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5" r:id="rId3"/>
    <p:sldId id="262" r:id="rId4"/>
    <p:sldId id="263" r:id="rId5"/>
    <p:sldId id="259" r:id="rId6"/>
    <p:sldId id="256" r:id="rId7"/>
    <p:sldId id="257" r:id="rId8"/>
    <p:sldId id="258" r:id="rId9"/>
    <p:sldId id="261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5982"/>
  </p:normalViewPr>
  <p:slideViewPr>
    <p:cSldViewPr snapToGrid="0" snapToObjects="1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983B6-4352-9744-9DC7-7C34FEE28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890FA5-8E8C-D54D-AEE2-0FC8045ED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4BA0A-EE73-8A42-A117-8D194729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2E4A-75D7-F044-871B-DB91843A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8286E-4439-5041-9F9F-CAECA893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FA5A-AA7D-274F-A54E-7BFB858B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DF919-F251-F949-BE87-71C5DAC45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7D9F0-E37E-C647-AF6E-F7D2ACD3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1B49A-EC46-6146-BD9B-F31164CD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31722-F5E8-AF41-8C30-9D58760A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8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EC29EB-2C00-9D46-AD9A-19EC1C4BC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2887FA-E65A-EB4B-A267-0C88D54B8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2395C-6FC9-9B4E-A756-22DD4E559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B7BA7-2A60-2346-B494-AAC2B3B10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DC907-B5D7-C449-836C-A86F734E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289BC-81AE-3940-AAF0-2B3429D2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D9238-4019-FA42-8C87-D77C5C82B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1346A-A7AD-DB4C-94F9-AD319D88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7CC65-4764-D645-9882-EDCDB926B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8B337-5C97-AF49-8BE4-2AE4166E7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92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D5775-633A-114F-B322-F24D0A1B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33AE7-FF1D-2544-93EB-7CB2B697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43407-34D1-6644-9816-785935B8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6BB1A-4483-1A40-B521-665DCDA6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DE981-7C56-A648-B833-1BB177E9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1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264B-F7D5-0947-B883-EE2E5CEE6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05DBF-3452-AD42-AA27-E85AFF68C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94CA8-96B6-3C44-A954-F4A202601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B932-A291-CA4F-9986-AB08B5F3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F4CFB-4405-F648-8557-C1F9C594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EA969-1B6F-504B-8E31-725D2647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27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9FAA-C7A4-8C4B-A8D4-34846E88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ED124-D495-9A4E-9D54-F96917708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559E6-1295-7A4B-8044-8428F1397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6741EF-808D-0D4F-823D-BD1AA1A4E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1E0CB-843B-DA46-8776-346A9DBF9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36DFA-5F94-5D41-A958-534BED1D1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35A9EF-11F4-F04C-A4BA-3298D8E9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6A409C-24A6-2843-B877-8A0C0FFF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47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CDF72-88DD-F24A-A398-C04EFEF3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4BAD3-93AC-B74F-A202-9D94CCF9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18013-F541-1748-89FF-665BC66F2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8C359-58BC-EB4B-BC7E-F5E01A797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2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3934B-9E7E-1C42-AF73-032B9443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D35886-A3D7-2F44-AFC3-79CC4C13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628F-39F4-DD4A-8858-22205959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1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4BCFC-7FFB-E546-B43C-EFC2F91F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68FF4-F594-7740-93B5-2E4A04035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F0171-9972-724D-9A5E-52DC8571E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3A5D-015D-2141-A0C5-E261E815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3ABC6-05DF-C847-B432-71FEB3874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40EAD-2267-9A44-8DA2-847DF4A4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5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3D4B4-B9A1-FE44-89D9-A129BD05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58AF24-020F-2B48-A81B-00F68D201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AF9C2-BA70-C448-9F82-6067CB8BD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88281-4C0A-304E-B3E9-35F4A18FE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D08F0-D4EB-AF43-9257-8A03F838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A2348-56EA-2043-BFEC-7DB71038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8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C373E6-F8BE-2C4B-9788-39199B8B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DE6A5-58BC-B049-8531-1E93656FF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5EE4D-81C8-4042-ADD9-2C6041652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07EE-3D40-6D42-AC65-C1399FB9E82D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D89AA-DD13-E84B-BD25-70A7CC3EC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091C-BB2F-464C-90FB-77984C660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AF5A6-C809-F44B-85AB-1B37673C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3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493487-DE22-9D49-B640-72E3B9385458}"/>
              </a:ext>
            </a:extLst>
          </p:cNvPr>
          <p:cNvSpPr/>
          <p:nvPr/>
        </p:nvSpPr>
        <p:spPr>
          <a:xfrm>
            <a:off x="2991188" y="1205121"/>
            <a:ext cx="7674429" cy="2223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Liquid (cryogenic) hydrogen </a:t>
            </a:r>
          </a:p>
          <a:p>
            <a:pPr marL="285750" indent="-285750" algn="just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Hydrogenated liquid organic hydrogen carrier </a:t>
            </a:r>
          </a:p>
          <a:p>
            <a:pPr marL="285750" indent="-285750" algn="just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Compressed gaseous hydrogen</a:t>
            </a:r>
          </a:p>
          <a:p>
            <a:pPr marL="285750" indent="-285750" algn="just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Ammonia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7EB08-9F6C-704C-B85E-CDFC220EA205}"/>
              </a:ext>
            </a:extLst>
          </p:cNvPr>
          <p:cNvSpPr txBox="1"/>
          <p:nvPr/>
        </p:nvSpPr>
        <p:spPr>
          <a:xfrm>
            <a:off x="1469570" y="400050"/>
            <a:ext cx="9860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HYDROGEN STORAGE SYSTEM  </a:t>
            </a:r>
          </a:p>
        </p:txBody>
      </p:sp>
    </p:spTree>
    <p:extLst>
      <p:ext uri="{BB962C8B-B14F-4D97-AF65-F5344CB8AC3E}">
        <p14:creationId xmlns:p14="http://schemas.microsoft.com/office/powerpoint/2010/main" val="1121076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21348D-C8FE-8148-ABB8-6B07744B5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73" b="79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00865-91C7-C546-9314-7413B0B99261}"/>
              </a:ext>
            </a:extLst>
          </p:cNvPr>
          <p:cNvSpPr txBox="1"/>
          <p:nvPr/>
        </p:nvSpPr>
        <p:spPr>
          <a:xfrm>
            <a:off x="640079" y="2053641"/>
            <a:ext cx="3669161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ISSUES OF STORAGE HYDROGEN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6B57-AF60-9849-BD64-5145ED5E8405}"/>
              </a:ext>
            </a:extLst>
          </p:cNvPr>
          <p:cNvSpPr/>
          <p:nvPr/>
        </p:nvSpPr>
        <p:spPr>
          <a:xfrm>
            <a:off x="6082111" y="-841197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Low density at gaseous state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Low volumetric  density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78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B0238F7-0AB3-524B-ABD2-DCA57D93B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9" y="764042"/>
            <a:ext cx="10414868" cy="41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95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408962-27AC-8440-B5F7-2C21177F1770}"/>
              </a:ext>
            </a:extLst>
          </p:cNvPr>
          <p:cNvSpPr/>
          <p:nvPr/>
        </p:nvSpPr>
        <p:spPr>
          <a:xfrm>
            <a:off x="849086" y="1033361"/>
            <a:ext cx="9655629" cy="444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However, compressed gas has been chosen due to the approximate with current  technologies used in offshore by oil and gas industry , Moreover , similarities with natural gas process . Although , the liquid hydrogen can be considered a better option due to their high density as reported by Krishna el 2012  , it seems that the challenge with temperature   is considered  costly option . Furthermore , the hydrogen at this system boils in -253 C which means it is necessary to maintain the temperature in balance or it may boil away . In addition ,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designers of cryogenic liquid hydrogen storage and supply systems should be familiar with all the hazards of gaseous hydrogen as well as those of liquid hydrogen</a:t>
            </a:r>
            <a:r>
              <a:rPr lang="en-US" dirty="0"/>
              <a:t>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F05434-8DFD-5542-B93B-40061862BBA4}"/>
              </a:ext>
            </a:extLst>
          </p:cNvPr>
          <p:cNvSpPr txBox="1"/>
          <p:nvPr/>
        </p:nvSpPr>
        <p:spPr>
          <a:xfrm>
            <a:off x="849086" y="370114"/>
            <a:ext cx="288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WHY Compressed Gas</a:t>
            </a:r>
          </a:p>
        </p:txBody>
      </p:sp>
    </p:spTree>
    <p:extLst>
      <p:ext uri="{BB962C8B-B14F-4D97-AF65-F5344CB8AC3E}">
        <p14:creationId xmlns:p14="http://schemas.microsoft.com/office/powerpoint/2010/main" val="4128289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E88D84-3DE4-0D4A-A23F-B353245F0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576" y="822960"/>
            <a:ext cx="9829800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Materials suitable for hydrogen high pressure vessels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452D2-7AC8-442A-9AC1-A59F0CF154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43"/>
          <a:stretch/>
        </p:blipFill>
        <p:spPr>
          <a:xfrm>
            <a:off x="804671" y="3052878"/>
            <a:ext cx="4954693" cy="2787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40662F7-9DCF-C34A-9E99-7E19F46B1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871" y="2827419"/>
            <a:ext cx="5029200" cy="30124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342900" algn="l">
              <a:buFont typeface="Wingdings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</a:rPr>
              <a:t>The risk of hydrogen embrittlement of the steel.</a:t>
            </a:r>
          </a:p>
          <a:p>
            <a:pPr marL="400050" indent="-342900" algn="l">
              <a:buFont typeface="Wingdings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</a:rPr>
              <a:t>  carbon fibers can be used for composite tanks wrapping.</a:t>
            </a:r>
          </a:p>
          <a:p>
            <a:pPr marL="400050" indent="-342900" algn="l">
              <a:buFont typeface="Wingdings" pitchFamily="2" charset="2"/>
              <a:buChar char="Ø"/>
            </a:pPr>
            <a:r>
              <a:rPr lang="en-US" sz="1900" dirty="0">
                <a:solidFill>
                  <a:srgbClr val="000000"/>
                </a:solidFill>
              </a:rPr>
              <a:t>  Carbon steel 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2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636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4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44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8B66D3B-6489-4846-BCE7-6DE299BF1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588" y="4052100"/>
            <a:ext cx="9805352" cy="858052"/>
          </a:xfrm>
        </p:spPr>
        <p:txBody>
          <a:bodyPr>
            <a:normAutofit fontScale="90000"/>
          </a:bodyPr>
          <a:lstStyle/>
          <a:p>
            <a:r>
              <a:rPr lang="en-US" sz="5800" dirty="0">
                <a:solidFill>
                  <a:srgbClr val="444767"/>
                </a:solidFill>
              </a:rPr>
              <a:t>Hydrogen Storage system offshore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1576EE-30C8-0C4B-959D-C9D14F7D4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0334" y="4978701"/>
            <a:ext cx="8767860" cy="4408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444767"/>
                </a:solidFill>
              </a:rPr>
              <a:t>Compressed Gas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B7BBF-353D-6E4F-A507-729F210C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6" r="1" b="28758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9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BBAEB1-C437-5E45-A39A-754C79FB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95" y="0"/>
            <a:ext cx="11241791" cy="6243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AA60D-50A5-BB43-938C-5B1C6ED01720}"/>
              </a:ext>
            </a:extLst>
          </p:cNvPr>
          <p:cNvSpPr txBox="1"/>
          <p:nvPr/>
        </p:nvSpPr>
        <p:spPr>
          <a:xfrm>
            <a:off x="7176837" y="169408"/>
            <a:ext cx="3981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dirty="0"/>
              <a:t>Number of the tanks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/>
              <a:t>Total of the weight system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/>
              <a:t>Quantity of storage H2</a:t>
            </a:r>
          </a:p>
        </p:txBody>
      </p:sp>
    </p:spTree>
    <p:extLst>
      <p:ext uri="{BB962C8B-B14F-4D97-AF65-F5344CB8AC3E}">
        <p14:creationId xmlns:p14="http://schemas.microsoft.com/office/powerpoint/2010/main" val="2159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4B3C-8F70-2C41-9B50-885D7EB7F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02" y="187325"/>
            <a:ext cx="3932237" cy="1600200"/>
          </a:xfrm>
        </p:spPr>
        <p:txBody>
          <a:bodyPr/>
          <a:lstStyle/>
          <a:p>
            <a:r>
              <a:rPr lang="en-US" dirty="0"/>
              <a:t>COMPRESSED HYDROGEN STORAGE</a:t>
            </a:r>
            <a:br>
              <a:rPr lang="en-US" dirty="0"/>
            </a:b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E6FB38-7C42-944E-8EA5-888A690BBA6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34F68-8C0C-8A43-8F24-BC026291B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011" y="996950"/>
            <a:ext cx="6172201" cy="488156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A8333-C32C-4F4A-9AA8-210293CF7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531938"/>
            <a:ext cx="3932237" cy="4329112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following 4 types of high pressure vessels are classified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Type I: pressure vessel made of metal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Type II: pressure vessel made of a thick metallic liner hoop wrapped with a fiber-resin composite.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Type III: pressure vessel made of a metallic liner fully-wrapped with a fiber-resin composite.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Type IV: pressure vessel made of polymeric liner fully-wrapped with a fiber-resin composite.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port is metallic and integrated in the structure (boss).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40EC-5D68-FF4B-AD78-13D11047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-108857"/>
            <a:ext cx="11070771" cy="179954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 of Tank</a:t>
            </a:r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78A6117-4F6D-7944-8299-D21B638EE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4" r="10050" b="1"/>
          <a:stretch/>
        </p:blipFill>
        <p:spPr>
          <a:xfrm>
            <a:off x="838200" y="1904281"/>
            <a:ext cx="6233160" cy="42726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8">
                <a:extLst>
                  <a:ext uri="{FF2B5EF4-FFF2-40B4-BE49-F238E27FC236}">
                    <a16:creationId xmlns:a16="http://schemas.microsoft.com/office/drawing/2014/main" id="{5DB08556-C6C0-4667-A3E5-DD5AC214B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28114" y="681038"/>
                <a:ext cx="4680857" cy="4773687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/>
                        </m:ctrlPr>
                      </m:fPr>
                      <m:num>
                        <m:r>
                          <a:rPr lang="en-US" b="1" i="1"/>
                          <m:t>𝑷𝑹</m:t>
                        </m:r>
                        <m:r>
                          <a:rPr lang="en-US" b="1" i="1"/>
                          <m:t>°</m:t>
                        </m:r>
                      </m:num>
                      <m:den>
                        <m:r>
                          <a:rPr lang="en-US" b="1" i="1"/>
                          <m:t>𝟐</m:t>
                        </m:r>
                        <m:r>
                          <a:rPr lang="en-US" b="1" i="1"/>
                          <m:t>𝑺𝑬</m:t>
                        </m:r>
                        <m:r>
                          <a:rPr lang="en-US" b="1" i="1"/>
                          <m:t>+</m:t>
                        </m:r>
                        <m:r>
                          <a:rPr lang="en-US" b="1" i="1"/>
                          <m:t>𝟎</m:t>
                        </m:r>
                        <m:r>
                          <a:rPr lang="en-US" b="1" i="1"/>
                          <m:t>.</m:t>
                        </m:r>
                        <m:r>
                          <a:rPr lang="en-US" b="1" i="1"/>
                          <m:t>𝟒</m:t>
                        </m:r>
                        <m:r>
                          <a:rPr lang="en-US" b="1" i="1"/>
                          <m:t>𝑷</m:t>
                        </m:r>
                      </m:den>
                    </m:f>
                  </m:oMath>
                </a14:m>
                <a:r>
                  <a:rPr lang="en-US" sz="2000" dirty="0"/>
                  <a:t>  </a:t>
                </a:r>
              </a:p>
              <a:p>
                <a:r>
                  <a:rPr lang="en-US" sz="1800" dirty="0"/>
                  <a:t>Thickness circumferential Stress Calculations per Paragraph UG-27 internal radius.</a:t>
                </a:r>
              </a:p>
              <a:p>
                <a:r>
                  <a:rPr lang="en-US" b="1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/>
                        </m:ctrlPr>
                      </m:fPr>
                      <m:num>
                        <m:r>
                          <a:rPr lang="en-US" b="1" i="1"/>
                          <m:t>𝑷𝑹</m:t>
                        </m:r>
                      </m:num>
                      <m:den>
                        <m:r>
                          <a:rPr lang="en-US" b="1" i="1"/>
                          <m:t>𝟐</m:t>
                        </m:r>
                        <m:r>
                          <a:rPr lang="en-US" b="1" i="1"/>
                          <m:t>𝑺𝑬</m:t>
                        </m:r>
                        <m:r>
                          <a:rPr lang="en-US" b="1" i="1"/>
                          <m:t>+</m:t>
                        </m:r>
                        <m:r>
                          <a:rPr lang="en-US" b="1" i="1"/>
                          <m:t>𝟎</m:t>
                        </m:r>
                        <m:r>
                          <a:rPr lang="en-US" b="1" i="1"/>
                          <m:t>.</m:t>
                        </m:r>
                        <m:r>
                          <a:rPr lang="en-US" b="1" i="1"/>
                          <m:t>𝟒</m:t>
                        </m:r>
                        <m:r>
                          <a:rPr lang="en-US" b="1" i="1"/>
                          <m:t>𝑷</m:t>
                        </m:r>
                      </m:den>
                    </m:f>
                  </m:oMath>
                </a14:m>
                <a:r>
                  <a:rPr lang="en-US" sz="1800" dirty="0"/>
                  <a:t> ,  </a:t>
                </a:r>
              </a:p>
              <a:p>
                <a:r>
                  <a:rPr lang="en-US" b="1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/>
                        </m:ctrlPr>
                      </m:fPr>
                      <m:num>
                        <m:r>
                          <a:rPr lang="en-US" b="1" i="1"/>
                          <m:t>𝑷𝑹</m:t>
                        </m:r>
                      </m:num>
                      <m:den>
                        <m:r>
                          <a:rPr lang="en-US" b="1" i="1"/>
                          <m:t>𝟐</m:t>
                        </m:r>
                        <m:r>
                          <a:rPr lang="en-US" b="1" i="1"/>
                          <m:t>𝑺𝑬</m:t>
                        </m:r>
                        <m:r>
                          <a:rPr lang="en-US" b="1" i="1"/>
                          <m:t>+</m:t>
                        </m:r>
                        <m:r>
                          <a:rPr lang="en-US" b="1" i="1"/>
                          <m:t>𝟎</m:t>
                        </m:r>
                        <m:r>
                          <a:rPr lang="en-US" b="1" i="1"/>
                          <m:t>.</m:t>
                        </m:r>
                        <m:r>
                          <a:rPr lang="en-US" b="1" i="1"/>
                          <m:t>𝟒</m:t>
                        </m:r>
                        <m:r>
                          <a:rPr lang="en-US" b="1" i="1"/>
                          <m:t>𝑷</m:t>
                        </m:r>
                      </m:den>
                    </m:f>
                  </m:oMath>
                </a14:m>
                <a:endParaRPr lang="en-US" sz="1800" dirty="0"/>
              </a:p>
              <a:p>
                <a:r>
                  <a:rPr lang="en-US" sz="1800" dirty="0"/>
                  <a:t>Thickness Longitudinal Stress Calculations</a:t>
                </a:r>
              </a:p>
              <a:p>
                <a:r>
                  <a:rPr lang="en-US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/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/>
                          <m:t>P</m:t>
                        </m:r>
                        <m:r>
                          <a:rPr lang="en-US" i="1"/>
                          <m:t>∗</m:t>
                        </m:r>
                        <m:r>
                          <m:rPr>
                            <m:sty m:val="p"/>
                          </m:rPr>
                          <a:rPr lang="en-US"/>
                          <m:t>R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/>
                          <m:t>SE</m:t>
                        </m:r>
                        <m:r>
                          <a:rPr lang="en-US" i="1"/>
                          <m:t>−0.6∗</m:t>
                        </m:r>
                        <m:r>
                          <a:rPr lang="en-US" i="1"/>
                          <m:t>𝑃</m:t>
                        </m:r>
                      </m:den>
                    </m:f>
                    <m:r>
                      <a:rPr lang="en-US" i="1"/>
                      <m:t>+</m:t>
                    </m:r>
                    <m:r>
                      <a:rPr lang="en-US" i="1"/>
                      <m:t>𝐶𝐴</m:t>
                    </m:r>
                  </m:oMath>
                </a14:m>
                <a:r>
                  <a:rPr lang="en-US" sz="1800" dirty="0"/>
                  <a:t> ,wall thickness.</a:t>
                </a:r>
              </a:p>
            </p:txBody>
          </p:sp>
        </mc:Choice>
        <mc:Fallback>
          <p:sp>
            <p:nvSpPr>
              <p:cNvPr id="14" name="Content Placeholder 8">
                <a:extLst>
                  <a:ext uri="{FF2B5EF4-FFF2-40B4-BE49-F238E27FC236}">
                    <a16:creationId xmlns:a16="http://schemas.microsoft.com/office/drawing/2014/main" id="{5DB08556-C6C0-4667-A3E5-DD5AC214B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28114" y="681038"/>
                <a:ext cx="4680857" cy="4773687"/>
              </a:xfrm>
              <a:blipFill>
                <a:blip r:embed="rId3"/>
                <a:stretch>
                  <a:fillRect l="-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031DBF-DA5A-BF4A-9647-7CF7096B12EE}"/>
                  </a:ext>
                </a:extLst>
              </p:cNvPr>
              <p:cNvSpPr/>
              <p:nvPr/>
            </p:nvSpPr>
            <p:spPr>
              <a:xfrm>
                <a:off x="7532914" y="4488711"/>
                <a:ext cx="3744686" cy="903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4472C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SEt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  <m:r>
                          <a:rPr lang="en-US" sz="2400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+0.2</m:t>
                        </m:r>
                        <m:r>
                          <a:rPr lang="en-US" sz="2400" i="1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r>
                  <a:rPr lang="en-US" dirty="0">
                    <a:solidFill>
                      <a:srgbClr val="4472C4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Allowable Max. pressure </a:t>
                </a:r>
                <a:endParaRPr lang="en-US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031DBF-DA5A-BF4A-9647-7CF7096B12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914" y="4488711"/>
                <a:ext cx="3744686" cy="903837"/>
              </a:xfrm>
              <a:prstGeom prst="rect">
                <a:avLst/>
              </a:prstGeom>
              <a:blipFill>
                <a:blip r:embed="rId4"/>
                <a:stretch>
                  <a:fillRect l="-2365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075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340</Words>
  <Application>Microsoft Macintosh PowerPoint</Application>
  <PresentationFormat>Widescreen</PresentationFormat>
  <Paragraphs>35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Materials suitable for hydrogen high pressure vessels</vt:lpstr>
      <vt:lpstr>Hydrogen Storage system offshore</vt:lpstr>
      <vt:lpstr>PowerPoint Presentation</vt:lpstr>
      <vt:lpstr>COMPRESSED HYDROGEN STORAGE </vt:lpstr>
      <vt:lpstr>Thickness of Tank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jose santos</dc:creator>
  <cp:lastModifiedBy>andre jose santos</cp:lastModifiedBy>
  <cp:revision>3</cp:revision>
  <dcterms:created xsi:type="dcterms:W3CDTF">2020-05-18T00:50:22Z</dcterms:created>
  <dcterms:modified xsi:type="dcterms:W3CDTF">2020-05-18T02:44:34Z</dcterms:modified>
</cp:coreProperties>
</file>