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6.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73" r:id="rId2"/>
    <p:sldId id="403" r:id="rId3"/>
    <p:sldId id="374" r:id="rId4"/>
    <p:sldId id="381" r:id="rId5"/>
    <p:sldId id="397" r:id="rId6"/>
    <p:sldId id="280" r:id="rId7"/>
    <p:sldId id="395" r:id="rId8"/>
    <p:sldId id="308" r:id="rId9"/>
    <p:sldId id="347" r:id="rId10"/>
    <p:sldId id="289" r:id="rId11"/>
    <p:sldId id="389" r:id="rId12"/>
    <p:sldId id="394" r:id="rId13"/>
    <p:sldId id="318" r:id="rId14"/>
    <p:sldId id="336" r:id="rId15"/>
    <p:sldId id="325" r:id="rId16"/>
    <p:sldId id="339" r:id="rId17"/>
    <p:sldId id="354" r:id="rId18"/>
    <p:sldId id="326" r:id="rId19"/>
    <p:sldId id="327" r:id="rId20"/>
    <p:sldId id="382" r:id="rId21"/>
    <p:sldId id="402" r:id="rId22"/>
    <p:sldId id="357" r:id="rId23"/>
    <p:sldId id="393" r:id="rId24"/>
    <p:sldId id="360" r:id="rId25"/>
    <p:sldId id="361" r:id="rId26"/>
    <p:sldId id="384" r:id="rId27"/>
    <p:sldId id="377" r:id="rId28"/>
    <p:sldId id="396" r:id="rId29"/>
    <p:sldId id="376" r:id="rId30"/>
    <p:sldId id="26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8AC"/>
    <a:srgbClr val="2F78AD"/>
    <a:srgbClr val="C1504D"/>
    <a:srgbClr val="FFFF99"/>
    <a:srgbClr val="FF00FF"/>
    <a:srgbClr val="660066"/>
    <a:srgbClr val="66FF33"/>
    <a:srgbClr val="00FF00"/>
    <a:srgbClr val="CCFF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20937-F2A8-4142-A950-83686D73501C}" v="978" dt="2018-04-30T11:18:35.649"/>
    <p1510:client id="{3DE2A991-DADE-4C3F-83BB-2DB11D8F519C}" v="5" dt="2018-04-30T18:59:05.895"/>
    <p1510:client id="{607EDCF6-C2AB-432D-A3C6-F8FDA900F8A9}" v="101" dt="2018-04-30T17:47:26.705"/>
    <p1510:client id="{B56E876D-AED4-E447-A188-DE52F7715FD7}" v="1476" dt="2018-04-30T19:01:13.116"/>
    <p1510:client id="{495CC626-FBC1-498A-8EAA-0FF30DB0EB1F}" v="4" dt="2018-04-30T16:50:38.086"/>
    <p1510:client id="{3FE8029B-46DA-4FA0-B115-61BC283BCE46}" v="30" dt="2018-04-30T08:43:59.215"/>
    <p1510:client id="{74BFCC18-6718-46F3-918C-32CB57153F82}" v="154" dt="2018-04-29T20:51:38.207"/>
    <p1510:client id="{C7C6408E-52FB-48BE-93E7-14548DB33D0B}" v="186" dt="2018-04-30T17:21:53.921"/>
    <p1510:client id="{142DE1E3-6619-4C17-932D-4B4607301CD3}" v="28" dt="2018-04-30T11:21:36.284"/>
    <p1510:client id="{BD672A93-11A1-40E4-A85F-7C8837ADEABE}" v="483" dt="2018-04-30T17:53:26.576"/>
    <p1510:client id="{3A045749-52E8-46F2-9956-FD227F0E44BF}" v="6" dt="2018-04-30T16:42:32.896"/>
    <p1510:client id="{2ACF10DD-493D-4814-9C90-85765B517FE7}" v="155" dt="2018-04-30T11:53:05.411"/>
    <p1510:client id="{A5E84250-6670-4A9E-95F8-7979FA98425E}" v="8" dt="2018-04-30T11:49:18.525"/>
    <p1510:client id="{DEA48AA1-77F3-45D8-B109-59B6DEB3EA17}" v="77" vWet="134" dt="2018-04-30T11:04:17.933"/>
    <p1510:client id="{36124E84-0B23-4DAD-83ED-F6C48A9DDCB5}" v="953" dt="2018-04-30T18:38:23.920"/>
    <p1510:client id="{9F293563-C7AD-4691-8143-BB658F3EF3E3}" v="256" dt="2018-04-30T12:11:23.337"/>
    <p1510:client id="{54EBF47A-26B7-4C11-82BC-BC8A497EE9AB}" v="47" dt="2018-04-30T16:50:17.696"/>
    <p1510:client id="{62228EA2-7C94-412B-835A-F9E69FA968E8}" v="83" dt="2018-04-30T15:32:08.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25"/>
    <p:restoredTop sz="94554"/>
  </p:normalViewPr>
  <p:slideViewPr>
    <p:cSldViewPr snapToGrid="0">
      <p:cViewPr varScale="1">
        <p:scale>
          <a:sx n="70" d="100"/>
          <a:sy n="70" d="100"/>
        </p:scale>
        <p:origin x="1698"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vboxsrv\alex\Documents\MSc%20-%20Sust%20Eng\Courses\Semester%202\EF936%20-%20GP\glasgow-kerbside-no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ouise\Desktop\Group%20Project%20\FINAL%20SPREADSHEET18.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louise\Desktop\Group%20Project%20\FINAL%20SPREADSHEET18.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louise\Desktop\Group%20Project%20\FINAL%20SPREADSHEET18.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trath-my.sharepoint.com/personal/fsb17161_uni_strath_ac_uk/Documents/EF936%20-%20MSc%20Group%20Project/FINAL%20SPREADSHE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trath-my.sharepoint.com/personal/fsb17161_uni_strath_ac_uk/Documents/EF936%20-%20MSc%20Group%20Project/Phase%203/Economics/Fuel%20Tax%20Revenue%20Updated%2029-04.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GB"/>
              <a:t>Nitrogen Dioxide in Glasgow Hope St (Kerbside)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Nitrogen Dioxide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Sheet1!$B$2:$B$184</c:f>
              <c:strCache>
                <c:ptCount val="183"/>
                <c:pt idx="0">
                  <c:v>01:00:00</c:v>
                </c:pt>
                <c:pt idx="1">
                  <c:v>02:00:00</c:v>
                </c:pt>
                <c:pt idx="2">
                  <c:v>03:00:00</c:v>
                </c:pt>
                <c:pt idx="3">
                  <c:v>04:00:00</c:v>
                </c:pt>
                <c:pt idx="4">
                  <c:v>05:00:00</c:v>
                </c:pt>
                <c:pt idx="5">
                  <c:v>06:00:00</c:v>
                </c:pt>
                <c:pt idx="6">
                  <c:v>07:00:00</c:v>
                </c:pt>
                <c:pt idx="7">
                  <c:v>08:00:00</c:v>
                </c:pt>
                <c:pt idx="8">
                  <c:v>09:00:00</c:v>
                </c:pt>
                <c:pt idx="9">
                  <c:v>10:00:00</c:v>
                </c:pt>
                <c:pt idx="10">
                  <c:v>11:00:00</c:v>
                </c:pt>
                <c:pt idx="11">
                  <c:v>12:00:00</c:v>
                </c:pt>
                <c:pt idx="12">
                  <c:v>13:00:00</c:v>
                </c:pt>
                <c:pt idx="13">
                  <c:v>14:00:00</c:v>
                </c:pt>
                <c:pt idx="14">
                  <c:v>15:00:00</c:v>
                </c:pt>
                <c:pt idx="15">
                  <c:v>16:00:00</c:v>
                </c:pt>
                <c:pt idx="16">
                  <c:v>17:00:00</c:v>
                </c:pt>
                <c:pt idx="17">
                  <c:v>18:00:00</c:v>
                </c:pt>
                <c:pt idx="18">
                  <c:v>19:00:00</c:v>
                </c:pt>
                <c:pt idx="19">
                  <c:v>20:00:00</c:v>
                </c:pt>
                <c:pt idx="20">
                  <c:v>21:00:00</c:v>
                </c:pt>
                <c:pt idx="21">
                  <c:v>22:00:00</c:v>
                </c:pt>
                <c:pt idx="22">
                  <c:v>23:00:00</c:v>
                </c:pt>
                <c:pt idx="23">
                  <c:v>00:00:00</c:v>
                </c:pt>
                <c:pt idx="24">
                  <c:v>01:00:00</c:v>
                </c:pt>
                <c:pt idx="25">
                  <c:v>02:00:00</c:v>
                </c:pt>
                <c:pt idx="26">
                  <c:v>03:00:00</c:v>
                </c:pt>
                <c:pt idx="27">
                  <c:v>04:00:00</c:v>
                </c:pt>
                <c:pt idx="28">
                  <c:v>05:00:00</c:v>
                </c:pt>
                <c:pt idx="29">
                  <c:v>06:00:00</c:v>
                </c:pt>
                <c:pt idx="30">
                  <c:v>07:00:00</c:v>
                </c:pt>
                <c:pt idx="31">
                  <c:v>08:00:00</c:v>
                </c:pt>
                <c:pt idx="32">
                  <c:v>09:00:00</c:v>
                </c:pt>
                <c:pt idx="33">
                  <c:v>10:00:00</c:v>
                </c:pt>
                <c:pt idx="34">
                  <c:v>11:00:00</c:v>
                </c:pt>
                <c:pt idx="35">
                  <c:v>12:00:00</c:v>
                </c:pt>
                <c:pt idx="36">
                  <c:v>13:00:00</c:v>
                </c:pt>
                <c:pt idx="37">
                  <c:v>14:00:00</c:v>
                </c:pt>
                <c:pt idx="38">
                  <c:v>15:00:00</c:v>
                </c:pt>
                <c:pt idx="39">
                  <c:v>16:00:00</c:v>
                </c:pt>
                <c:pt idx="40">
                  <c:v>17:00:00</c:v>
                </c:pt>
                <c:pt idx="41">
                  <c:v>18:00:00</c:v>
                </c:pt>
                <c:pt idx="42">
                  <c:v>19:00:00</c:v>
                </c:pt>
                <c:pt idx="43">
                  <c:v>20:00:00</c:v>
                </c:pt>
                <c:pt idx="44">
                  <c:v>21:00:00</c:v>
                </c:pt>
                <c:pt idx="45">
                  <c:v>22:00:00</c:v>
                </c:pt>
                <c:pt idx="46">
                  <c:v>23:00:00</c:v>
                </c:pt>
                <c:pt idx="47">
                  <c:v>00:00:00</c:v>
                </c:pt>
                <c:pt idx="48">
                  <c:v>01:00:00</c:v>
                </c:pt>
                <c:pt idx="49">
                  <c:v>02:00:00</c:v>
                </c:pt>
                <c:pt idx="50">
                  <c:v>03:00:00</c:v>
                </c:pt>
                <c:pt idx="51">
                  <c:v>04:00:00</c:v>
                </c:pt>
                <c:pt idx="52">
                  <c:v>05:00:00</c:v>
                </c:pt>
                <c:pt idx="53">
                  <c:v>06:00:00</c:v>
                </c:pt>
                <c:pt idx="54">
                  <c:v>07:00:00</c:v>
                </c:pt>
                <c:pt idx="55">
                  <c:v>08:00:00</c:v>
                </c:pt>
                <c:pt idx="56">
                  <c:v>09:00:00</c:v>
                </c:pt>
                <c:pt idx="57">
                  <c:v>10:00:00</c:v>
                </c:pt>
                <c:pt idx="58">
                  <c:v>11:00:00</c:v>
                </c:pt>
                <c:pt idx="59">
                  <c:v>12:00:00</c:v>
                </c:pt>
                <c:pt idx="60">
                  <c:v>13:00:00</c:v>
                </c:pt>
                <c:pt idx="61">
                  <c:v>14:00:00</c:v>
                </c:pt>
                <c:pt idx="62">
                  <c:v>15:00:00</c:v>
                </c:pt>
                <c:pt idx="63">
                  <c:v>16:00:00</c:v>
                </c:pt>
                <c:pt idx="64">
                  <c:v>17:00:00</c:v>
                </c:pt>
                <c:pt idx="65">
                  <c:v>18:00:00</c:v>
                </c:pt>
                <c:pt idx="66">
                  <c:v>19:00:00</c:v>
                </c:pt>
                <c:pt idx="67">
                  <c:v>20:00:00</c:v>
                </c:pt>
                <c:pt idx="68">
                  <c:v>21:00:00</c:v>
                </c:pt>
                <c:pt idx="69">
                  <c:v>22:00:00</c:v>
                </c:pt>
                <c:pt idx="70">
                  <c:v>23:00:00</c:v>
                </c:pt>
                <c:pt idx="71">
                  <c:v>00:00:00</c:v>
                </c:pt>
                <c:pt idx="72">
                  <c:v>01:00:00</c:v>
                </c:pt>
                <c:pt idx="73">
                  <c:v>02:00:00</c:v>
                </c:pt>
                <c:pt idx="74">
                  <c:v>03:00:00</c:v>
                </c:pt>
                <c:pt idx="75">
                  <c:v>04:00:00</c:v>
                </c:pt>
                <c:pt idx="76">
                  <c:v>05:00:00</c:v>
                </c:pt>
                <c:pt idx="77">
                  <c:v>06:00:00</c:v>
                </c:pt>
                <c:pt idx="78">
                  <c:v>07:00:00</c:v>
                </c:pt>
                <c:pt idx="79">
                  <c:v>08:00:00</c:v>
                </c:pt>
                <c:pt idx="80">
                  <c:v>09:00:00</c:v>
                </c:pt>
                <c:pt idx="81">
                  <c:v>10:00:00</c:v>
                </c:pt>
                <c:pt idx="82">
                  <c:v>11:00:00</c:v>
                </c:pt>
                <c:pt idx="83">
                  <c:v>12:00:00</c:v>
                </c:pt>
                <c:pt idx="84">
                  <c:v>13:00:00</c:v>
                </c:pt>
                <c:pt idx="85">
                  <c:v>14:00:00</c:v>
                </c:pt>
                <c:pt idx="86">
                  <c:v>15:00:00</c:v>
                </c:pt>
                <c:pt idx="87">
                  <c:v>16:00:00</c:v>
                </c:pt>
                <c:pt idx="88">
                  <c:v>17:00:00</c:v>
                </c:pt>
                <c:pt idx="89">
                  <c:v>18:00:00</c:v>
                </c:pt>
                <c:pt idx="90">
                  <c:v>19:00:00</c:v>
                </c:pt>
                <c:pt idx="91">
                  <c:v>20:00:00</c:v>
                </c:pt>
                <c:pt idx="92">
                  <c:v>21:00:00</c:v>
                </c:pt>
                <c:pt idx="93">
                  <c:v>22:00:00</c:v>
                </c:pt>
                <c:pt idx="94">
                  <c:v>23:00:00</c:v>
                </c:pt>
                <c:pt idx="95">
                  <c:v>00:00:00</c:v>
                </c:pt>
                <c:pt idx="96">
                  <c:v>01:00:00</c:v>
                </c:pt>
                <c:pt idx="97">
                  <c:v>02:00:00</c:v>
                </c:pt>
                <c:pt idx="98">
                  <c:v>03:00:00</c:v>
                </c:pt>
                <c:pt idx="99">
                  <c:v>04:00:00</c:v>
                </c:pt>
                <c:pt idx="100">
                  <c:v>05:00:00</c:v>
                </c:pt>
                <c:pt idx="101">
                  <c:v>06:00:00</c:v>
                </c:pt>
                <c:pt idx="102">
                  <c:v>07:00:00</c:v>
                </c:pt>
                <c:pt idx="103">
                  <c:v>08:00:00</c:v>
                </c:pt>
                <c:pt idx="104">
                  <c:v>09:00:00</c:v>
                </c:pt>
                <c:pt idx="105">
                  <c:v>10:00:00</c:v>
                </c:pt>
                <c:pt idx="106">
                  <c:v>11:00:00</c:v>
                </c:pt>
                <c:pt idx="107">
                  <c:v>12:00:00</c:v>
                </c:pt>
                <c:pt idx="108">
                  <c:v>13:00:00</c:v>
                </c:pt>
                <c:pt idx="109">
                  <c:v>14:00:00</c:v>
                </c:pt>
                <c:pt idx="110">
                  <c:v>15:00:00</c:v>
                </c:pt>
                <c:pt idx="111">
                  <c:v>16:00:00</c:v>
                </c:pt>
                <c:pt idx="112">
                  <c:v>17:00:00</c:v>
                </c:pt>
                <c:pt idx="113">
                  <c:v>18:00:00</c:v>
                </c:pt>
                <c:pt idx="114">
                  <c:v>19:00:00</c:v>
                </c:pt>
                <c:pt idx="115">
                  <c:v>20:00:00</c:v>
                </c:pt>
                <c:pt idx="116">
                  <c:v>21:00:00</c:v>
                </c:pt>
                <c:pt idx="117">
                  <c:v>22:00:00</c:v>
                </c:pt>
                <c:pt idx="118">
                  <c:v>23:00:00</c:v>
                </c:pt>
                <c:pt idx="119">
                  <c:v>00:00:00</c:v>
                </c:pt>
                <c:pt idx="120">
                  <c:v>01:00:00</c:v>
                </c:pt>
                <c:pt idx="121">
                  <c:v>02:00:00</c:v>
                </c:pt>
                <c:pt idx="122">
                  <c:v>03:00:00</c:v>
                </c:pt>
                <c:pt idx="123">
                  <c:v>04:00:00</c:v>
                </c:pt>
                <c:pt idx="124">
                  <c:v>05:00:00</c:v>
                </c:pt>
                <c:pt idx="125">
                  <c:v>06:00:00</c:v>
                </c:pt>
                <c:pt idx="126">
                  <c:v>07:00:00</c:v>
                </c:pt>
                <c:pt idx="127">
                  <c:v>08:00:00</c:v>
                </c:pt>
                <c:pt idx="128">
                  <c:v>09:00:00</c:v>
                </c:pt>
                <c:pt idx="129">
                  <c:v>10:00:00</c:v>
                </c:pt>
                <c:pt idx="130">
                  <c:v>11:00:00</c:v>
                </c:pt>
                <c:pt idx="131">
                  <c:v>12:00:00</c:v>
                </c:pt>
                <c:pt idx="132">
                  <c:v>13:00:00</c:v>
                </c:pt>
                <c:pt idx="133">
                  <c:v>14:00:00</c:v>
                </c:pt>
                <c:pt idx="134">
                  <c:v>15:00:00</c:v>
                </c:pt>
                <c:pt idx="135">
                  <c:v>16:00:00</c:v>
                </c:pt>
                <c:pt idx="136">
                  <c:v>17:00:00</c:v>
                </c:pt>
                <c:pt idx="137">
                  <c:v>18:00:00</c:v>
                </c:pt>
                <c:pt idx="138">
                  <c:v>19:00:00</c:v>
                </c:pt>
                <c:pt idx="139">
                  <c:v>20:00:00</c:v>
                </c:pt>
                <c:pt idx="140">
                  <c:v>21:00:00</c:v>
                </c:pt>
                <c:pt idx="141">
                  <c:v>22:00:00</c:v>
                </c:pt>
                <c:pt idx="142">
                  <c:v>23:00:00</c:v>
                </c:pt>
                <c:pt idx="143">
                  <c:v>00:00:00</c:v>
                </c:pt>
                <c:pt idx="144">
                  <c:v>01:00:00</c:v>
                </c:pt>
                <c:pt idx="145">
                  <c:v>02:00:00</c:v>
                </c:pt>
                <c:pt idx="146">
                  <c:v>03:00:00</c:v>
                </c:pt>
                <c:pt idx="147">
                  <c:v>04:00:00</c:v>
                </c:pt>
                <c:pt idx="148">
                  <c:v>05:00:00</c:v>
                </c:pt>
                <c:pt idx="149">
                  <c:v>06:00:00</c:v>
                </c:pt>
                <c:pt idx="150">
                  <c:v>07:00:00</c:v>
                </c:pt>
                <c:pt idx="151">
                  <c:v>08:00:00</c:v>
                </c:pt>
                <c:pt idx="152">
                  <c:v>09:00:00</c:v>
                </c:pt>
                <c:pt idx="153">
                  <c:v>10:00:00</c:v>
                </c:pt>
                <c:pt idx="154">
                  <c:v>11:00:00</c:v>
                </c:pt>
                <c:pt idx="155">
                  <c:v>12:00:00</c:v>
                </c:pt>
                <c:pt idx="156">
                  <c:v>13:00:00</c:v>
                </c:pt>
                <c:pt idx="157">
                  <c:v>14:00:00</c:v>
                </c:pt>
                <c:pt idx="158">
                  <c:v>15:00:00</c:v>
                </c:pt>
                <c:pt idx="159">
                  <c:v>16:00:00</c:v>
                </c:pt>
                <c:pt idx="160">
                  <c:v>17:00:00</c:v>
                </c:pt>
                <c:pt idx="161">
                  <c:v>18:00:00</c:v>
                </c:pt>
                <c:pt idx="162">
                  <c:v>19:00:00</c:v>
                </c:pt>
                <c:pt idx="163">
                  <c:v>20:00:00</c:v>
                </c:pt>
                <c:pt idx="164">
                  <c:v>21:00:00</c:v>
                </c:pt>
                <c:pt idx="165">
                  <c:v>22:00:00</c:v>
                </c:pt>
                <c:pt idx="166">
                  <c:v>23:00:00</c:v>
                </c:pt>
                <c:pt idx="167">
                  <c:v>00:00:00</c:v>
                </c:pt>
                <c:pt idx="168">
                  <c:v>01:00:00</c:v>
                </c:pt>
                <c:pt idx="169">
                  <c:v>02:00:00</c:v>
                </c:pt>
                <c:pt idx="170">
                  <c:v>03:00:00</c:v>
                </c:pt>
                <c:pt idx="171">
                  <c:v>04:00:00</c:v>
                </c:pt>
                <c:pt idx="172">
                  <c:v>05:00:00</c:v>
                </c:pt>
                <c:pt idx="173">
                  <c:v>06:00:00</c:v>
                </c:pt>
                <c:pt idx="174">
                  <c:v>07:00:00</c:v>
                </c:pt>
                <c:pt idx="175">
                  <c:v>08:00:00</c:v>
                </c:pt>
                <c:pt idx="176">
                  <c:v>09:00:00</c:v>
                </c:pt>
                <c:pt idx="177">
                  <c:v>10:00:00</c:v>
                </c:pt>
                <c:pt idx="178">
                  <c:v>11:00:00</c:v>
                </c:pt>
                <c:pt idx="179">
                  <c:v>12:00:00</c:v>
                </c:pt>
                <c:pt idx="180">
                  <c:v>13:00:00</c:v>
                </c:pt>
                <c:pt idx="181">
                  <c:v>14:00:00</c:v>
                </c:pt>
                <c:pt idx="182">
                  <c:v>15:00:00</c:v>
                </c:pt>
              </c:strCache>
            </c:strRef>
          </c:cat>
          <c:val>
            <c:numRef>
              <c:f>Sheet1!$C$2:$C$184</c:f>
              <c:numCache>
                <c:formatCode>General</c:formatCode>
                <c:ptCount val="183"/>
                <c:pt idx="0">
                  <c:v>60</c:v>
                </c:pt>
                <c:pt idx="1">
                  <c:v>60</c:v>
                </c:pt>
                <c:pt idx="2">
                  <c:v>62</c:v>
                </c:pt>
                <c:pt idx="3">
                  <c:v>56</c:v>
                </c:pt>
                <c:pt idx="4">
                  <c:v>53</c:v>
                </c:pt>
                <c:pt idx="5">
                  <c:v>62</c:v>
                </c:pt>
                <c:pt idx="6">
                  <c:v>47</c:v>
                </c:pt>
                <c:pt idx="7">
                  <c:v>52</c:v>
                </c:pt>
                <c:pt idx="8">
                  <c:v>66</c:v>
                </c:pt>
                <c:pt idx="9">
                  <c:v>60</c:v>
                </c:pt>
                <c:pt idx="10">
                  <c:v>71</c:v>
                </c:pt>
                <c:pt idx="11">
                  <c:v>87</c:v>
                </c:pt>
                <c:pt idx="12">
                  <c:v>73</c:v>
                </c:pt>
                <c:pt idx="13">
                  <c:v>86</c:v>
                </c:pt>
                <c:pt idx="14">
                  <c:v>44</c:v>
                </c:pt>
                <c:pt idx="15">
                  <c:v>62</c:v>
                </c:pt>
                <c:pt idx="16">
                  <c:v>66</c:v>
                </c:pt>
                <c:pt idx="17">
                  <c:v>113</c:v>
                </c:pt>
                <c:pt idx="18">
                  <c:v>117</c:v>
                </c:pt>
                <c:pt idx="19">
                  <c:v>104</c:v>
                </c:pt>
                <c:pt idx="20">
                  <c:v>108</c:v>
                </c:pt>
                <c:pt idx="21">
                  <c:v>75</c:v>
                </c:pt>
                <c:pt idx="22">
                  <c:v>79</c:v>
                </c:pt>
                <c:pt idx="23">
                  <c:v>77</c:v>
                </c:pt>
                <c:pt idx="24">
                  <c:v>47</c:v>
                </c:pt>
                <c:pt idx="25">
                  <c:v>20</c:v>
                </c:pt>
                <c:pt idx="26">
                  <c:v>19</c:v>
                </c:pt>
                <c:pt idx="27">
                  <c:v>16</c:v>
                </c:pt>
                <c:pt idx="28">
                  <c:v>16</c:v>
                </c:pt>
                <c:pt idx="29">
                  <c:v>62</c:v>
                </c:pt>
                <c:pt idx="30">
                  <c:v>59</c:v>
                </c:pt>
                <c:pt idx="31">
                  <c:v>71</c:v>
                </c:pt>
                <c:pt idx="32">
                  <c:v>82</c:v>
                </c:pt>
                <c:pt idx="33">
                  <c:v>98</c:v>
                </c:pt>
                <c:pt idx="34">
                  <c:v>112</c:v>
                </c:pt>
                <c:pt idx="35">
                  <c:v>120</c:v>
                </c:pt>
                <c:pt idx="36">
                  <c:v>122</c:v>
                </c:pt>
                <c:pt idx="37">
                  <c:v>114</c:v>
                </c:pt>
                <c:pt idx="38">
                  <c:v>91</c:v>
                </c:pt>
                <c:pt idx="39">
                  <c:v>83</c:v>
                </c:pt>
                <c:pt idx="40">
                  <c:v>68</c:v>
                </c:pt>
                <c:pt idx="41">
                  <c:v>93</c:v>
                </c:pt>
                <c:pt idx="42">
                  <c:v>85</c:v>
                </c:pt>
                <c:pt idx="43">
                  <c:v>65</c:v>
                </c:pt>
                <c:pt idx="44">
                  <c:v>46</c:v>
                </c:pt>
                <c:pt idx="45">
                  <c:v>46</c:v>
                </c:pt>
                <c:pt idx="46">
                  <c:v>37</c:v>
                </c:pt>
                <c:pt idx="47">
                  <c:v>27</c:v>
                </c:pt>
                <c:pt idx="48">
                  <c:v>19</c:v>
                </c:pt>
                <c:pt idx="49">
                  <c:v>18</c:v>
                </c:pt>
                <c:pt idx="50">
                  <c:v>17</c:v>
                </c:pt>
                <c:pt idx="51">
                  <c:v>18</c:v>
                </c:pt>
                <c:pt idx="52">
                  <c:v>20</c:v>
                </c:pt>
                <c:pt idx="53">
                  <c:v>54</c:v>
                </c:pt>
                <c:pt idx="54">
                  <c:v>69</c:v>
                </c:pt>
                <c:pt idx="55">
                  <c:v>81</c:v>
                </c:pt>
                <c:pt idx="56">
                  <c:v>105</c:v>
                </c:pt>
                <c:pt idx="57">
                  <c:v>69</c:v>
                </c:pt>
                <c:pt idx="58">
                  <c:v>64</c:v>
                </c:pt>
                <c:pt idx="59">
                  <c:v>84</c:v>
                </c:pt>
                <c:pt idx="60">
                  <c:v>91</c:v>
                </c:pt>
                <c:pt idx="61">
                  <c:v>76</c:v>
                </c:pt>
                <c:pt idx="62">
                  <c:v>72</c:v>
                </c:pt>
                <c:pt idx="63">
                  <c:v>72</c:v>
                </c:pt>
                <c:pt idx="64">
                  <c:v>69</c:v>
                </c:pt>
                <c:pt idx="65">
                  <c:v>73</c:v>
                </c:pt>
                <c:pt idx="66">
                  <c:v>99</c:v>
                </c:pt>
                <c:pt idx="67">
                  <c:v>139</c:v>
                </c:pt>
                <c:pt idx="68">
                  <c:v>107</c:v>
                </c:pt>
                <c:pt idx="69">
                  <c:v>97</c:v>
                </c:pt>
                <c:pt idx="70">
                  <c:v>79</c:v>
                </c:pt>
                <c:pt idx="71">
                  <c:v>91</c:v>
                </c:pt>
                <c:pt idx="72">
                  <c:v>58</c:v>
                </c:pt>
                <c:pt idx="73">
                  <c:v>33</c:v>
                </c:pt>
                <c:pt idx="74">
                  <c:v>29</c:v>
                </c:pt>
                <c:pt idx="75">
                  <c:v>26</c:v>
                </c:pt>
                <c:pt idx="76">
                  <c:v>23</c:v>
                </c:pt>
                <c:pt idx="77">
                  <c:v>39</c:v>
                </c:pt>
                <c:pt idx="78">
                  <c:v>64</c:v>
                </c:pt>
                <c:pt idx="79">
                  <c:v>75</c:v>
                </c:pt>
                <c:pt idx="80">
                  <c:v>97</c:v>
                </c:pt>
                <c:pt idx="81">
                  <c:v>64</c:v>
                </c:pt>
                <c:pt idx="82">
                  <c:v>71</c:v>
                </c:pt>
                <c:pt idx="83">
                  <c:v>93</c:v>
                </c:pt>
                <c:pt idx="84">
                  <c:v>82</c:v>
                </c:pt>
                <c:pt idx="85">
                  <c:v>70</c:v>
                </c:pt>
                <c:pt idx="86">
                  <c:v>58</c:v>
                </c:pt>
                <c:pt idx="87">
                  <c:v>66</c:v>
                </c:pt>
                <c:pt idx="88">
                  <c:v>80</c:v>
                </c:pt>
                <c:pt idx="89">
                  <c:v>95</c:v>
                </c:pt>
                <c:pt idx="90">
                  <c:v>96</c:v>
                </c:pt>
                <c:pt idx="91">
                  <c:v>113</c:v>
                </c:pt>
                <c:pt idx="92">
                  <c:v>133</c:v>
                </c:pt>
                <c:pt idx="93">
                  <c:v>103</c:v>
                </c:pt>
                <c:pt idx="94">
                  <c:v>109</c:v>
                </c:pt>
                <c:pt idx="95">
                  <c:v>101</c:v>
                </c:pt>
                <c:pt idx="96">
                  <c:v>63</c:v>
                </c:pt>
                <c:pt idx="97">
                  <c:v>55</c:v>
                </c:pt>
                <c:pt idx="98">
                  <c:v>51</c:v>
                </c:pt>
                <c:pt idx="99">
                  <c:v>31</c:v>
                </c:pt>
                <c:pt idx="100">
                  <c:v>26</c:v>
                </c:pt>
                <c:pt idx="101">
                  <c:v>31</c:v>
                </c:pt>
                <c:pt idx="102">
                  <c:v>29</c:v>
                </c:pt>
                <c:pt idx="103">
                  <c:v>35</c:v>
                </c:pt>
                <c:pt idx="104">
                  <c:v>50</c:v>
                </c:pt>
                <c:pt idx="105">
                  <c:v>41</c:v>
                </c:pt>
                <c:pt idx="106">
                  <c:v>60</c:v>
                </c:pt>
                <c:pt idx="107">
                  <c:v>83</c:v>
                </c:pt>
                <c:pt idx="108">
                  <c:v>55</c:v>
                </c:pt>
                <c:pt idx="109">
                  <c:v>69</c:v>
                </c:pt>
                <c:pt idx="110">
                  <c:v>64</c:v>
                </c:pt>
                <c:pt idx="111">
                  <c:v>95</c:v>
                </c:pt>
                <c:pt idx="112">
                  <c:v>84</c:v>
                </c:pt>
                <c:pt idx="113">
                  <c:v>77</c:v>
                </c:pt>
                <c:pt idx="114">
                  <c:v>55</c:v>
                </c:pt>
                <c:pt idx="115">
                  <c:v>101</c:v>
                </c:pt>
                <c:pt idx="116">
                  <c:v>71</c:v>
                </c:pt>
                <c:pt idx="117">
                  <c:v>70</c:v>
                </c:pt>
                <c:pt idx="118">
                  <c:v>88</c:v>
                </c:pt>
                <c:pt idx="119">
                  <c:v>86</c:v>
                </c:pt>
                <c:pt idx="120">
                  <c:v>98</c:v>
                </c:pt>
                <c:pt idx="121">
                  <c:v>68</c:v>
                </c:pt>
                <c:pt idx="122">
                  <c:v>73</c:v>
                </c:pt>
                <c:pt idx="123">
                  <c:v>68</c:v>
                </c:pt>
                <c:pt idx="124">
                  <c:v>48</c:v>
                </c:pt>
                <c:pt idx="125">
                  <c:v>49</c:v>
                </c:pt>
                <c:pt idx="126">
                  <c:v>62</c:v>
                </c:pt>
                <c:pt idx="127">
                  <c:v>51</c:v>
                </c:pt>
                <c:pt idx="128">
                  <c:v>54</c:v>
                </c:pt>
                <c:pt idx="129">
                  <c:v>51</c:v>
                </c:pt>
                <c:pt idx="130">
                  <c:v>44</c:v>
                </c:pt>
                <c:pt idx="131">
                  <c:v>64</c:v>
                </c:pt>
                <c:pt idx="132">
                  <c:v>72</c:v>
                </c:pt>
                <c:pt idx="133">
                  <c:v>67</c:v>
                </c:pt>
                <c:pt idx="134">
                  <c:v>96</c:v>
                </c:pt>
                <c:pt idx="135">
                  <c:v>91</c:v>
                </c:pt>
                <c:pt idx="136">
                  <c:v>83</c:v>
                </c:pt>
                <c:pt idx="137">
                  <c:v>99</c:v>
                </c:pt>
                <c:pt idx="138">
                  <c:v>91</c:v>
                </c:pt>
                <c:pt idx="139">
                  <c:v>114</c:v>
                </c:pt>
                <c:pt idx="140">
                  <c:v>94</c:v>
                </c:pt>
                <c:pt idx="141">
                  <c:v>95</c:v>
                </c:pt>
                <c:pt idx="142">
                  <c:v>116</c:v>
                </c:pt>
                <c:pt idx="143">
                  <c:v>119</c:v>
                </c:pt>
                <c:pt idx="144">
                  <c:v>87</c:v>
                </c:pt>
                <c:pt idx="145">
                  <c:v>33</c:v>
                </c:pt>
                <c:pt idx="146">
                  <c:v>26</c:v>
                </c:pt>
                <c:pt idx="147">
                  <c:v>27</c:v>
                </c:pt>
                <c:pt idx="148">
                  <c:v>23</c:v>
                </c:pt>
                <c:pt idx="149">
                  <c:v>56</c:v>
                </c:pt>
                <c:pt idx="150">
                  <c:v>85</c:v>
                </c:pt>
                <c:pt idx="151">
                  <c:v>90</c:v>
                </c:pt>
                <c:pt idx="152">
                  <c:v>96</c:v>
                </c:pt>
                <c:pt idx="153">
                  <c:v>115</c:v>
                </c:pt>
                <c:pt idx="154">
                  <c:v>91</c:v>
                </c:pt>
                <c:pt idx="155">
                  <c:v>115</c:v>
                </c:pt>
                <c:pt idx="156">
                  <c:v>87</c:v>
                </c:pt>
                <c:pt idx="157">
                  <c:v>116</c:v>
                </c:pt>
                <c:pt idx="158">
                  <c:v>90</c:v>
                </c:pt>
                <c:pt idx="159">
                  <c:v>102</c:v>
                </c:pt>
                <c:pt idx="160">
                  <c:v>94</c:v>
                </c:pt>
                <c:pt idx="161">
                  <c:v>90</c:v>
                </c:pt>
                <c:pt idx="162">
                  <c:v>113</c:v>
                </c:pt>
                <c:pt idx="163">
                  <c:v>99</c:v>
                </c:pt>
                <c:pt idx="164">
                  <c:v>113</c:v>
                </c:pt>
                <c:pt idx="165">
                  <c:v>86</c:v>
                </c:pt>
                <c:pt idx="166">
                  <c:v>103</c:v>
                </c:pt>
                <c:pt idx="167">
                  <c:v>116</c:v>
                </c:pt>
                <c:pt idx="168">
                  <c:v>103</c:v>
                </c:pt>
                <c:pt idx="169">
                  <c:v>77</c:v>
                </c:pt>
                <c:pt idx="170">
                  <c:v>66</c:v>
                </c:pt>
                <c:pt idx="171">
                  <c:v>60</c:v>
                </c:pt>
                <c:pt idx="172">
                  <c:v>61</c:v>
                </c:pt>
                <c:pt idx="173">
                  <c:v>75</c:v>
                </c:pt>
                <c:pt idx="174">
                  <c:v>87</c:v>
                </c:pt>
                <c:pt idx="175">
                  <c:v>72</c:v>
                </c:pt>
                <c:pt idx="176">
                  <c:v>117</c:v>
                </c:pt>
                <c:pt idx="177">
                  <c:v>73</c:v>
                </c:pt>
                <c:pt idx="178">
                  <c:v>67</c:v>
                </c:pt>
                <c:pt idx="179">
                  <c:v>64</c:v>
                </c:pt>
                <c:pt idx="180">
                  <c:v>54</c:v>
                </c:pt>
                <c:pt idx="181">
                  <c:v>77</c:v>
                </c:pt>
                <c:pt idx="182">
                  <c:v>50</c:v>
                </c:pt>
              </c:numCache>
            </c:numRef>
          </c:val>
          <c:extLst xmlns:c16r2="http://schemas.microsoft.com/office/drawing/2015/06/chart">
            <c:ext xmlns:c16="http://schemas.microsoft.com/office/drawing/2014/chart" uri="{C3380CC4-5D6E-409C-BE32-E72D297353CC}">
              <c16:uniqueId val="{00000000-7209-4E58-9624-90EC1AE5231B}"/>
            </c:ext>
          </c:extLst>
        </c:ser>
        <c:ser>
          <c:idx val="1"/>
          <c:order val="1"/>
          <c:tx>
            <c:strRef>
              <c:f>Sheet1!$D$1</c:f>
              <c:strCache>
                <c:ptCount val="1"/>
                <c:pt idx="0">
                  <c:v>EU Standards on NO2</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Sheet1!$B$2:$B$184</c:f>
              <c:strCache>
                <c:ptCount val="183"/>
                <c:pt idx="0">
                  <c:v>01:00:00</c:v>
                </c:pt>
                <c:pt idx="1">
                  <c:v>02:00:00</c:v>
                </c:pt>
                <c:pt idx="2">
                  <c:v>03:00:00</c:v>
                </c:pt>
                <c:pt idx="3">
                  <c:v>04:00:00</c:v>
                </c:pt>
                <c:pt idx="4">
                  <c:v>05:00:00</c:v>
                </c:pt>
                <c:pt idx="5">
                  <c:v>06:00:00</c:v>
                </c:pt>
                <c:pt idx="6">
                  <c:v>07:00:00</c:v>
                </c:pt>
                <c:pt idx="7">
                  <c:v>08:00:00</c:v>
                </c:pt>
                <c:pt idx="8">
                  <c:v>09:00:00</c:v>
                </c:pt>
                <c:pt idx="9">
                  <c:v>10:00:00</c:v>
                </c:pt>
                <c:pt idx="10">
                  <c:v>11:00:00</c:v>
                </c:pt>
                <c:pt idx="11">
                  <c:v>12:00:00</c:v>
                </c:pt>
                <c:pt idx="12">
                  <c:v>13:00:00</c:v>
                </c:pt>
                <c:pt idx="13">
                  <c:v>14:00:00</c:v>
                </c:pt>
                <c:pt idx="14">
                  <c:v>15:00:00</c:v>
                </c:pt>
                <c:pt idx="15">
                  <c:v>16:00:00</c:v>
                </c:pt>
                <c:pt idx="16">
                  <c:v>17:00:00</c:v>
                </c:pt>
                <c:pt idx="17">
                  <c:v>18:00:00</c:v>
                </c:pt>
                <c:pt idx="18">
                  <c:v>19:00:00</c:v>
                </c:pt>
                <c:pt idx="19">
                  <c:v>20:00:00</c:v>
                </c:pt>
                <c:pt idx="20">
                  <c:v>21:00:00</c:v>
                </c:pt>
                <c:pt idx="21">
                  <c:v>22:00:00</c:v>
                </c:pt>
                <c:pt idx="22">
                  <c:v>23:00:00</c:v>
                </c:pt>
                <c:pt idx="23">
                  <c:v>00:00:00</c:v>
                </c:pt>
                <c:pt idx="24">
                  <c:v>01:00:00</c:v>
                </c:pt>
                <c:pt idx="25">
                  <c:v>02:00:00</c:v>
                </c:pt>
                <c:pt idx="26">
                  <c:v>03:00:00</c:v>
                </c:pt>
                <c:pt idx="27">
                  <c:v>04:00:00</c:v>
                </c:pt>
                <c:pt idx="28">
                  <c:v>05:00:00</c:v>
                </c:pt>
                <c:pt idx="29">
                  <c:v>06:00:00</c:v>
                </c:pt>
                <c:pt idx="30">
                  <c:v>07:00:00</c:v>
                </c:pt>
                <c:pt idx="31">
                  <c:v>08:00:00</c:v>
                </c:pt>
                <c:pt idx="32">
                  <c:v>09:00:00</c:v>
                </c:pt>
                <c:pt idx="33">
                  <c:v>10:00:00</c:v>
                </c:pt>
                <c:pt idx="34">
                  <c:v>11:00:00</c:v>
                </c:pt>
                <c:pt idx="35">
                  <c:v>12:00:00</c:v>
                </c:pt>
                <c:pt idx="36">
                  <c:v>13:00:00</c:v>
                </c:pt>
                <c:pt idx="37">
                  <c:v>14:00:00</c:v>
                </c:pt>
                <c:pt idx="38">
                  <c:v>15:00:00</c:v>
                </c:pt>
                <c:pt idx="39">
                  <c:v>16:00:00</c:v>
                </c:pt>
                <c:pt idx="40">
                  <c:v>17:00:00</c:v>
                </c:pt>
                <c:pt idx="41">
                  <c:v>18:00:00</c:v>
                </c:pt>
                <c:pt idx="42">
                  <c:v>19:00:00</c:v>
                </c:pt>
                <c:pt idx="43">
                  <c:v>20:00:00</c:v>
                </c:pt>
                <c:pt idx="44">
                  <c:v>21:00:00</c:v>
                </c:pt>
                <c:pt idx="45">
                  <c:v>22:00:00</c:v>
                </c:pt>
                <c:pt idx="46">
                  <c:v>23:00:00</c:v>
                </c:pt>
                <c:pt idx="47">
                  <c:v>00:00:00</c:v>
                </c:pt>
                <c:pt idx="48">
                  <c:v>01:00:00</c:v>
                </c:pt>
                <c:pt idx="49">
                  <c:v>02:00:00</c:v>
                </c:pt>
                <c:pt idx="50">
                  <c:v>03:00:00</c:v>
                </c:pt>
                <c:pt idx="51">
                  <c:v>04:00:00</c:v>
                </c:pt>
                <c:pt idx="52">
                  <c:v>05:00:00</c:v>
                </c:pt>
                <c:pt idx="53">
                  <c:v>06:00:00</c:v>
                </c:pt>
                <c:pt idx="54">
                  <c:v>07:00:00</c:v>
                </c:pt>
                <c:pt idx="55">
                  <c:v>08:00:00</c:v>
                </c:pt>
                <c:pt idx="56">
                  <c:v>09:00:00</c:v>
                </c:pt>
                <c:pt idx="57">
                  <c:v>10:00:00</c:v>
                </c:pt>
                <c:pt idx="58">
                  <c:v>11:00:00</c:v>
                </c:pt>
                <c:pt idx="59">
                  <c:v>12:00:00</c:v>
                </c:pt>
                <c:pt idx="60">
                  <c:v>13:00:00</c:v>
                </c:pt>
                <c:pt idx="61">
                  <c:v>14:00:00</c:v>
                </c:pt>
                <c:pt idx="62">
                  <c:v>15:00:00</c:v>
                </c:pt>
                <c:pt idx="63">
                  <c:v>16:00:00</c:v>
                </c:pt>
                <c:pt idx="64">
                  <c:v>17:00:00</c:v>
                </c:pt>
                <c:pt idx="65">
                  <c:v>18:00:00</c:v>
                </c:pt>
                <c:pt idx="66">
                  <c:v>19:00:00</c:v>
                </c:pt>
                <c:pt idx="67">
                  <c:v>20:00:00</c:v>
                </c:pt>
                <c:pt idx="68">
                  <c:v>21:00:00</c:v>
                </c:pt>
                <c:pt idx="69">
                  <c:v>22:00:00</c:v>
                </c:pt>
                <c:pt idx="70">
                  <c:v>23:00:00</c:v>
                </c:pt>
                <c:pt idx="71">
                  <c:v>00:00:00</c:v>
                </c:pt>
                <c:pt idx="72">
                  <c:v>01:00:00</c:v>
                </c:pt>
                <c:pt idx="73">
                  <c:v>02:00:00</c:v>
                </c:pt>
                <c:pt idx="74">
                  <c:v>03:00:00</c:v>
                </c:pt>
                <c:pt idx="75">
                  <c:v>04:00:00</c:v>
                </c:pt>
                <c:pt idx="76">
                  <c:v>05:00:00</c:v>
                </c:pt>
                <c:pt idx="77">
                  <c:v>06:00:00</c:v>
                </c:pt>
                <c:pt idx="78">
                  <c:v>07:00:00</c:v>
                </c:pt>
                <c:pt idx="79">
                  <c:v>08:00:00</c:v>
                </c:pt>
                <c:pt idx="80">
                  <c:v>09:00:00</c:v>
                </c:pt>
                <c:pt idx="81">
                  <c:v>10:00:00</c:v>
                </c:pt>
                <c:pt idx="82">
                  <c:v>11:00:00</c:v>
                </c:pt>
                <c:pt idx="83">
                  <c:v>12:00:00</c:v>
                </c:pt>
                <c:pt idx="84">
                  <c:v>13:00:00</c:v>
                </c:pt>
                <c:pt idx="85">
                  <c:v>14:00:00</c:v>
                </c:pt>
                <c:pt idx="86">
                  <c:v>15:00:00</c:v>
                </c:pt>
                <c:pt idx="87">
                  <c:v>16:00:00</c:v>
                </c:pt>
                <c:pt idx="88">
                  <c:v>17:00:00</c:v>
                </c:pt>
                <c:pt idx="89">
                  <c:v>18:00:00</c:v>
                </c:pt>
                <c:pt idx="90">
                  <c:v>19:00:00</c:v>
                </c:pt>
                <c:pt idx="91">
                  <c:v>20:00:00</c:v>
                </c:pt>
                <c:pt idx="92">
                  <c:v>21:00:00</c:v>
                </c:pt>
                <c:pt idx="93">
                  <c:v>22:00:00</c:v>
                </c:pt>
                <c:pt idx="94">
                  <c:v>23:00:00</c:v>
                </c:pt>
                <c:pt idx="95">
                  <c:v>00:00:00</c:v>
                </c:pt>
                <c:pt idx="96">
                  <c:v>01:00:00</c:v>
                </c:pt>
                <c:pt idx="97">
                  <c:v>02:00:00</c:v>
                </c:pt>
                <c:pt idx="98">
                  <c:v>03:00:00</c:v>
                </c:pt>
                <c:pt idx="99">
                  <c:v>04:00:00</c:v>
                </c:pt>
                <c:pt idx="100">
                  <c:v>05:00:00</c:v>
                </c:pt>
                <c:pt idx="101">
                  <c:v>06:00:00</c:v>
                </c:pt>
                <c:pt idx="102">
                  <c:v>07:00:00</c:v>
                </c:pt>
                <c:pt idx="103">
                  <c:v>08:00:00</c:v>
                </c:pt>
                <c:pt idx="104">
                  <c:v>09:00:00</c:v>
                </c:pt>
                <c:pt idx="105">
                  <c:v>10:00:00</c:v>
                </c:pt>
                <c:pt idx="106">
                  <c:v>11:00:00</c:v>
                </c:pt>
                <c:pt idx="107">
                  <c:v>12:00:00</c:v>
                </c:pt>
                <c:pt idx="108">
                  <c:v>13:00:00</c:v>
                </c:pt>
                <c:pt idx="109">
                  <c:v>14:00:00</c:v>
                </c:pt>
                <c:pt idx="110">
                  <c:v>15:00:00</c:v>
                </c:pt>
                <c:pt idx="111">
                  <c:v>16:00:00</c:v>
                </c:pt>
                <c:pt idx="112">
                  <c:v>17:00:00</c:v>
                </c:pt>
                <c:pt idx="113">
                  <c:v>18:00:00</c:v>
                </c:pt>
                <c:pt idx="114">
                  <c:v>19:00:00</c:v>
                </c:pt>
                <c:pt idx="115">
                  <c:v>20:00:00</c:v>
                </c:pt>
                <c:pt idx="116">
                  <c:v>21:00:00</c:v>
                </c:pt>
                <c:pt idx="117">
                  <c:v>22:00:00</c:v>
                </c:pt>
                <c:pt idx="118">
                  <c:v>23:00:00</c:v>
                </c:pt>
                <c:pt idx="119">
                  <c:v>00:00:00</c:v>
                </c:pt>
                <c:pt idx="120">
                  <c:v>01:00:00</c:v>
                </c:pt>
                <c:pt idx="121">
                  <c:v>02:00:00</c:v>
                </c:pt>
                <c:pt idx="122">
                  <c:v>03:00:00</c:v>
                </c:pt>
                <c:pt idx="123">
                  <c:v>04:00:00</c:v>
                </c:pt>
                <c:pt idx="124">
                  <c:v>05:00:00</c:v>
                </c:pt>
                <c:pt idx="125">
                  <c:v>06:00:00</c:v>
                </c:pt>
                <c:pt idx="126">
                  <c:v>07:00:00</c:v>
                </c:pt>
                <c:pt idx="127">
                  <c:v>08:00:00</c:v>
                </c:pt>
                <c:pt idx="128">
                  <c:v>09:00:00</c:v>
                </c:pt>
                <c:pt idx="129">
                  <c:v>10:00:00</c:v>
                </c:pt>
                <c:pt idx="130">
                  <c:v>11:00:00</c:v>
                </c:pt>
                <c:pt idx="131">
                  <c:v>12:00:00</c:v>
                </c:pt>
                <c:pt idx="132">
                  <c:v>13:00:00</c:v>
                </c:pt>
                <c:pt idx="133">
                  <c:v>14:00:00</c:v>
                </c:pt>
                <c:pt idx="134">
                  <c:v>15:00:00</c:v>
                </c:pt>
                <c:pt idx="135">
                  <c:v>16:00:00</c:v>
                </c:pt>
                <c:pt idx="136">
                  <c:v>17:00:00</c:v>
                </c:pt>
                <c:pt idx="137">
                  <c:v>18:00:00</c:v>
                </c:pt>
                <c:pt idx="138">
                  <c:v>19:00:00</c:v>
                </c:pt>
                <c:pt idx="139">
                  <c:v>20:00:00</c:v>
                </c:pt>
                <c:pt idx="140">
                  <c:v>21:00:00</c:v>
                </c:pt>
                <c:pt idx="141">
                  <c:v>22:00:00</c:v>
                </c:pt>
                <c:pt idx="142">
                  <c:v>23:00:00</c:v>
                </c:pt>
                <c:pt idx="143">
                  <c:v>00:00:00</c:v>
                </c:pt>
                <c:pt idx="144">
                  <c:v>01:00:00</c:v>
                </c:pt>
                <c:pt idx="145">
                  <c:v>02:00:00</c:v>
                </c:pt>
                <c:pt idx="146">
                  <c:v>03:00:00</c:v>
                </c:pt>
                <c:pt idx="147">
                  <c:v>04:00:00</c:v>
                </c:pt>
                <c:pt idx="148">
                  <c:v>05:00:00</c:v>
                </c:pt>
                <c:pt idx="149">
                  <c:v>06:00:00</c:v>
                </c:pt>
                <c:pt idx="150">
                  <c:v>07:00:00</c:v>
                </c:pt>
                <c:pt idx="151">
                  <c:v>08:00:00</c:v>
                </c:pt>
                <c:pt idx="152">
                  <c:v>09:00:00</c:v>
                </c:pt>
                <c:pt idx="153">
                  <c:v>10:00:00</c:v>
                </c:pt>
                <c:pt idx="154">
                  <c:v>11:00:00</c:v>
                </c:pt>
                <c:pt idx="155">
                  <c:v>12:00:00</c:v>
                </c:pt>
                <c:pt idx="156">
                  <c:v>13:00:00</c:v>
                </c:pt>
                <c:pt idx="157">
                  <c:v>14:00:00</c:v>
                </c:pt>
                <c:pt idx="158">
                  <c:v>15:00:00</c:v>
                </c:pt>
                <c:pt idx="159">
                  <c:v>16:00:00</c:v>
                </c:pt>
                <c:pt idx="160">
                  <c:v>17:00:00</c:v>
                </c:pt>
                <c:pt idx="161">
                  <c:v>18:00:00</c:v>
                </c:pt>
                <c:pt idx="162">
                  <c:v>19:00:00</c:v>
                </c:pt>
                <c:pt idx="163">
                  <c:v>20:00:00</c:v>
                </c:pt>
                <c:pt idx="164">
                  <c:v>21:00:00</c:v>
                </c:pt>
                <c:pt idx="165">
                  <c:v>22:00:00</c:v>
                </c:pt>
                <c:pt idx="166">
                  <c:v>23:00:00</c:v>
                </c:pt>
                <c:pt idx="167">
                  <c:v>00:00:00</c:v>
                </c:pt>
                <c:pt idx="168">
                  <c:v>01:00:00</c:v>
                </c:pt>
                <c:pt idx="169">
                  <c:v>02:00:00</c:v>
                </c:pt>
                <c:pt idx="170">
                  <c:v>03:00:00</c:v>
                </c:pt>
                <c:pt idx="171">
                  <c:v>04:00:00</c:v>
                </c:pt>
                <c:pt idx="172">
                  <c:v>05:00:00</c:v>
                </c:pt>
                <c:pt idx="173">
                  <c:v>06:00:00</c:v>
                </c:pt>
                <c:pt idx="174">
                  <c:v>07:00:00</c:v>
                </c:pt>
                <c:pt idx="175">
                  <c:v>08:00:00</c:v>
                </c:pt>
                <c:pt idx="176">
                  <c:v>09:00:00</c:v>
                </c:pt>
                <c:pt idx="177">
                  <c:v>10:00:00</c:v>
                </c:pt>
                <c:pt idx="178">
                  <c:v>11:00:00</c:v>
                </c:pt>
                <c:pt idx="179">
                  <c:v>12:00:00</c:v>
                </c:pt>
                <c:pt idx="180">
                  <c:v>13:00:00</c:v>
                </c:pt>
                <c:pt idx="181">
                  <c:v>14:00:00</c:v>
                </c:pt>
                <c:pt idx="182">
                  <c:v>15:00:00</c:v>
                </c:pt>
              </c:strCache>
            </c:strRef>
          </c:cat>
          <c:val>
            <c:numRef>
              <c:f>Sheet1!$D$2:$D$184</c:f>
              <c:numCache>
                <c:formatCode>General</c:formatCode>
                <c:ptCount val="183"/>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40</c:v>
                </c:pt>
                <c:pt idx="18">
                  <c:v>40</c:v>
                </c:pt>
                <c:pt idx="19">
                  <c:v>40</c:v>
                </c:pt>
                <c:pt idx="20">
                  <c:v>40</c:v>
                </c:pt>
                <c:pt idx="21">
                  <c:v>40</c:v>
                </c:pt>
                <c:pt idx="22">
                  <c:v>40</c:v>
                </c:pt>
                <c:pt idx="23">
                  <c:v>40</c:v>
                </c:pt>
                <c:pt idx="24">
                  <c:v>40</c:v>
                </c:pt>
                <c:pt idx="25">
                  <c:v>40</c:v>
                </c:pt>
                <c:pt idx="26">
                  <c:v>40</c:v>
                </c:pt>
                <c:pt idx="27">
                  <c:v>40</c:v>
                </c:pt>
                <c:pt idx="28">
                  <c:v>40</c:v>
                </c:pt>
                <c:pt idx="29">
                  <c:v>40</c:v>
                </c:pt>
                <c:pt idx="30">
                  <c:v>40</c:v>
                </c:pt>
                <c:pt idx="31">
                  <c:v>40</c:v>
                </c:pt>
                <c:pt idx="32">
                  <c:v>40</c:v>
                </c:pt>
                <c:pt idx="33">
                  <c:v>40</c:v>
                </c:pt>
                <c:pt idx="34">
                  <c:v>40</c:v>
                </c:pt>
                <c:pt idx="35">
                  <c:v>40</c:v>
                </c:pt>
                <c:pt idx="36">
                  <c:v>40</c:v>
                </c:pt>
                <c:pt idx="37">
                  <c:v>40</c:v>
                </c:pt>
                <c:pt idx="38">
                  <c:v>40</c:v>
                </c:pt>
                <c:pt idx="39">
                  <c:v>40</c:v>
                </c:pt>
                <c:pt idx="40">
                  <c:v>40</c:v>
                </c:pt>
                <c:pt idx="41">
                  <c:v>40</c:v>
                </c:pt>
                <c:pt idx="42">
                  <c:v>40</c:v>
                </c:pt>
                <c:pt idx="43">
                  <c:v>40</c:v>
                </c:pt>
                <c:pt idx="44">
                  <c:v>40</c:v>
                </c:pt>
                <c:pt idx="45">
                  <c:v>40</c:v>
                </c:pt>
                <c:pt idx="46">
                  <c:v>40</c:v>
                </c:pt>
                <c:pt idx="47">
                  <c:v>40</c:v>
                </c:pt>
                <c:pt idx="48">
                  <c:v>40</c:v>
                </c:pt>
                <c:pt idx="49">
                  <c:v>40</c:v>
                </c:pt>
                <c:pt idx="50">
                  <c:v>40</c:v>
                </c:pt>
                <c:pt idx="51">
                  <c:v>40</c:v>
                </c:pt>
                <c:pt idx="52">
                  <c:v>40</c:v>
                </c:pt>
                <c:pt idx="53">
                  <c:v>40</c:v>
                </c:pt>
                <c:pt idx="54">
                  <c:v>40</c:v>
                </c:pt>
                <c:pt idx="55">
                  <c:v>40</c:v>
                </c:pt>
                <c:pt idx="56">
                  <c:v>40</c:v>
                </c:pt>
                <c:pt idx="57">
                  <c:v>40</c:v>
                </c:pt>
                <c:pt idx="58">
                  <c:v>40</c:v>
                </c:pt>
                <c:pt idx="59">
                  <c:v>40</c:v>
                </c:pt>
                <c:pt idx="60">
                  <c:v>40</c:v>
                </c:pt>
                <c:pt idx="61">
                  <c:v>40</c:v>
                </c:pt>
                <c:pt idx="62">
                  <c:v>40</c:v>
                </c:pt>
                <c:pt idx="63">
                  <c:v>40</c:v>
                </c:pt>
                <c:pt idx="64">
                  <c:v>40</c:v>
                </c:pt>
                <c:pt idx="65">
                  <c:v>40</c:v>
                </c:pt>
                <c:pt idx="66">
                  <c:v>40</c:v>
                </c:pt>
                <c:pt idx="67">
                  <c:v>40</c:v>
                </c:pt>
                <c:pt idx="68">
                  <c:v>40</c:v>
                </c:pt>
                <c:pt idx="69">
                  <c:v>40</c:v>
                </c:pt>
                <c:pt idx="70">
                  <c:v>40</c:v>
                </c:pt>
                <c:pt idx="71">
                  <c:v>40</c:v>
                </c:pt>
                <c:pt idx="72">
                  <c:v>40</c:v>
                </c:pt>
                <c:pt idx="73">
                  <c:v>40</c:v>
                </c:pt>
                <c:pt idx="74">
                  <c:v>40</c:v>
                </c:pt>
                <c:pt idx="75">
                  <c:v>40</c:v>
                </c:pt>
                <c:pt idx="76">
                  <c:v>40</c:v>
                </c:pt>
                <c:pt idx="77">
                  <c:v>40</c:v>
                </c:pt>
                <c:pt idx="78">
                  <c:v>40</c:v>
                </c:pt>
                <c:pt idx="79">
                  <c:v>40</c:v>
                </c:pt>
                <c:pt idx="80">
                  <c:v>40</c:v>
                </c:pt>
                <c:pt idx="81">
                  <c:v>40</c:v>
                </c:pt>
                <c:pt idx="82">
                  <c:v>40</c:v>
                </c:pt>
                <c:pt idx="83">
                  <c:v>40</c:v>
                </c:pt>
                <c:pt idx="84">
                  <c:v>40</c:v>
                </c:pt>
                <c:pt idx="85">
                  <c:v>40</c:v>
                </c:pt>
                <c:pt idx="86">
                  <c:v>40</c:v>
                </c:pt>
                <c:pt idx="87">
                  <c:v>40</c:v>
                </c:pt>
                <c:pt idx="88">
                  <c:v>40</c:v>
                </c:pt>
                <c:pt idx="89">
                  <c:v>40</c:v>
                </c:pt>
                <c:pt idx="90">
                  <c:v>40</c:v>
                </c:pt>
                <c:pt idx="91">
                  <c:v>40</c:v>
                </c:pt>
                <c:pt idx="92">
                  <c:v>40</c:v>
                </c:pt>
                <c:pt idx="93">
                  <c:v>40</c:v>
                </c:pt>
                <c:pt idx="94">
                  <c:v>40</c:v>
                </c:pt>
                <c:pt idx="95">
                  <c:v>40</c:v>
                </c:pt>
                <c:pt idx="96">
                  <c:v>40</c:v>
                </c:pt>
                <c:pt idx="97">
                  <c:v>40</c:v>
                </c:pt>
                <c:pt idx="98">
                  <c:v>40</c:v>
                </c:pt>
                <c:pt idx="99">
                  <c:v>40</c:v>
                </c:pt>
                <c:pt idx="100">
                  <c:v>40</c:v>
                </c:pt>
                <c:pt idx="101">
                  <c:v>40</c:v>
                </c:pt>
                <c:pt idx="102">
                  <c:v>40</c:v>
                </c:pt>
                <c:pt idx="103">
                  <c:v>40</c:v>
                </c:pt>
                <c:pt idx="104">
                  <c:v>40</c:v>
                </c:pt>
                <c:pt idx="105">
                  <c:v>40</c:v>
                </c:pt>
                <c:pt idx="106">
                  <c:v>40</c:v>
                </c:pt>
                <c:pt idx="107">
                  <c:v>40</c:v>
                </c:pt>
                <c:pt idx="108">
                  <c:v>40</c:v>
                </c:pt>
                <c:pt idx="109">
                  <c:v>40</c:v>
                </c:pt>
                <c:pt idx="110">
                  <c:v>40</c:v>
                </c:pt>
                <c:pt idx="111">
                  <c:v>40</c:v>
                </c:pt>
                <c:pt idx="112">
                  <c:v>40</c:v>
                </c:pt>
                <c:pt idx="113">
                  <c:v>40</c:v>
                </c:pt>
                <c:pt idx="114">
                  <c:v>40</c:v>
                </c:pt>
                <c:pt idx="115">
                  <c:v>40</c:v>
                </c:pt>
                <c:pt idx="116">
                  <c:v>40</c:v>
                </c:pt>
                <c:pt idx="117">
                  <c:v>40</c:v>
                </c:pt>
                <c:pt idx="118">
                  <c:v>40</c:v>
                </c:pt>
                <c:pt idx="119">
                  <c:v>40</c:v>
                </c:pt>
                <c:pt idx="120">
                  <c:v>40</c:v>
                </c:pt>
                <c:pt idx="121">
                  <c:v>40</c:v>
                </c:pt>
                <c:pt idx="122">
                  <c:v>40</c:v>
                </c:pt>
                <c:pt idx="123">
                  <c:v>40</c:v>
                </c:pt>
                <c:pt idx="124">
                  <c:v>40</c:v>
                </c:pt>
                <c:pt idx="125">
                  <c:v>40</c:v>
                </c:pt>
                <c:pt idx="126">
                  <c:v>40</c:v>
                </c:pt>
                <c:pt idx="127">
                  <c:v>40</c:v>
                </c:pt>
                <c:pt idx="128">
                  <c:v>40</c:v>
                </c:pt>
                <c:pt idx="129">
                  <c:v>40</c:v>
                </c:pt>
                <c:pt idx="130">
                  <c:v>40</c:v>
                </c:pt>
                <c:pt idx="131">
                  <c:v>40</c:v>
                </c:pt>
                <c:pt idx="132">
                  <c:v>40</c:v>
                </c:pt>
                <c:pt idx="133">
                  <c:v>40</c:v>
                </c:pt>
                <c:pt idx="134">
                  <c:v>40</c:v>
                </c:pt>
                <c:pt idx="135">
                  <c:v>40</c:v>
                </c:pt>
                <c:pt idx="136">
                  <c:v>40</c:v>
                </c:pt>
                <c:pt idx="137">
                  <c:v>40</c:v>
                </c:pt>
                <c:pt idx="138">
                  <c:v>40</c:v>
                </c:pt>
                <c:pt idx="139">
                  <c:v>40</c:v>
                </c:pt>
                <c:pt idx="140">
                  <c:v>40</c:v>
                </c:pt>
                <c:pt idx="141">
                  <c:v>40</c:v>
                </c:pt>
                <c:pt idx="142">
                  <c:v>40</c:v>
                </c:pt>
                <c:pt idx="143">
                  <c:v>40</c:v>
                </c:pt>
                <c:pt idx="144">
                  <c:v>40</c:v>
                </c:pt>
                <c:pt idx="145">
                  <c:v>40</c:v>
                </c:pt>
                <c:pt idx="146">
                  <c:v>40</c:v>
                </c:pt>
                <c:pt idx="147">
                  <c:v>40</c:v>
                </c:pt>
                <c:pt idx="148">
                  <c:v>40</c:v>
                </c:pt>
                <c:pt idx="149">
                  <c:v>40</c:v>
                </c:pt>
                <c:pt idx="150">
                  <c:v>40</c:v>
                </c:pt>
                <c:pt idx="151">
                  <c:v>40</c:v>
                </c:pt>
                <c:pt idx="152">
                  <c:v>40</c:v>
                </c:pt>
                <c:pt idx="153">
                  <c:v>40</c:v>
                </c:pt>
                <c:pt idx="154">
                  <c:v>40</c:v>
                </c:pt>
                <c:pt idx="155">
                  <c:v>40</c:v>
                </c:pt>
                <c:pt idx="156">
                  <c:v>40</c:v>
                </c:pt>
                <c:pt idx="157">
                  <c:v>40</c:v>
                </c:pt>
                <c:pt idx="158">
                  <c:v>40</c:v>
                </c:pt>
                <c:pt idx="159">
                  <c:v>40</c:v>
                </c:pt>
                <c:pt idx="160">
                  <c:v>40</c:v>
                </c:pt>
                <c:pt idx="161">
                  <c:v>40</c:v>
                </c:pt>
                <c:pt idx="162">
                  <c:v>40</c:v>
                </c:pt>
                <c:pt idx="163">
                  <c:v>40</c:v>
                </c:pt>
                <c:pt idx="164">
                  <c:v>40</c:v>
                </c:pt>
                <c:pt idx="165">
                  <c:v>40</c:v>
                </c:pt>
                <c:pt idx="166">
                  <c:v>40</c:v>
                </c:pt>
                <c:pt idx="167">
                  <c:v>40</c:v>
                </c:pt>
                <c:pt idx="168">
                  <c:v>40</c:v>
                </c:pt>
                <c:pt idx="169">
                  <c:v>40</c:v>
                </c:pt>
                <c:pt idx="170">
                  <c:v>40</c:v>
                </c:pt>
                <c:pt idx="171">
                  <c:v>40</c:v>
                </c:pt>
                <c:pt idx="172">
                  <c:v>40</c:v>
                </c:pt>
                <c:pt idx="173">
                  <c:v>40</c:v>
                </c:pt>
                <c:pt idx="174">
                  <c:v>40</c:v>
                </c:pt>
                <c:pt idx="175">
                  <c:v>40</c:v>
                </c:pt>
                <c:pt idx="176">
                  <c:v>40</c:v>
                </c:pt>
                <c:pt idx="177">
                  <c:v>40</c:v>
                </c:pt>
                <c:pt idx="178">
                  <c:v>40</c:v>
                </c:pt>
                <c:pt idx="179">
                  <c:v>40</c:v>
                </c:pt>
                <c:pt idx="180">
                  <c:v>40</c:v>
                </c:pt>
                <c:pt idx="181">
                  <c:v>40</c:v>
                </c:pt>
                <c:pt idx="182">
                  <c:v>40</c:v>
                </c:pt>
              </c:numCache>
            </c:numRef>
          </c:val>
          <c:extLst xmlns:c16r2="http://schemas.microsoft.com/office/drawing/2015/06/chart">
            <c:ext xmlns:c16="http://schemas.microsoft.com/office/drawing/2014/chart" uri="{C3380CC4-5D6E-409C-BE32-E72D297353CC}">
              <c16:uniqueId val="{00000001-7209-4E58-9624-90EC1AE5231B}"/>
            </c:ext>
          </c:extLst>
        </c:ser>
        <c:dLbls>
          <c:showLegendKey val="0"/>
          <c:showVal val="0"/>
          <c:showCatName val="0"/>
          <c:showSerName val="0"/>
          <c:showPercent val="0"/>
          <c:showBubbleSize val="0"/>
        </c:dLbls>
        <c:gapWidth val="100"/>
        <c:overlap val="-24"/>
        <c:axId val="191468392"/>
        <c:axId val="191469960"/>
      </c:barChart>
      <c:catAx>
        <c:axId val="19146839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GB"/>
                  <a:t>Time (hr)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91469960"/>
        <c:crosses val="autoZero"/>
        <c:auto val="1"/>
        <c:lblAlgn val="ctr"/>
        <c:lblOffset val="100"/>
        <c:noMultiLvlLbl val="0"/>
      </c:catAx>
      <c:valAx>
        <c:axId val="191469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GB" cap="none"/>
                  <a:t>NO</a:t>
                </a:r>
                <a:r>
                  <a:rPr lang="en-GB" cap="none" baseline="-25000"/>
                  <a:t>2</a:t>
                </a:r>
                <a:r>
                  <a:rPr lang="en-GB" cap="none"/>
                  <a:t> concentration (</a:t>
                </a:r>
                <a:r>
                  <a:rPr lang="el-GR" cap="none"/>
                  <a:t>μ</a:t>
                </a:r>
                <a:r>
                  <a:rPr lang="en-GB" cap="none"/>
                  <a:t>g/m3) </a:t>
                </a:r>
              </a:p>
            </c:rich>
          </c:tx>
          <c:layout>
            <c:manualLayout>
              <c:xMode val="edge"/>
              <c:yMode val="edge"/>
              <c:x val="1.5277779448576055E-2"/>
              <c:y val="0.18467156136415663"/>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91468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Aggressive Scenario</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'Number of EV projections '!$B$4</c:f>
              <c:strCache>
                <c:ptCount val="1"/>
                <c:pt idx="0">
                  <c:v>Total Number of Cars </c:v>
                </c:pt>
              </c:strCache>
            </c:strRef>
          </c:tx>
          <c:spPr>
            <a:ln w="28575" cap="rnd">
              <a:solidFill>
                <a:schemeClr val="accent1"/>
              </a:solidFill>
              <a:round/>
            </a:ln>
            <a:effectLst/>
          </c:spPr>
          <c:marker>
            <c:symbol val="none"/>
          </c:marker>
          <c:cat>
            <c:numRef>
              <c:f>'Number of EV projections '!$A$5:$A$39</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'Number of EV projections '!$B$5:$B$39</c:f>
              <c:numCache>
                <c:formatCode>_(* #,##0_);_(* \(#,##0\);_(* "-"??_);_(@_)</c:formatCode>
                <c:ptCount val="35"/>
                <c:pt idx="0">
                  <c:v>30850440</c:v>
                </c:pt>
                <c:pt idx="1">
                  <c:v>31253245.6875</c:v>
                </c:pt>
                <c:pt idx="2">
                  <c:v>31656051.375</c:v>
                </c:pt>
                <c:pt idx="3">
                  <c:v>32058857.0625</c:v>
                </c:pt>
                <c:pt idx="4">
                  <c:v>32461662.75</c:v>
                </c:pt>
                <c:pt idx="5">
                  <c:v>32864468.4375</c:v>
                </c:pt>
                <c:pt idx="6">
                  <c:v>33267274.125</c:v>
                </c:pt>
                <c:pt idx="7">
                  <c:v>33670079.8125</c:v>
                </c:pt>
                <c:pt idx="8">
                  <c:v>34072885.5</c:v>
                </c:pt>
                <c:pt idx="9">
                  <c:v>34475691.1875</c:v>
                </c:pt>
                <c:pt idx="10">
                  <c:v>34878496.875</c:v>
                </c:pt>
                <c:pt idx="11">
                  <c:v>35281302.5625</c:v>
                </c:pt>
                <c:pt idx="12">
                  <c:v>35684108.25</c:v>
                </c:pt>
                <c:pt idx="13">
                  <c:v>36086913.9375</c:v>
                </c:pt>
                <c:pt idx="14">
                  <c:v>36489719.625</c:v>
                </c:pt>
                <c:pt idx="15">
                  <c:v>36892525.3125</c:v>
                </c:pt>
                <c:pt idx="16">
                  <c:v>37295331</c:v>
                </c:pt>
                <c:pt idx="17">
                  <c:v>37698136.6875</c:v>
                </c:pt>
                <c:pt idx="18">
                  <c:v>38100942.375</c:v>
                </c:pt>
                <c:pt idx="19">
                  <c:v>38503748.0625</c:v>
                </c:pt>
                <c:pt idx="20">
                  <c:v>38906553.75</c:v>
                </c:pt>
                <c:pt idx="21">
                  <c:v>39309359.4375</c:v>
                </c:pt>
                <c:pt idx="22">
                  <c:v>39712165.125</c:v>
                </c:pt>
                <c:pt idx="23">
                  <c:v>40114970.8125</c:v>
                </c:pt>
                <c:pt idx="24">
                  <c:v>40517776.5</c:v>
                </c:pt>
                <c:pt idx="25">
                  <c:v>40920582.1875</c:v>
                </c:pt>
                <c:pt idx="26">
                  <c:v>41323387.875</c:v>
                </c:pt>
                <c:pt idx="27">
                  <c:v>41726193.5625</c:v>
                </c:pt>
                <c:pt idx="28">
                  <c:v>42128999.25</c:v>
                </c:pt>
                <c:pt idx="29">
                  <c:v>42531804.9375</c:v>
                </c:pt>
                <c:pt idx="30">
                  <c:v>42934610.625</c:v>
                </c:pt>
                <c:pt idx="31">
                  <c:v>43337416.3125</c:v>
                </c:pt>
                <c:pt idx="32">
                  <c:v>43740222</c:v>
                </c:pt>
                <c:pt idx="33">
                  <c:v>44143027.6875</c:v>
                </c:pt>
                <c:pt idx="34">
                  <c:v>44545833.375</c:v>
                </c:pt>
              </c:numCache>
            </c:numRef>
          </c:val>
          <c:smooth val="0"/>
          <c:extLst xmlns:c16r2="http://schemas.microsoft.com/office/drawing/2015/06/chart">
            <c:ext xmlns:c16="http://schemas.microsoft.com/office/drawing/2014/chart" uri="{C3380CC4-5D6E-409C-BE32-E72D297353CC}">
              <c16:uniqueId val="{00000000-1484-064B-9C4F-E4EDC6D89166}"/>
            </c:ext>
          </c:extLst>
        </c:ser>
        <c:dLbls>
          <c:showLegendKey val="0"/>
          <c:showVal val="0"/>
          <c:showCatName val="0"/>
          <c:showSerName val="0"/>
          <c:showPercent val="0"/>
          <c:showBubbleSize val="0"/>
        </c:dLbls>
        <c:smooth val="0"/>
        <c:axId val="193920928"/>
        <c:axId val="193924064"/>
      </c:lineChart>
      <c:catAx>
        <c:axId val="193920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layout>
            <c:manualLayout>
              <c:xMode val="edge"/>
              <c:yMode val="edge"/>
              <c:x val="0.48086311038091289"/>
              <c:y val="0.874245323980640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24064"/>
        <c:crosses val="autoZero"/>
        <c:auto val="1"/>
        <c:lblAlgn val="ctr"/>
        <c:lblOffset val="100"/>
        <c:noMultiLvlLbl val="0"/>
      </c:catAx>
      <c:valAx>
        <c:axId val="193924064"/>
        <c:scaling>
          <c:orientation val="minMax"/>
          <c:max val="45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Number of Cars (Millions)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20928"/>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Aggressive Scenario</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'Number of EV projections '!$B$4</c:f>
              <c:strCache>
                <c:ptCount val="1"/>
                <c:pt idx="0">
                  <c:v>Total Number of Cars </c:v>
                </c:pt>
              </c:strCache>
            </c:strRef>
          </c:tx>
          <c:spPr>
            <a:ln w="28575" cap="rnd">
              <a:solidFill>
                <a:schemeClr val="accent1"/>
              </a:solidFill>
              <a:round/>
            </a:ln>
            <a:effectLst/>
          </c:spPr>
          <c:marker>
            <c:symbol val="none"/>
          </c:marker>
          <c:cat>
            <c:numRef>
              <c:f>'Number of EV projections '!$A$5:$A$39</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'Number of EV projections '!$B$5:$B$39</c:f>
              <c:numCache>
                <c:formatCode>_(* #,##0_);_(* \(#,##0\);_(* "-"??_);_(@_)</c:formatCode>
                <c:ptCount val="35"/>
                <c:pt idx="0">
                  <c:v>30850440</c:v>
                </c:pt>
                <c:pt idx="1">
                  <c:v>31253245.6875</c:v>
                </c:pt>
                <c:pt idx="2">
                  <c:v>31656051.375</c:v>
                </c:pt>
                <c:pt idx="3">
                  <c:v>32058857.0625</c:v>
                </c:pt>
                <c:pt idx="4">
                  <c:v>32461662.75</c:v>
                </c:pt>
                <c:pt idx="5">
                  <c:v>32864468.4375</c:v>
                </c:pt>
                <c:pt idx="6">
                  <c:v>33267274.125</c:v>
                </c:pt>
                <c:pt idx="7">
                  <c:v>33670079.8125</c:v>
                </c:pt>
                <c:pt idx="8">
                  <c:v>34072885.5</c:v>
                </c:pt>
                <c:pt idx="9">
                  <c:v>34475691.1875</c:v>
                </c:pt>
                <c:pt idx="10">
                  <c:v>34878496.875</c:v>
                </c:pt>
                <c:pt idx="11">
                  <c:v>35281302.5625</c:v>
                </c:pt>
                <c:pt idx="12">
                  <c:v>35684108.25</c:v>
                </c:pt>
                <c:pt idx="13">
                  <c:v>36086913.9375</c:v>
                </c:pt>
                <c:pt idx="14">
                  <c:v>36489719.625</c:v>
                </c:pt>
                <c:pt idx="15">
                  <c:v>36892525.3125</c:v>
                </c:pt>
                <c:pt idx="16">
                  <c:v>37295331</c:v>
                </c:pt>
                <c:pt idx="17">
                  <c:v>37698136.6875</c:v>
                </c:pt>
                <c:pt idx="18">
                  <c:v>38100942.375</c:v>
                </c:pt>
                <c:pt idx="19">
                  <c:v>38503748.0625</c:v>
                </c:pt>
                <c:pt idx="20">
                  <c:v>38906553.75</c:v>
                </c:pt>
                <c:pt idx="21">
                  <c:v>39309359.4375</c:v>
                </c:pt>
                <c:pt idx="22">
                  <c:v>39712165.125</c:v>
                </c:pt>
                <c:pt idx="23">
                  <c:v>40114970.8125</c:v>
                </c:pt>
                <c:pt idx="24">
                  <c:v>40517776.5</c:v>
                </c:pt>
                <c:pt idx="25">
                  <c:v>40920582.1875</c:v>
                </c:pt>
                <c:pt idx="26">
                  <c:v>41323387.875</c:v>
                </c:pt>
                <c:pt idx="27">
                  <c:v>41726193.5625</c:v>
                </c:pt>
                <c:pt idx="28">
                  <c:v>42128999.25</c:v>
                </c:pt>
                <c:pt idx="29">
                  <c:v>42531804.9375</c:v>
                </c:pt>
                <c:pt idx="30">
                  <c:v>42934610.625</c:v>
                </c:pt>
                <c:pt idx="31">
                  <c:v>43337416.3125</c:v>
                </c:pt>
                <c:pt idx="32">
                  <c:v>43740222</c:v>
                </c:pt>
                <c:pt idx="33">
                  <c:v>44143027.6875</c:v>
                </c:pt>
                <c:pt idx="34">
                  <c:v>44545833.375</c:v>
                </c:pt>
              </c:numCache>
            </c:numRef>
          </c:val>
          <c:smooth val="0"/>
          <c:extLst xmlns:c16r2="http://schemas.microsoft.com/office/drawing/2015/06/chart">
            <c:ext xmlns:c16="http://schemas.microsoft.com/office/drawing/2014/chart" uri="{C3380CC4-5D6E-409C-BE32-E72D297353CC}">
              <c16:uniqueId val="{00000000-3241-6D4A-8973-1585BCA23EBF}"/>
            </c:ext>
          </c:extLst>
        </c:ser>
        <c:ser>
          <c:idx val="2"/>
          <c:order val="1"/>
          <c:tx>
            <c:strRef>
              <c:f>'Number of EV projections '!$L$4</c:f>
              <c:strCache>
                <c:ptCount val="1"/>
                <c:pt idx="0">
                  <c:v>Number of ICE</c:v>
                </c:pt>
              </c:strCache>
            </c:strRef>
          </c:tx>
          <c:spPr>
            <a:ln w="28575" cap="rnd">
              <a:solidFill>
                <a:srgbClr val="FF0000"/>
              </a:solidFill>
              <a:round/>
            </a:ln>
            <a:effectLst/>
          </c:spPr>
          <c:marker>
            <c:symbol val="none"/>
          </c:marker>
          <c:cat>
            <c:numRef>
              <c:f>'Number of EV projections '!$A$5:$A$39</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'Number of EV projections '!$L$5:$L$39</c:f>
              <c:numCache>
                <c:formatCode>_(* #,##0_);_(* \(#,##0\);_(* "-"??_);_(@_)</c:formatCode>
                <c:ptCount val="35"/>
                <c:pt idx="0">
                  <c:v>30816580.335762475</c:v>
                </c:pt>
                <c:pt idx="1">
                  <c:v>31210323.862041444</c:v>
                </c:pt>
                <c:pt idx="2">
                  <c:v>31603845.189883035</c:v>
                </c:pt>
                <c:pt idx="3">
                  <c:v>31997144.319287241</c:v>
                </c:pt>
                <c:pt idx="4">
                  <c:v>32390221.250254072</c:v>
                </c:pt>
                <c:pt idx="5">
                  <c:v>32783075.982783519</c:v>
                </c:pt>
                <c:pt idx="6">
                  <c:v>33175223.513952155</c:v>
                </c:pt>
                <c:pt idx="7">
                  <c:v>33539924.83467643</c:v>
                </c:pt>
                <c:pt idx="8">
                  <c:v>33888959.632403493</c:v>
                </c:pt>
                <c:pt idx="9">
                  <c:v>34215974.788095772</c:v>
                </c:pt>
                <c:pt idx="10">
                  <c:v>34512120.067429647</c:v>
                </c:pt>
                <c:pt idx="11">
                  <c:v>34765140.356490351</c:v>
                </c:pt>
                <c:pt idx="12">
                  <c:v>34958207.492161348</c:v>
                </c:pt>
                <c:pt idx="13">
                  <c:v>35068484.437598348</c:v>
                </c:pt>
                <c:pt idx="14">
                  <c:v>35065490.789337523</c:v>
                </c:pt>
                <c:pt idx="15">
                  <c:v>34909495.235653207</c:v>
                </c:pt>
                <c:pt idx="16">
                  <c:v>34550439.470049806</c:v>
                </c:pt>
                <c:pt idx="17">
                  <c:v>33928323.018749952</c:v>
                </c:pt>
                <c:pt idx="18">
                  <c:v>32976486.565884992</c:v>
                </c:pt>
                <c:pt idx="19">
                  <c:v>31629547.123032756</c:v>
                </c:pt>
                <c:pt idx="20">
                  <c:v>29837250.415324762</c:v>
                </c:pt>
                <c:pt idx="21">
                  <c:v>27583392.08781743</c:v>
                </c:pt>
                <c:pt idx="22">
                  <c:v>24904967.635705456</c:v>
                </c:pt>
                <c:pt idx="23">
                  <c:v>21902555.258381482</c:v>
                </c:pt>
                <c:pt idx="24">
                  <c:v>18732701.521348007</c:v>
                </c:pt>
                <c:pt idx="25">
                  <c:v>15580102.414877512</c:v>
                </c:pt>
                <c:pt idx="26">
                  <c:v>12618857.612373836</c:v>
                </c:pt>
                <c:pt idx="27">
                  <c:v>9979035.5532613248</c:v>
                </c:pt>
                <c:pt idx="28">
                  <c:v>7730932.3636664599</c:v>
                </c:pt>
                <c:pt idx="29">
                  <c:v>5888522.3715101033</c:v>
                </c:pt>
                <c:pt idx="30">
                  <c:v>4424834.8723243102</c:v>
                </c:pt>
                <c:pt idx="31">
                  <c:v>3290131.6362159178</c:v>
                </c:pt>
                <c:pt idx="32">
                  <c:v>2426860.7110947743</c:v>
                </c:pt>
                <c:pt idx="33">
                  <c:v>1779352.8038110435</c:v>
                </c:pt>
                <c:pt idx="34">
                  <c:v>1298790.1364920214</c:v>
                </c:pt>
              </c:numCache>
            </c:numRef>
          </c:val>
          <c:smooth val="0"/>
          <c:extLst xmlns:c16r2="http://schemas.microsoft.com/office/drawing/2015/06/chart">
            <c:ext xmlns:c16="http://schemas.microsoft.com/office/drawing/2014/chart" uri="{C3380CC4-5D6E-409C-BE32-E72D297353CC}">
              <c16:uniqueId val="{00000002-3241-6D4A-8973-1585BCA23EBF}"/>
            </c:ext>
          </c:extLst>
        </c:ser>
        <c:dLbls>
          <c:showLegendKey val="0"/>
          <c:showVal val="0"/>
          <c:showCatName val="0"/>
          <c:showSerName val="0"/>
          <c:showPercent val="0"/>
          <c:showBubbleSize val="0"/>
        </c:dLbls>
        <c:smooth val="0"/>
        <c:axId val="540664056"/>
        <c:axId val="540662488"/>
      </c:lineChart>
      <c:catAx>
        <c:axId val="540664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layout>
            <c:manualLayout>
              <c:xMode val="edge"/>
              <c:yMode val="edge"/>
              <c:x val="0.47907760522424747"/>
              <c:y val="0.8771768890185651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662488"/>
        <c:crosses val="autoZero"/>
        <c:auto val="1"/>
        <c:lblAlgn val="ctr"/>
        <c:lblOffset val="100"/>
        <c:noMultiLvlLbl val="0"/>
      </c:catAx>
      <c:valAx>
        <c:axId val="540662488"/>
        <c:scaling>
          <c:orientation val="minMax"/>
          <c:max val="45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Number of Cars (Millions)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664056"/>
        <c:crosses val="autoZero"/>
        <c:crossBetween val="between"/>
        <c:dispUnits>
          <c:builtInUnit val="millions"/>
        </c:dispUnits>
      </c:valAx>
      <c:spPr>
        <a:noFill/>
        <a:ln>
          <a:noFill/>
        </a:ln>
        <a:effectLst/>
      </c:spPr>
    </c:plotArea>
    <c:legend>
      <c:legendPos val="b"/>
      <c:layout>
        <c:manualLayout>
          <c:xMode val="edge"/>
          <c:yMode val="edge"/>
          <c:x val="0.37508149003357738"/>
          <c:y val="0.93054614594992735"/>
          <c:w val="0.43552941563509223"/>
          <c:h val="5.479602886044988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Aggressive Scenario</a:t>
            </a:r>
          </a:p>
        </c:rich>
      </c:tx>
      <c:layout>
        <c:manualLayout>
          <c:xMode val="edge"/>
          <c:yMode val="edge"/>
          <c:x val="0.36923486861182298"/>
          <c:y val="8.6506015233232484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180650117481178E-2"/>
          <c:y val="9.6627787274398955E-2"/>
          <c:w val="0.91241328778263064"/>
          <c:h val="0.68052550666530442"/>
        </c:manualLayout>
      </c:layout>
      <c:lineChart>
        <c:grouping val="standard"/>
        <c:varyColors val="0"/>
        <c:ser>
          <c:idx val="0"/>
          <c:order val="0"/>
          <c:tx>
            <c:strRef>
              <c:f>'Number of EV projections '!$B$4</c:f>
              <c:strCache>
                <c:ptCount val="1"/>
                <c:pt idx="0">
                  <c:v>Total Number of Cars </c:v>
                </c:pt>
              </c:strCache>
            </c:strRef>
          </c:tx>
          <c:spPr>
            <a:ln w="28575" cap="rnd">
              <a:solidFill>
                <a:schemeClr val="accent1"/>
              </a:solidFill>
              <a:round/>
            </a:ln>
            <a:effectLst/>
          </c:spPr>
          <c:marker>
            <c:symbol val="none"/>
          </c:marker>
          <c:cat>
            <c:numRef>
              <c:f>'Number of EV projections '!$A$5:$A$39</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'Number of EV projections '!$B$5:$B$39</c:f>
              <c:numCache>
                <c:formatCode>_(* #,##0_);_(* \(#,##0\);_(* "-"??_);_(@_)</c:formatCode>
                <c:ptCount val="35"/>
                <c:pt idx="0">
                  <c:v>30850440</c:v>
                </c:pt>
                <c:pt idx="1">
                  <c:v>31253245.6875</c:v>
                </c:pt>
                <c:pt idx="2">
                  <c:v>31656051.375</c:v>
                </c:pt>
                <c:pt idx="3">
                  <c:v>32058857.0625</c:v>
                </c:pt>
                <c:pt idx="4">
                  <c:v>32461662.75</c:v>
                </c:pt>
                <c:pt idx="5">
                  <c:v>32864468.4375</c:v>
                </c:pt>
                <c:pt idx="6">
                  <c:v>33267274.125</c:v>
                </c:pt>
                <c:pt idx="7">
                  <c:v>33670079.8125</c:v>
                </c:pt>
                <c:pt idx="8">
                  <c:v>34072885.5</c:v>
                </c:pt>
                <c:pt idx="9">
                  <c:v>34475691.1875</c:v>
                </c:pt>
                <c:pt idx="10">
                  <c:v>34878496.875</c:v>
                </c:pt>
                <c:pt idx="11">
                  <c:v>35281302.5625</c:v>
                </c:pt>
                <c:pt idx="12">
                  <c:v>35684108.25</c:v>
                </c:pt>
                <c:pt idx="13">
                  <c:v>36086913.9375</c:v>
                </c:pt>
                <c:pt idx="14">
                  <c:v>36489719.625</c:v>
                </c:pt>
                <c:pt idx="15">
                  <c:v>36892525.3125</c:v>
                </c:pt>
                <c:pt idx="16">
                  <c:v>37295331</c:v>
                </c:pt>
                <c:pt idx="17">
                  <c:v>37698136.6875</c:v>
                </c:pt>
                <c:pt idx="18">
                  <c:v>38100942.375</c:v>
                </c:pt>
                <c:pt idx="19">
                  <c:v>38503748.0625</c:v>
                </c:pt>
                <c:pt idx="20">
                  <c:v>38906553.75</c:v>
                </c:pt>
                <c:pt idx="21">
                  <c:v>39309359.4375</c:v>
                </c:pt>
                <c:pt idx="22">
                  <c:v>39712165.125</c:v>
                </c:pt>
                <c:pt idx="23">
                  <c:v>40114970.8125</c:v>
                </c:pt>
                <c:pt idx="24">
                  <c:v>40517776.5</c:v>
                </c:pt>
                <c:pt idx="25">
                  <c:v>40920582.1875</c:v>
                </c:pt>
                <c:pt idx="26">
                  <c:v>41323387.875</c:v>
                </c:pt>
                <c:pt idx="27">
                  <c:v>41726193.5625</c:v>
                </c:pt>
                <c:pt idx="28">
                  <c:v>42128999.25</c:v>
                </c:pt>
                <c:pt idx="29">
                  <c:v>42531804.9375</c:v>
                </c:pt>
                <c:pt idx="30">
                  <c:v>42934610.625</c:v>
                </c:pt>
                <c:pt idx="31">
                  <c:v>43337416.3125</c:v>
                </c:pt>
                <c:pt idx="32">
                  <c:v>43740222</c:v>
                </c:pt>
                <c:pt idx="33">
                  <c:v>44143027.6875</c:v>
                </c:pt>
                <c:pt idx="34">
                  <c:v>44545833.375</c:v>
                </c:pt>
              </c:numCache>
            </c:numRef>
          </c:val>
          <c:smooth val="0"/>
          <c:extLst xmlns:c16r2="http://schemas.microsoft.com/office/drawing/2015/06/chart">
            <c:ext xmlns:c16="http://schemas.microsoft.com/office/drawing/2014/chart" uri="{C3380CC4-5D6E-409C-BE32-E72D297353CC}">
              <c16:uniqueId val="{00000000-871F-634C-8CAE-2B3C0D511D7A}"/>
            </c:ext>
          </c:extLst>
        </c:ser>
        <c:ser>
          <c:idx val="1"/>
          <c:order val="1"/>
          <c:tx>
            <c:strRef>
              <c:f>'Number of EV projections '!$K$4</c:f>
              <c:strCache>
                <c:ptCount val="1"/>
                <c:pt idx="0">
                  <c:v>Number of EV</c:v>
                </c:pt>
              </c:strCache>
            </c:strRef>
          </c:tx>
          <c:spPr>
            <a:ln w="28575" cap="rnd">
              <a:solidFill>
                <a:srgbClr val="92D050"/>
              </a:solidFill>
              <a:round/>
            </a:ln>
            <a:effectLst/>
          </c:spPr>
          <c:marker>
            <c:symbol val="none"/>
          </c:marker>
          <c:cat>
            <c:numRef>
              <c:f>'Number of EV projections '!$A$5:$A$39</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'Number of EV projections '!$K$5:$K$39</c:f>
              <c:numCache>
                <c:formatCode>_(* #,##0_);_(* \(#,##0\);_(* "-"??_);_(@_)</c:formatCode>
                <c:ptCount val="35"/>
                <c:pt idx="0">
                  <c:v>33859.664237524528</c:v>
                </c:pt>
                <c:pt idx="1">
                  <c:v>42921.825458555708</c:v>
                </c:pt>
                <c:pt idx="2">
                  <c:v>52206.18511696683</c:v>
                </c:pt>
                <c:pt idx="3">
                  <c:v>61712.74321275788</c:v>
                </c:pt>
                <c:pt idx="4">
                  <c:v>71441.499745928857</c:v>
                </c:pt>
                <c:pt idx="5">
                  <c:v>81392.45471647974</c:v>
                </c:pt>
                <c:pt idx="6">
                  <c:v>92050.611047847065</c:v>
                </c:pt>
                <c:pt idx="7">
                  <c:v>130154.97782356928</c:v>
                </c:pt>
                <c:pt idx="8">
                  <c:v>183925.86759650573</c:v>
                </c:pt>
                <c:pt idx="9">
                  <c:v>259716.39940422747</c:v>
                </c:pt>
                <c:pt idx="10">
                  <c:v>366376.80757035385</c:v>
                </c:pt>
                <c:pt idx="11">
                  <c:v>516162.20600965025</c:v>
                </c:pt>
                <c:pt idx="12">
                  <c:v>725900.75783864828</c:v>
                </c:pt>
                <c:pt idx="13">
                  <c:v>1018429.4999016544</c:v>
                </c:pt>
                <c:pt idx="14">
                  <c:v>1424228.8356624753</c:v>
                </c:pt>
                <c:pt idx="15">
                  <c:v>1983030.0768467926</c:v>
                </c:pt>
                <c:pt idx="16">
                  <c:v>2744891.5299501969</c:v>
                </c:pt>
                <c:pt idx="17">
                  <c:v>3769813.6687500509</c:v>
                </c:pt>
                <c:pt idx="18">
                  <c:v>5124455.8091150094</c:v>
                </c:pt>
                <c:pt idx="19">
                  <c:v>6874200.9394672448</c:v>
                </c:pt>
                <c:pt idx="20">
                  <c:v>9069303.3346752357</c:v>
                </c:pt>
                <c:pt idx="21">
                  <c:v>11725967.34968257</c:v>
                </c:pt>
                <c:pt idx="22">
                  <c:v>14807197.489294546</c:v>
                </c:pt>
                <c:pt idx="23">
                  <c:v>18212415.554118518</c:v>
                </c:pt>
                <c:pt idx="24">
                  <c:v>21785074.978651993</c:v>
                </c:pt>
                <c:pt idx="25">
                  <c:v>25340479.772622488</c:v>
                </c:pt>
                <c:pt idx="26">
                  <c:v>28704530.262626164</c:v>
                </c:pt>
                <c:pt idx="27">
                  <c:v>31747158.009238675</c:v>
                </c:pt>
                <c:pt idx="28">
                  <c:v>34398066.88633354</c:v>
                </c:pt>
                <c:pt idx="29">
                  <c:v>36643282.565989897</c:v>
                </c:pt>
                <c:pt idx="30">
                  <c:v>38509775.75267569</c:v>
                </c:pt>
                <c:pt idx="31">
                  <c:v>40047284.676284082</c:v>
                </c:pt>
                <c:pt idx="32">
                  <c:v>41313361.288905226</c:v>
                </c:pt>
                <c:pt idx="33">
                  <c:v>42363674.883688956</c:v>
                </c:pt>
                <c:pt idx="34">
                  <c:v>43247043.238507979</c:v>
                </c:pt>
              </c:numCache>
            </c:numRef>
          </c:val>
          <c:smooth val="0"/>
          <c:extLst xmlns:c16r2="http://schemas.microsoft.com/office/drawing/2015/06/chart">
            <c:ext xmlns:c16="http://schemas.microsoft.com/office/drawing/2014/chart" uri="{C3380CC4-5D6E-409C-BE32-E72D297353CC}">
              <c16:uniqueId val="{00000001-871F-634C-8CAE-2B3C0D511D7A}"/>
            </c:ext>
          </c:extLst>
        </c:ser>
        <c:ser>
          <c:idx val="2"/>
          <c:order val="2"/>
          <c:tx>
            <c:strRef>
              <c:f>'Number of EV projections '!$L$4</c:f>
              <c:strCache>
                <c:ptCount val="1"/>
                <c:pt idx="0">
                  <c:v>Number of ICE</c:v>
                </c:pt>
              </c:strCache>
            </c:strRef>
          </c:tx>
          <c:spPr>
            <a:ln w="28575" cap="rnd">
              <a:solidFill>
                <a:srgbClr val="FF0000"/>
              </a:solidFill>
              <a:round/>
            </a:ln>
            <a:effectLst/>
          </c:spPr>
          <c:marker>
            <c:symbol val="none"/>
          </c:marker>
          <c:cat>
            <c:numRef>
              <c:f>'Number of EV projections '!$A$5:$A$39</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'Number of EV projections '!$L$5:$L$39</c:f>
              <c:numCache>
                <c:formatCode>_(* #,##0_);_(* \(#,##0\);_(* "-"??_);_(@_)</c:formatCode>
                <c:ptCount val="35"/>
                <c:pt idx="0">
                  <c:v>30816580.335762475</c:v>
                </c:pt>
                <c:pt idx="1">
                  <c:v>31210323.862041444</c:v>
                </c:pt>
                <c:pt idx="2">
                  <c:v>31603845.189883035</c:v>
                </c:pt>
                <c:pt idx="3">
                  <c:v>31997144.319287241</c:v>
                </c:pt>
                <c:pt idx="4">
                  <c:v>32390221.250254072</c:v>
                </c:pt>
                <c:pt idx="5">
                  <c:v>32783075.982783519</c:v>
                </c:pt>
                <c:pt idx="6">
                  <c:v>33175223.513952155</c:v>
                </c:pt>
                <c:pt idx="7">
                  <c:v>33539924.83467643</c:v>
                </c:pt>
                <c:pt idx="8">
                  <c:v>33888959.632403493</c:v>
                </c:pt>
                <c:pt idx="9">
                  <c:v>34215974.788095772</c:v>
                </c:pt>
                <c:pt idx="10">
                  <c:v>34512120.067429647</c:v>
                </c:pt>
                <c:pt idx="11">
                  <c:v>34765140.356490351</c:v>
                </c:pt>
                <c:pt idx="12">
                  <c:v>34958207.492161348</c:v>
                </c:pt>
                <c:pt idx="13">
                  <c:v>35068484.437598348</c:v>
                </c:pt>
                <c:pt idx="14">
                  <c:v>35065490.789337523</c:v>
                </c:pt>
                <c:pt idx="15">
                  <c:v>34909495.235653207</c:v>
                </c:pt>
                <c:pt idx="16">
                  <c:v>34550439.470049806</c:v>
                </c:pt>
                <c:pt idx="17">
                  <c:v>33928323.018749952</c:v>
                </c:pt>
                <c:pt idx="18">
                  <c:v>32976486.565884992</c:v>
                </c:pt>
                <c:pt idx="19">
                  <c:v>31629547.123032756</c:v>
                </c:pt>
                <c:pt idx="20">
                  <c:v>29837250.415324762</c:v>
                </c:pt>
                <c:pt idx="21">
                  <c:v>27583392.08781743</c:v>
                </c:pt>
                <c:pt idx="22">
                  <c:v>24904967.635705456</c:v>
                </c:pt>
                <c:pt idx="23">
                  <c:v>21902555.258381482</c:v>
                </c:pt>
                <c:pt idx="24">
                  <c:v>18732701.521348007</c:v>
                </c:pt>
                <c:pt idx="25">
                  <c:v>15580102.414877512</c:v>
                </c:pt>
                <c:pt idx="26">
                  <c:v>12618857.612373836</c:v>
                </c:pt>
                <c:pt idx="27">
                  <c:v>9979035.5532613248</c:v>
                </c:pt>
                <c:pt idx="28">
                  <c:v>7730932.3636664599</c:v>
                </c:pt>
                <c:pt idx="29">
                  <c:v>5888522.3715101033</c:v>
                </c:pt>
                <c:pt idx="30">
                  <c:v>4424834.8723243102</c:v>
                </c:pt>
                <c:pt idx="31">
                  <c:v>3290131.6362159178</c:v>
                </c:pt>
                <c:pt idx="32">
                  <c:v>2426860.7110947743</c:v>
                </c:pt>
                <c:pt idx="33">
                  <c:v>1779352.8038110435</c:v>
                </c:pt>
                <c:pt idx="34">
                  <c:v>1298790.1364920214</c:v>
                </c:pt>
              </c:numCache>
            </c:numRef>
          </c:val>
          <c:smooth val="0"/>
          <c:extLst xmlns:c16r2="http://schemas.microsoft.com/office/drawing/2015/06/chart">
            <c:ext xmlns:c16="http://schemas.microsoft.com/office/drawing/2014/chart" uri="{C3380CC4-5D6E-409C-BE32-E72D297353CC}">
              <c16:uniqueId val="{00000002-871F-634C-8CAE-2B3C0D511D7A}"/>
            </c:ext>
          </c:extLst>
        </c:ser>
        <c:dLbls>
          <c:showLegendKey val="0"/>
          <c:showVal val="0"/>
          <c:showCatName val="0"/>
          <c:showSerName val="0"/>
          <c:showPercent val="0"/>
          <c:showBubbleSize val="0"/>
        </c:dLbls>
        <c:smooth val="0"/>
        <c:axId val="540664840"/>
        <c:axId val="540662880"/>
      </c:lineChart>
      <c:catAx>
        <c:axId val="540664840"/>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a:t>Year</a:t>
                </a:r>
              </a:p>
            </c:rich>
          </c:tx>
          <c:layout>
            <c:manualLayout>
              <c:xMode val="edge"/>
              <c:yMode val="edge"/>
              <c:x val="0.48268360609836641"/>
              <c:y val="0.8510836410994847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662880"/>
        <c:crosses val="autoZero"/>
        <c:auto val="1"/>
        <c:lblAlgn val="ctr"/>
        <c:lblOffset val="100"/>
        <c:tickMarkSkip val="5"/>
        <c:noMultiLvlLbl val="0"/>
      </c:catAx>
      <c:valAx>
        <c:axId val="540662880"/>
        <c:scaling>
          <c:orientation val="minMax"/>
          <c:max val="45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Number of Cars (Millions)</a:t>
                </a:r>
              </a:p>
            </c:rich>
          </c:tx>
          <c:layout>
            <c:manualLayout>
              <c:xMode val="edge"/>
              <c:yMode val="edge"/>
              <c:x val="1.033427936676413E-2"/>
              <c:y val="0.2691090606865112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664840"/>
        <c:crosses val="autoZero"/>
        <c:crossBetween val="between"/>
        <c:dispUnits>
          <c:builtInUnit val="millions"/>
        </c:dispUnits>
      </c:valAx>
      <c:spPr>
        <a:noFill/>
        <a:ln>
          <a:noFill/>
        </a:ln>
        <a:effectLst/>
      </c:spPr>
    </c:plotArea>
    <c:legend>
      <c:legendPos val="b"/>
      <c:layout>
        <c:manualLayout>
          <c:xMode val="edge"/>
          <c:yMode val="edge"/>
          <c:x val="0.11898948904034633"/>
          <c:y val="0.91186974707370572"/>
          <c:w val="0.64525327570962721"/>
          <c:h val="5.56397153883983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994255749082033"/>
          <c:y val="2.404140041368427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24332895888013"/>
          <c:y val="0.22529911299561814"/>
          <c:w val="0.8392983377077865"/>
          <c:h val="0.64900138188432333"/>
        </c:manualLayout>
      </c:layout>
      <c:scatterChart>
        <c:scatterStyle val="lineMarker"/>
        <c:varyColors val="0"/>
        <c:ser>
          <c:idx val="0"/>
          <c:order val="0"/>
          <c:tx>
            <c:v>UK Government Tax Revenue Loss</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'Tax Revenue lost'!$B$5:$B$39</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xVal>
          <c:yVal>
            <c:numRef>
              <c:f>'Tax Revenue lost'!$K$5:$K$39</c:f>
              <c:numCache>
                <c:formatCode>0</c:formatCode>
                <c:ptCount val="35"/>
                <c:pt idx="0">
                  <c:v>24.802745808614514</c:v>
                </c:pt>
                <c:pt idx="1">
                  <c:v>66.103586300995062</c:v>
                </c:pt>
                <c:pt idx="2">
                  <c:v>143.24353242105229</c:v>
                </c:pt>
                <c:pt idx="3">
                  <c:v>257.55036141821762</c:v>
                </c:pt>
                <c:pt idx="4">
                  <c:v>410.35185054192249</c:v>
                </c:pt>
                <c:pt idx="5">
                  <c:v>602.97577704159812</c:v>
                </c:pt>
                <c:pt idx="6">
                  <c:v>836.74991816667591</c:v>
                </c:pt>
                <c:pt idx="7">
                  <c:v>1113.0020511665873</c:v>
                </c:pt>
                <c:pt idx="8">
                  <c:v>1433.0599532907636</c:v>
                </c:pt>
                <c:pt idx="9">
                  <c:v>1986.0195303055491</c:v>
                </c:pt>
                <c:pt idx="10">
                  <c:v>2560.723294629609</c:v>
                </c:pt>
                <c:pt idx="11">
                  <c:v>3167.1329423432767</c:v>
                </c:pt>
                <c:pt idx="12">
                  <c:v>3816.468562541022</c:v>
                </c:pt>
                <c:pt idx="13">
                  <c:v>4521.814049703924</c:v>
                </c:pt>
                <c:pt idx="14">
                  <c:v>5298.8649192365547</c:v>
                </c:pt>
                <c:pt idx="15">
                  <c:v>6166.8860555302326</c:v>
                </c:pt>
                <c:pt idx="16">
                  <c:v>7149.9702013552633</c:v>
                </c:pt>
                <c:pt idx="17">
                  <c:v>8278.7227472455215</c:v>
                </c:pt>
                <c:pt idx="18">
                  <c:v>9592.5496526695479</c:v>
                </c:pt>
                <c:pt idx="19">
                  <c:v>11100.697866019042</c:v>
                </c:pt>
                <c:pt idx="20">
                  <c:v>12807.43185281445</c:v>
                </c:pt>
                <c:pt idx="21">
                  <c:v>14711.022758626972</c:v>
                </c:pt>
                <c:pt idx="22">
                  <c:v>16802.98563574173</c:v>
                </c:pt>
                <c:pt idx="23">
                  <c:v>19067.670317254364</c:v>
                </c:pt>
                <c:pt idx="24">
                  <c:v>21420.342094370542</c:v>
                </c:pt>
                <c:pt idx="25">
                  <c:v>23597.715628544611</c:v>
                </c:pt>
                <c:pt idx="26">
                  <c:v>25593.345253746673</c:v>
                </c:pt>
                <c:pt idx="27">
                  <c:v>27400.785303946883</c:v>
                </c:pt>
                <c:pt idx="28">
                  <c:v>29013.590113115337</c:v>
                </c:pt>
                <c:pt idx="29">
                  <c:v>30425.314015222179</c:v>
                </c:pt>
                <c:pt idx="30">
                  <c:v>31450.289236582496</c:v>
                </c:pt>
                <c:pt idx="31">
                  <c:v>31745.35084756725</c:v>
                </c:pt>
                <c:pt idx="32">
                  <c:v>32040.412458551997</c:v>
                </c:pt>
                <c:pt idx="33">
                  <c:v>32335.474069536747</c:v>
                </c:pt>
                <c:pt idx="34">
                  <c:v>32630.535680521498</c:v>
                </c:pt>
              </c:numCache>
            </c:numRef>
          </c:yVal>
          <c:smooth val="0"/>
          <c:extLst xmlns:c16r2="http://schemas.microsoft.com/office/drawing/2015/06/chart">
            <c:ext xmlns:c16="http://schemas.microsoft.com/office/drawing/2014/chart" uri="{C3380CC4-5D6E-409C-BE32-E72D297353CC}">
              <c16:uniqueId val="{00000000-848E-4D0C-B103-03633AF80A39}"/>
            </c:ext>
          </c:extLst>
        </c:ser>
        <c:dLbls>
          <c:showLegendKey val="0"/>
          <c:showVal val="0"/>
          <c:showCatName val="0"/>
          <c:showSerName val="0"/>
          <c:showPercent val="0"/>
          <c:showBubbleSize val="0"/>
        </c:dLbls>
        <c:axId val="540666408"/>
        <c:axId val="540667192"/>
      </c:scatterChart>
      <c:valAx>
        <c:axId val="540666408"/>
        <c:scaling>
          <c:orientation val="minMax"/>
          <c:max val="2050"/>
          <c:min val="201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0667192"/>
        <c:crosses val="autoZero"/>
        <c:crossBetween val="midCat"/>
      </c:valAx>
      <c:valAx>
        <c:axId val="540667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GB" sz="1500"/>
                  <a:t>Billion £</a:t>
                </a:r>
              </a:p>
            </c:rich>
          </c:tx>
          <c:layout>
            <c:manualLayout>
              <c:xMode val="edge"/>
              <c:yMode val="edge"/>
              <c:x val="4.9509111695706057E-2"/>
              <c:y val="0.394658446932073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0666408"/>
        <c:crosses val="autoZero"/>
        <c:crossBetween val="midCat"/>
        <c:dispUnits>
          <c:builtInUnit val="thousands"/>
        </c:dispUnits>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b="1"/>
              <a:t>Fuel Breakdown Costs</a:t>
            </a:r>
          </a:p>
        </c:rich>
      </c:tx>
      <c:layout>
        <c:manualLayout>
          <c:xMode val="edge"/>
          <c:yMode val="edge"/>
          <c:x val="0.38462516384061285"/>
          <c:y val="4.04353195983317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85434427870468"/>
          <c:y val="0.19477496113310519"/>
          <c:w val="0.84908573928258968"/>
          <c:h val="0.57788100776611528"/>
        </c:manualLayout>
      </c:layout>
      <c:barChart>
        <c:barDir val="col"/>
        <c:grouping val="stacked"/>
        <c:varyColors val="0"/>
        <c:ser>
          <c:idx val="1"/>
          <c:order val="0"/>
          <c:tx>
            <c:strRef>
              <c:f>'[Fuel Tax Revenue Updated 29-04.xlsx]Sheet4'!$D$7</c:f>
              <c:strCache>
                <c:ptCount val="1"/>
                <c:pt idx="0">
                  <c:v>Wholesail Distribution &amp; Profit Margin</c:v>
                </c:pt>
              </c:strCache>
            </c:strRef>
          </c:tx>
          <c:spPr>
            <a:solidFill>
              <a:schemeClr val="tx1"/>
            </a:solidFill>
            <a:ln>
              <a:noFill/>
            </a:ln>
            <a:effectLst/>
          </c:spPr>
          <c:invertIfNegative val="0"/>
          <c:cat>
            <c:numRef>
              <c:f>'[Fuel Tax Revenue Updated 29-04.xlsx]Sheet4'!$C$10:$C$15</c:f>
              <c:numCache>
                <c:formatCode>General</c:formatCode>
                <c:ptCount val="6"/>
                <c:pt idx="0">
                  <c:v>1</c:v>
                </c:pt>
                <c:pt idx="1">
                  <c:v>1.1000000000000001</c:v>
                </c:pt>
                <c:pt idx="2">
                  <c:v>1.2</c:v>
                </c:pt>
                <c:pt idx="3">
                  <c:v>1.3</c:v>
                </c:pt>
                <c:pt idx="4">
                  <c:v>1.4</c:v>
                </c:pt>
                <c:pt idx="5">
                  <c:v>1.5</c:v>
                </c:pt>
              </c:numCache>
            </c:numRef>
          </c:cat>
          <c:val>
            <c:numRef>
              <c:f>'[Fuel Tax Revenue Updated 29-04.xlsx]Sheet4'!$D$10:$D$15</c:f>
              <c:numCache>
                <c:formatCode>General</c:formatCode>
                <c:ptCount val="6"/>
              </c:numCache>
            </c:numRef>
          </c:val>
          <c:extLst xmlns:c16r2="http://schemas.microsoft.com/office/drawing/2015/06/chart">
            <c:ext xmlns:c16="http://schemas.microsoft.com/office/drawing/2014/chart" uri="{C3380CC4-5D6E-409C-BE32-E72D297353CC}">
              <c16:uniqueId val="{00000000-E331-4E64-BCBC-0B29A418E712}"/>
            </c:ext>
          </c:extLst>
        </c:ser>
        <c:ser>
          <c:idx val="2"/>
          <c:order val="1"/>
          <c:tx>
            <c:strRef>
              <c:f>'[Fuel Tax Revenue Updated 29-04.xlsx]Sheet4'!$E$7</c:f>
              <c:strCache>
                <c:ptCount val="1"/>
                <c:pt idx="0">
                  <c:v>Standard Duty</c:v>
                </c:pt>
              </c:strCache>
            </c:strRef>
          </c:tx>
          <c:spPr>
            <a:solidFill>
              <a:schemeClr val="accent1">
                <a:lumMod val="75000"/>
              </a:schemeClr>
            </a:solidFill>
            <a:ln>
              <a:noFill/>
            </a:ln>
            <a:effectLst/>
          </c:spPr>
          <c:invertIfNegative val="0"/>
          <c:cat>
            <c:numRef>
              <c:f>'[Fuel Tax Revenue Updated 29-04.xlsx]Sheet4'!$C$10:$C$15</c:f>
              <c:numCache>
                <c:formatCode>General</c:formatCode>
                <c:ptCount val="6"/>
                <c:pt idx="0">
                  <c:v>1</c:v>
                </c:pt>
                <c:pt idx="1">
                  <c:v>1.1000000000000001</c:v>
                </c:pt>
                <c:pt idx="2">
                  <c:v>1.2</c:v>
                </c:pt>
                <c:pt idx="3">
                  <c:v>1.3</c:v>
                </c:pt>
                <c:pt idx="4">
                  <c:v>1.4</c:v>
                </c:pt>
                <c:pt idx="5">
                  <c:v>1.5</c:v>
                </c:pt>
              </c:numCache>
            </c:numRef>
          </c:cat>
          <c:val>
            <c:numRef>
              <c:f>'[Fuel Tax Revenue Updated 29-04.xlsx]Sheet4'!$E$10:$E$15</c:f>
              <c:numCache>
                <c:formatCode>General</c:formatCode>
                <c:ptCount val="6"/>
                <c:pt idx="0">
                  <c:v>0.57950000000000002</c:v>
                </c:pt>
                <c:pt idx="1">
                  <c:v>0.57950000000000002</c:v>
                </c:pt>
                <c:pt idx="2">
                  <c:v>0.57950000000000002</c:v>
                </c:pt>
                <c:pt idx="3">
                  <c:v>0.57950000000000002</c:v>
                </c:pt>
                <c:pt idx="4">
                  <c:v>0.57950000000000002</c:v>
                </c:pt>
                <c:pt idx="5">
                  <c:v>0.57950000000000002</c:v>
                </c:pt>
              </c:numCache>
            </c:numRef>
          </c:val>
          <c:extLst xmlns:c16r2="http://schemas.microsoft.com/office/drawing/2015/06/chart">
            <c:ext xmlns:c16="http://schemas.microsoft.com/office/drawing/2014/chart" uri="{C3380CC4-5D6E-409C-BE32-E72D297353CC}">
              <c16:uniqueId val="{00000001-E331-4E64-BCBC-0B29A418E712}"/>
            </c:ext>
          </c:extLst>
        </c:ser>
        <c:ser>
          <c:idx val="3"/>
          <c:order val="2"/>
          <c:tx>
            <c:strRef>
              <c:f>'[Fuel Tax Revenue Updated 29-04.xlsx]Sheet4'!$F$7</c:f>
              <c:strCache>
                <c:ptCount val="1"/>
                <c:pt idx="0">
                  <c:v>VAT</c:v>
                </c:pt>
              </c:strCache>
            </c:strRef>
          </c:tx>
          <c:spPr>
            <a:solidFill>
              <a:srgbClr val="002060"/>
            </a:solidFill>
            <a:ln>
              <a:noFill/>
            </a:ln>
            <a:effectLst/>
          </c:spPr>
          <c:invertIfNegative val="0"/>
          <c:cat>
            <c:numRef>
              <c:f>'[Fuel Tax Revenue Updated 29-04.xlsx]Sheet4'!$C$10:$C$15</c:f>
              <c:numCache>
                <c:formatCode>General</c:formatCode>
                <c:ptCount val="6"/>
                <c:pt idx="0">
                  <c:v>1</c:v>
                </c:pt>
                <c:pt idx="1">
                  <c:v>1.1000000000000001</c:v>
                </c:pt>
                <c:pt idx="2">
                  <c:v>1.2</c:v>
                </c:pt>
                <c:pt idx="3">
                  <c:v>1.3</c:v>
                </c:pt>
                <c:pt idx="4">
                  <c:v>1.4</c:v>
                </c:pt>
                <c:pt idx="5">
                  <c:v>1.5</c:v>
                </c:pt>
              </c:numCache>
            </c:numRef>
          </c:cat>
          <c:val>
            <c:numRef>
              <c:f>'[Fuel Tax Revenue Updated 29-04.xlsx]Sheet4'!$F$10:$F$15</c:f>
              <c:numCache>
                <c:formatCode>General</c:formatCode>
                <c:ptCount val="6"/>
                <c:pt idx="0">
                  <c:v>0.16700000000000001</c:v>
                </c:pt>
                <c:pt idx="1">
                  <c:v>0.18370000000000003</c:v>
                </c:pt>
                <c:pt idx="2">
                  <c:v>0.20039999999999999</c:v>
                </c:pt>
                <c:pt idx="3">
                  <c:v>0.21710000000000002</c:v>
                </c:pt>
                <c:pt idx="4">
                  <c:v>0.23380000000000001</c:v>
                </c:pt>
                <c:pt idx="5">
                  <c:v>0.2505</c:v>
                </c:pt>
              </c:numCache>
            </c:numRef>
          </c:val>
          <c:extLst xmlns:c16r2="http://schemas.microsoft.com/office/drawing/2015/06/chart">
            <c:ext xmlns:c16="http://schemas.microsoft.com/office/drawing/2014/chart" uri="{C3380CC4-5D6E-409C-BE32-E72D297353CC}">
              <c16:uniqueId val="{00000002-E331-4E64-BCBC-0B29A418E712}"/>
            </c:ext>
          </c:extLst>
        </c:ser>
        <c:dLbls>
          <c:showLegendKey val="0"/>
          <c:showVal val="0"/>
          <c:showCatName val="0"/>
          <c:showSerName val="0"/>
          <c:showPercent val="0"/>
          <c:showBubbleSize val="0"/>
        </c:dLbls>
        <c:gapWidth val="150"/>
        <c:overlap val="100"/>
        <c:axId val="540663272"/>
        <c:axId val="540669152"/>
      </c:barChart>
      <c:catAx>
        <c:axId val="54066327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2000">
                    <a:latin typeface="Arial" panose="020B0604020202020204" pitchFamily="34" charset="0"/>
                    <a:cs typeface="Arial" panose="020B0604020202020204" pitchFamily="34" charset="0"/>
                  </a:rPr>
                  <a:t>£/L</a:t>
                </a:r>
              </a:p>
            </c:rich>
          </c:tx>
          <c:layout>
            <c:manualLayout>
              <c:xMode val="edge"/>
              <c:yMode val="edge"/>
              <c:x val="0.53082505316557071"/>
              <c:y val="0.8469372004888420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0669152"/>
        <c:crosses val="autoZero"/>
        <c:auto val="1"/>
        <c:lblAlgn val="ctr"/>
        <c:lblOffset val="100"/>
        <c:noMultiLvlLbl val="0"/>
      </c:catAx>
      <c:valAx>
        <c:axId val="540669152"/>
        <c:scaling>
          <c:orientation val="minMax"/>
          <c:max val="0.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2000">
                    <a:latin typeface="Arial" panose="020B0604020202020204" pitchFamily="34" charset="0"/>
                    <a:cs typeface="Arial" panose="020B0604020202020204" pitchFamily="34" charset="0"/>
                  </a:rPr>
                  <a:t>£</a:t>
                </a:r>
              </a:p>
            </c:rich>
          </c:tx>
          <c:layout>
            <c:manualLayout>
              <c:xMode val="edge"/>
              <c:yMode val="edge"/>
              <c:x val="2.4471389746127316E-2"/>
              <c:y val="0.382680346153377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0663272"/>
        <c:crosses val="autoZero"/>
        <c:crossBetween val="between"/>
        <c:majorUnit val="0.1"/>
      </c:valAx>
      <c:spPr>
        <a:noFill/>
        <a:ln>
          <a:noFill/>
        </a:ln>
        <a:effectLst/>
      </c:spPr>
    </c:plotArea>
    <c:legend>
      <c:legendPos val="b"/>
      <c:legendEntry>
        <c:idx val="0"/>
        <c:delete val="1"/>
      </c:legendEntry>
      <c:layout>
        <c:manualLayout>
          <c:xMode val="edge"/>
          <c:yMode val="edge"/>
          <c:x val="0.10499037620297463"/>
          <c:y val="0.92187445319335082"/>
          <c:w val="0.79001924759405073"/>
          <c:h val="7.8125546806649168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68AB6-6053-40E3-B446-517B6665695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84046A1C-6251-4472-A4DF-D7B7A4A2DD28}">
      <dgm:prSet phldrT="[Text]"/>
      <dgm:spPr/>
      <dgm:t>
        <a:bodyPr vert="vert270"/>
        <a:lstStyle/>
        <a:p>
          <a:pPr algn="ctr"/>
          <a:r>
            <a:rPr lang="en-GB" b="1"/>
            <a:t>Aims &amp; Objectives</a:t>
          </a:r>
        </a:p>
      </dgm:t>
    </dgm:pt>
    <dgm:pt modelId="{44DCA214-F355-43AE-A144-7CCBBCBD04E5}" type="parTrans" cxnId="{CE8C5757-A7C5-496F-A1E6-E47FEDA012A1}">
      <dgm:prSet/>
      <dgm:spPr/>
      <dgm:t>
        <a:bodyPr/>
        <a:lstStyle/>
        <a:p>
          <a:endParaRPr lang="en-GB"/>
        </a:p>
      </dgm:t>
    </dgm:pt>
    <dgm:pt modelId="{F842DBFE-E834-4F78-92CE-E5D67681E067}" type="sibTrans" cxnId="{CE8C5757-A7C5-496F-A1E6-E47FEDA012A1}">
      <dgm:prSet/>
      <dgm:spPr/>
      <dgm:t>
        <a:bodyPr/>
        <a:lstStyle/>
        <a:p>
          <a:endParaRPr lang="en-GB"/>
        </a:p>
      </dgm:t>
    </dgm:pt>
    <dgm:pt modelId="{75BBD1B5-9B6B-477A-934A-58CF9FC034EA}">
      <dgm:prSet phldrT="[Text]" custT="1"/>
      <dgm:spPr/>
      <dgm:t>
        <a:bodyPr anchor="ctr"/>
        <a:lstStyle/>
        <a:p>
          <a:r>
            <a:rPr lang="en-GB" sz="1600"/>
            <a:t>Identify the implications and quantify</a:t>
          </a:r>
        </a:p>
      </dgm:t>
    </dgm:pt>
    <dgm:pt modelId="{B1C82404-0CEA-463B-B5AA-0EBB41BB2F93}" type="parTrans" cxnId="{0827402B-C857-425D-8871-528B3E14A974}">
      <dgm:prSet/>
      <dgm:spPr/>
      <dgm:t>
        <a:bodyPr/>
        <a:lstStyle/>
        <a:p>
          <a:endParaRPr lang="en-GB"/>
        </a:p>
      </dgm:t>
    </dgm:pt>
    <dgm:pt modelId="{038B0C59-D8EE-413F-8AC4-FB6E49A93F40}" type="sibTrans" cxnId="{0827402B-C857-425D-8871-528B3E14A974}">
      <dgm:prSet/>
      <dgm:spPr/>
      <dgm:t>
        <a:bodyPr/>
        <a:lstStyle/>
        <a:p>
          <a:endParaRPr lang="en-GB"/>
        </a:p>
      </dgm:t>
    </dgm:pt>
    <dgm:pt modelId="{807E5404-9582-4933-AE0A-7795AFFC4B5E}">
      <dgm:prSet phldrT="[Text]" custT="1"/>
      <dgm:spPr/>
      <dgm:t>
        <a:bodyPr anchor="ctr"/>
        <a:lstStyle/>
        <a:p>
          <a:pPr>
            <a:buFont typeface="Arial" panose="020B0604020202020204" pitchFamily="34" charset="0"/>
            <a:buNone/>
          </a:pPr>
          <a:r>
            <a:rPr lang="en-GB" sz="1600"/>
            <a:t>Technical</a:t>
          </a:r>
        </a:p>
        <a:p>
          <a:pPr>
            <a:buFont typeface="Arial" panose="020B0604020202020204" pitchFamily="34" charset="0"/>
            <a:buNone/>
          </a:pPr>
          <a:r>
            <a:rPr lang="en-GB" sz="1600"/>
            <a:t>Economic</a:t>
          </a:r>
        </a:p>
        <a:p>
          <a:pPr>
            <a:buFont typeface="Arial" panose="020B0604020202020204" pitchFamily="34" charset="0"/>
            <a:buNone/>
          </a:pPr>
          <a:r>
            <a:rPr lang="en-GB" sz="1600"/>
            <a:t>Practical</a:t>
          </a:r>
        </a:p>
        <a:p>
          <a:pPr>
            <a:buFont typeface="Arial" panose="020B0604020202020204" pitchFamily="34" charset="0"/>
            <a:buNone/>
          </a:pPr>
          <a:r>
            <a:rPr lang="en-GB" sz="1600"/>
            <a:t>Sustainable </a:t>
          </a:r>
          <a:endParaRPr lang="en-GB" sz="1600">
            <a:cs typeface="Calibri"/>
          </a:endParaRPr>
        </a:p>
      </dgm:t>
    </dgm:pt>
    <dgm:pt modelId="{70D38320-4F29-4978-AC1E-E551882EEE44}" type="parTrans" cxnId="{4C2C1E8D-CAF0-4D81-A1E4-09E91BE06522}">
      <dgm:prSet/>
      <dgm:spPr/>
      <dgm:t>
        <a:bodyPr/>
        <a:lstStyle/>
        <a:p>
          <a:endParaRPr lang="en-GB"/>
        </a:p>
      </dgm:t>
    </dgm:pt>
    <dgm:pt modelId="{DC656BF9-18D3-47E3-BA56-C009B1022729}" type="sibTrans" cxnId="{4C2C1E8D-CAF0-4D81-A1E4-09E91BE06522}">
      <dgm:prSet/>
      <dgm:spPr/>
      <dgm:t>
        <a:bodyPr/>
        <a:lstStyle/>
        <a:p>
          <a:endParaRPr lang="en-GB"/>
        </a:p>
      </dgm:t>
    </dgm:pt>
    <dgm:pt modelId="{31EE6A91-47BE-4609-9F2E-A4DAAFF1D25E}" type="pres">
      <dgm:prSet presAssocID="{8E768AB6-6053-40E3-B446-517B6665695C}" presName="vert0" presStyleCnt="0">
        <dgm:presLayoutVars>
          <dgm:dir/>
          <dgm:animOne val="branch"/>
          <dgm:animLvl val="lvl"/>
        </dgm:presLayoutVars>
      </dgm:prSet>
      <dgm:spPr/>
      <dgm:t>
        <a:bodyPr/>
        <a:lstStyle/>
        <a:p>
          <a:endParaRPr lang="en-GB"/>
        </a:p>
      </dgm:t>
    </dgm:pt>
    <dgm:pt modelId="{82B771F2-B2A2-4255-8869-342D2C06587D}" type="pres">
      <dgm:prSet presAssocID="{84046A1C-6251-4472-A4DF-D7B7A4A2DD28}" presName="thickLine" presStyleLbl="alignNode1" presStyleIdx="0" presStyleCnt="1"/>
      <dgm:spPr/>
    </dgm:pt>
    <dgm:pt modelId="{624AED76-A0BF-4392-83AD-F416B7DC6457}" type="pres">
      <dgm:prSet presAssocID="{84046A1C-6251-4472-A4DF-D7B7A4A2DD28}" presName="horz1" presStyleCnt="0"/>
      <dgm:spPr/>
    </dgm:pt>
    <dgm:pt modelId="{9E24DF7A-B172-43AE-9803-338E405E9077}" type="pres">
      <dgm:prSet presAssocID="{84046A1C-6251-4472-A4DF-D7B7A4A2DD28}" presName="tx1" presStyleLbl="revTx" presStyleIdx="0" presStyleCnt="3"/>
      <dgm:spPr/>
      <dgm:t>
        <a:bodyPr/>
        <a:lstStyle/>
        <a:p>
          <a:endParaRPr lang="en-GB"/>
        </a:p>
      </dgm:t>
    </dgm:pt>
    <dgm:pt modelId="{2C8EDAFC-EA73-4FCE-A0FE-60019BCCAE6B}" type="pres">
      <dgm:prSet presAssocID="{84046A1C-6251-4472-A4DF-D7B7A4A2DD28}" presName="vert1" presStyleCnt="0"/>
      <dgm:spPr/>
    </dgm:pt>
    <dgm:pt modelId="{1A29A21C-0C45-476A-953F-1F4E8952379D}" type="pres">
      <dgm:prSet presAssocID="{75BBD1B5-9B6B-477A-934A-58CF9FC034EA}" presName="vertSpace2a" presStyleCnt="0"/>
      <dgm:spPr/>
    </dgm:pt>
    <dgm:pt modelId="{34BBC501-847A-4FB3-BFAF-E7F4A18806AE}" type="pres">
      <dgm:prSet presAssocID="{75BBD1B5-9B6B-477A-934A-58CF9FC034EA}" presName="horz2" presStyleCnt="0"/>
      <dgm:spPr/>
    </dgm:pt>
    <dgm:pt modelId="{954FAACA-1DC2-4DE8-9422-40DEB9B695EC}" type="pres">
      <dgm:prSet presAssocID="{75BBD1B5-9B6B-477A-934A-58CF9FC034EA}" presName="horzSpace2" presStyleCnt="0"/>
      <dgm:spPr/>
    </dgm:pt>
    <dgm:pt modelId="{8BF9672A-6C1C-4F89-99A6-C954EC2651EF}" type="pres">
      <dgm:prSet presAssocID="{75BBD1B5-9B6B-477A-934A-58CF9FC034EA}" presName="tx2" presStyleLbl="revTx" presStyleIdx="1" presStyleCnt="3"/>
      <dgm:spPr/>
      <dgm:t>
        <a:bodyPr/>
        <a:lstStyle/>
        <a:p>
          <a:endParaRPr lang="en-GB"/>
        </a:p>
      </dgm:t>
    </dgm:pt>
    <dgm:pt modelId="{7714FD90-2D52-4EC1-B749-5682BE42AA04}" type="pres">
      <dgm:prSet presAssocID="{75BBD1B5-9B6B-477A-934A-58CF9FC034EA}" presName="vert2" presStyleCnt="0"/>
      <dgm:spPr/>
    </dgm:pt>
    <dgm:pt modelId="{961DAFAA-EAA0-44B8-BD81-E96296B79973}" type="pres">
      <dgm:prSet presAssocID="{75BBD1B5-9B6B-477A-934A-58CF9FC034EA}" presName="thinLine2b" presStyleLbl="callout" presStyleIdx="0" presStyleCnt="2"/>
      <dgm:spPr/>
    </dgm:pt>
    <dgm:pt modelId="{EE165BD2-C2DA-485F-A40F-D66963075A0F}" type="pres">
      <dgm:prSet presAssocID="{75BBD1B5-9B6B-477A-934A-58CF9FC034EA}" presName="vertSpace2b" presStyleCnt="0"/>
      <dgm:spPr/>
    </dgm:pt>
    <dgm:pt modelId="{19E8817F-659E-4921-859E-2106FA593A4C}" type="pres">
      <dgm:prSet presAssocID="{807E5404-9582-4933-AE0A-7795AFFC4B5E}" presName="horz2" presStyleCnt="0"/>
      <dgm:spPr/>
    </dgm:pt>
    <dgm:pt modelId="{8AE545CA-C91A-46E5-A248-56FF25ED92C3}" type="pres">
      <dgm:prSet presAssocID="{807E5404-9582-4933-AE0A-7795AFFC4B5E}" presName="horzSpace2" presStyleCnt="0"/>
      <dgm:spPr/>
    </dgm:pt>
    <dgm:pt modelId="{FEE27482-1CB8-47E7-B463-00B5CFCF818F}" type="pres">
      <dgm:prSet presAssocID="{807E5404-9582-4933-AE0A-7795AFFC4B5E}" presName="tx2" presStyleLbl="revTx" presStyleIdx="2" presStyleCnt="3" custScaleY="204419"/>
      <dgm:spPr/>
      <dgm:t>
        <a:bodyPr/>
        <a:lstStyle/>
        <a:p>
          <a:endParaRPr lang="en-GB"/>
        </a:p>
      </dgm:t>
    </dgm:pt>
    <dgm:pt modelId="{F093CC3E-8C17-4EBD-A96D-9E2D1CC7E0FE}" type="pres">
      <dgm:prSet presAssocID="{807E5404-9582-4933-AE0A-7795AFFC4B5E}" presName="vert2" presStyleCnt="0"/>
      <dgm:spPr/>
    </dgm:pt>
    <dgm:pt modelId="{583FD19C-601E-425C-A4A4-821BAD4D4B61}" type="pres">
      <dgm:prSet presAssocID="{807E5404-9582-4933-AE0A-7795AFFC4B5E}" presName="thinLine2b" presStyleLbl="callout" presStyleIdx="1" presStyleCnt="2"/>
      <dgm:spPr/>
    </dgm:pt>
    <dgm:pt modelId="{C673B51A-2526-40C8-868E-6DBE5F756119}" type="pres">
      <dgm:prSet presAssocID="{807E5404-9582-4933-AE0A-7795AFFC4B5E}" presName="vertSpace2b" presStyleCnt="0"/>
      <dgm:spPr/>
    </dgm:pt>
  </dgm:ptLst>
  <dgm:cxnLst>
    <dgm:cxn modelId="{87CF83AA-7F95-45B8-A1D4-E45658FC2073}" type="presOf" srcId="{807E5404-9582-4933-AE0A-7795AFFC4B5E}" destId="{FEE27482-1CB8-47E7-B463-00B5CFCF818F}" srcOrd="0" destOrd="0" presId="urn:microsoft.com/office/officeart/2008/layout/LinedList"/>
    <dgm:cxn modelId="{0827402B-C857-425D-8871-528B3E14A974}" srcId="{84046A1C-6251-4472-A4DF-D7B7A4A2DD28}" destId="{75BBD1B5-9B6B-477A-934A-58CF9FC034EA}" srcOrd="0" destOrd="0" parTransId="{B1C82404-0CEA-463B-B5AA-0EBB41BB2F93}" sibTransId="{038B0C59-D8EE-413F-8AC4-FB6E49A93F40}"/>
    <dgm:cxn modelId="{CE8C5757-A7C5-496F-A1E6-E47FEDA012A1}" srcId="{8E768AB6-6053-40E3-B446-517B6665695C}" destId="{84046A1C-6251-4472-A4DF-D7B7A4A2DD28}" srcOrd="0" destOrd="0" parTransId="{44DCA214-F355-43AE-A144-7CCBBCBD04E5}" sibTransId="{F842DBFE-E834-4F78-92CE-E5D67681E067}"/>
    <dgm:cxn modelId="{1D3C5516-4C2C-4B7C-A2D4-1207FAA2B9E8}" type="presOf" srcId="{75BBD1B5-9B6B-477A-934A-58CF9FC034EA}" destId="{8BF9672A-6C1C-4F89-99A6-C954EC2651EF}" srcOrd="0" destOrd="0" presId="urn:microsoft.com/office/officeart/2008/layout/LinedList"/>
    <dgm:cxn modelId="{5ACCB785-7D7E-404B-B2C5-81FDA7B9BB9B}" type="presOf" srcId="{8E768AB6-6053-40E3-B446-517B6665695C}" destId="{31EE6A91-47BE-4609-9F2E-A4DAAFF1D25E}" srcOrd="0" destOrd="0" presId="urn:microsoft.com/office/officeart/2008/layout/LinedList"/>
    <dgm:cxn modelId="{4C2C1E8D-CAF0-4D81-A1E4-09E91BE06522}" srcId="{84046A1C-6251-4472-A4DF-D7B7A4A2DD28}" destId="{807E5404-9582-4933-AE0A-7795AFFC4B5E}" srcOrd="1" destOrd="0" parTransId="{70D38320-4F29-4978-AC1E-E551882EEE44}" sibTransId="{DC656BF9-18D3-47E3-BA56-C009B1022729}"/>
    <dgm:cxn modelId="{61B6B40F-6C70-4D69-9A4D-1181293C50BB}" type="presOf" srcId="{84046A1C-6251-4472-A4DF-D7B7A4A2DD28}" destId="{9E24DF7A-B172-43AE-9803-338E405E9077}" srcOrd="0" destOrd="0" presId="urn:microsoft.com/office/officeart/2008/layout/LinedList"/>
    <dgm:cxn modelId="{2CA675E0-9E3D-4BD0-AB0A-7E171C02DEB3}" type="presParOf" srcId="{31EE6A91-47BE-4609-9F2E-A4DAAFF1D25E}" destId="{82B771F2-B2A2-4255-8869-342D2C06587D}" srcOrd="0" destOrd="0" presId="urn:microsoft.com/office/officeart/2008/layout/LinedList"/>
    <dgm:cxn modelId="{DBA7908C-F6BA-4005-BEFB-88F927957D7E}" type="presParOf" srcId="{31EE6A91-47BE-4609-9F2E-A4DAAFF1D25E}" destId="{624AED76-A0BF-4392-83AD-F416B7DC6457}" srcOrd="1" destOrd="0" presId="urn:microsoft.com/office/officeart/2008/layout/LinedList"/>
    <dgm:cxn modelId="{732ADD6A-1619-4DFA-A96E-2DA8F8B2BAA9}" type="presParOf" srcId="{624AED76-A0BF-4392-83AD-F416B7DC6457}" destId="{9E24DF7A-B172-43AE-9803-338E405E9077}" srcOrd="0" destOrd="0" presId="urn:microsoft.com/office/officeart/2008/layout/LinedList"/>
    <dgm:cxn modelId="{D43FFE26-7C91-4C50-83FB-76B8B77EFF5E}" type="presParOf" srcId="{624AED76-A0BF-4392-83AD-F416B7DC6457}" destId="{2C8EDAFC-EA73-4FCE-A0FE-60019BCCAE6B}" srcOrd="1" destOrd="0" presId="urn:microsoft.com/office/officeart/2008/layout/LinedList"/>
    <dgm:cxn modelId="{951D09D3-FA57-431F-9292-C4677D279020}" type="presParOf" srcId="{2C8EDAFC-EA73-4FCE-A0FE-60019BCCAE6B}" destId="{1A29A21C-0C45-476A-953F-1F4E8952379D}" srcOrd="0" destOrd="0" presId="urn:microsoft.com/office/officeart/2008/layout/LinedList"/>
    <dgm:cxn modelId="{C8FC3B55-0D8B-4B51-8136-D6F1AC61F9B4}" type="presParOf" srcId="{2C8EDAFC-EA73-4FCE-A0FE-60019BCCAE6B}" destId="{34BBC501-847A-4FB3-BFAF-E7F4A18806AE}" srcOrd="1" destOrd="0" presId="urn:microsoft.com/office/officeart/2008/layout/LinedList"/>
    <dgm:cxn modelId="{0938E5E4-3D40-407D-988F-198FB438FD69}" type="presParOf" srcId="{34BBC501-847A-4FB3-BFAF-E7F4A18806AE}" destId="{954FAACA-1DC2-4DE8-9422-40DEB9B695EC}" srcOrd="0" destOrd="0" presId="urn:microsoft.com/office/officeart/2008/layout/LinedList"/>
    <dgm:cxn modelId="{36768D8B-CC82-4373-8410-624C8BD62DA9}" type="presParOf" srcId="{34BBC501-847A-4FB3-BFAF-E7F4A18806AE}" destId="{8BF9672A-6C1C-4F89-99A6-C954EC2651EF}" srcOrd="1" destOrd="0" presId="urn:microsoft.com/office/officeart/2008/layout/LinedList"/>
    <dgm:cxn modelId="{F8EF8B6C-ABF1-4D46-8C02-682C6F29E85F}" type="presParOf" srcId="{34BBC501-847A-4FB3-BFAF-E7F4A18806AE}" destId="{7714FD90-2D52-4EC1-B749-5682BE42AA04}" srcOrd="2" destOrd="0" presId="urn:microsoft.com/office/officeart/2008/layout/LinedList"/>
    <dgm:cxn modelId="{297F97FB-7A00-4BD3-9AA9-1125BBA1F71F}" type="presParOf" srcId="{2C8EDAFC-EA73-4FCE-A0FE-60019BCCAE6B}" destId="{961DAFAA-EAA0-44B8-BD81-E96296B79973}" srcOrd="2" destOrd="0" presId="urn:microsoft.com/office/officeart/2008/layout/LinedList"/>
    <dgm:cxn modelId="{4BDD18C8-B0DB-454E-89B5-8536CCFEFEE3}" type="presParOf" srcId="{2C8EDAFC-EA73-4FCE-A0FE-60019BCCAE6B}" destId="{EE165BD2-C2DA-485F-A40F-D66963075A0F}" srcOrd="3" destOrd="0" presId="urn:microsoft.com/office/officeart/2008/layout/LinedList"/>
    <dgm:cxn modelId="{37244631-739C-4D67-8CC6-26AFC5CD362D}" type="presParOf" srcId="{2C8EDAFC-EA73-4FCE-A0FE-60019BCCAE6B}" destId="{19E8817F-659E-4921-859E-2106FA593A4C}" srcOrd="4" destOrd="0" presId="urn:microsoft.com/office/officeart/2008/layout/LinedList"/>
    <dgm:cxn modelId="{C2F87438-AB70-4523-B9BF-6F96C15E8884}" type="presParOf" srcId="{19E8817F-659E-4921-859E-2106FA593A4C}" destId="{8AE545CA-C91A-46E5-A248-56FF25ED92C3}" srcOrd="0" destOrd="0" presId="urn:microsoft.com/office/officeart/2008/layout/LinedList"/>
    <dgm:cxn modelId="{EDE64F29-7DB8-4B3B-A5B9-29272B1851FB}" type="presParOf" srcId="{19E8817F-659E-4921-859E-2106FA593A4C}" destId="{FEE27482-1CB8-47E7-B463-00B5CFCF818F}" srcOrd="1" destOrd="0" presId="urn:microsoft.com/office/officeart/2008/layout/LinedList"/>
    <dgm:cxn modelId="{71B2D9E3-24F3-4FB8-86F1-58D00578E2D9}" type="presParOf" srcId="{19E8817F-659E-4921-859E-2106FA593A4C}" destId="{F093CC3E-8C17-4EBD-A96D-9E2D1CC7E0FE}" srcOrd="2" destOrd="0" presId="urn:microsoft.com/office/officeart/2008/layout/LinedList"/>
    <dgm:cxn modelId="{5E812F02-4A16-417D-A4C2-2608870158CB}" type="presParOf" srcId="{2C8EDAFC-EA73-4FCE-A0FE-60019BCCAE6B}" destId="{583FD19C-601E-425C-A4A4-821BAD4D4B61}" srcOrd="5" destOrd="0" presId="urn:microsoft.com/office/officeart/2008/layout/LinedList"/>
    <dgm:cxn modelId="{71C80494-E401-41DB-BD5A-1F1DEC09830F}" type="presParOf" srcId="{2C8EDAFC-EA73-4FCE-A0FE-60019BCCAE6B}" destId="{C673B51A-2526-40C8-868E-6DBE5F756119}" srcOrd="6"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68AB6-6053-40E3-B446-517B6665695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84046A1C-6251-4472-A4DF-D7B7A4A2DD28}">
      <dgm:prSet phldrT="[Text]"/>
      <dgm:spPr/>
      <dgm:t>
        <a:bodyPr vert="vert270"/>
        <a:lstStyle/>
        <a:p>
          <a:pPr algn="ctr"/>
          <a:r>
            <a:rPr lang="en-GB" b="1"/>
            <a:t>Intended Outputs</a:t>
          </a:r>
        </a:p>
      </dgm:t>
    </dgm:pt>
    <dgm:pt modelId="{44DCA214-F355-43AE-A144-7CCBBCBD04E5}" type="parTrans" cxnId="{CE8C5757-A7C5-496F-A1E6-E47FEDA012A1}">
      <dgm:prSet/>
      <dgm:spPr/>
      <dgm:t>
        <a:bodyPr/>
        <a:lstStyle/>
        <a:p>
          <a:endParaRPr lang="en-GB"/>
        </a:p>
      </dgm:t>
    </dgm:pt>
    <dgm:pt modelId="{F842DBFE-E834-4F78-92CE-E5D67681E067}" type="sibTrans" cxnId="{CE8C5757-A7C5-496F-A1E6-E47FEDA012A1}">
      <dgm:prSet/>
      <dgm:spPr/>
      <dgm:t>
        <a:bodyPr/>
        <a:lstStyle/>
        <a:p>
          <a:endParaRPr lang="en-GB"/>
        </a:p>
      </dgm:t>
    </dgm:pt>
    <dgm:pt modelId="{75BBD1B5-9B6B-477A-934A-58CF9FC034EA}">
      <dgm:prSet phldrT="[Text]"/>
      <dgm:spPr/>
      <dgm:t>
        <a:bodyPr anchor="ctr"/>
        <a:lstStyle/>
        <a:p>
          <a:r>
            <a:rPr lang="en-GB"/>
            <a:t>Develop different EV scenarios</a:t>
          </a:r>
        </a:p>
      </dgm:t>
    </dgm:pt>
    <dgm:pt modelId="{B1C82404-0CEA-463B-B5AA-0EBB41BB2F93}" type="parTrans" cxnId="{0827402B-C857-425D-8871-528B3E14A974}">
      <dgm:prSet/>
      <dgm:spPr/>
      <dgm:t>
        <a:bodyPr/>
        <a:lstStyle/>
        <a:p>
          <a:endParaRPr lang="en-GB"/>
        </a:p>
      </dgm:t>
    </dgm:pt>
    <dgm:pt modelId="{038B0C59-D8EE-413F-8AC4-FB6E49A93F40}" type="sibTrans" cxnId="{0827402B-C857-425D-8871-528B3E14A974}">
      <dgm:prSet/>
      <dgm:spPr/>
      <dgm:t>
        <a:bodyPr/>
        <a:lstStyle/>
        <a:p>
          <a:endParaRPr lang="en-GB"/>
        </a:p>
      </dgm:t>
    </dgm:pt>
    <dgm:pt modelId="{751D2081-52E1-4D90-905E-967D36D9DE0F}">
      <dgm:prSet phldrT="[Text]"/>
      <dgm:spPr/>
      <dgm:t>
        <a:bodyPr anchor="ctr"/>
        <a:lstStyle/>
        <a:p>
          <a:r>
            <a:rPr lang="en-GB"/>
            <a:t>Interactive tool</a:t>
          </a:r>
        </a:p>
      </dgm:t>
    </dgm:pt>
    <dgm:pt modelId="{D4C7B563-A3B7-4851-8C59-7FB6F61F4686}" type="parTrans" cxnId="{B0A99C8F-5C06-453B-B173-FB29C5854077}">
      <dgm:prSet/>
      <dgm:spPr/>
      <dgm:t>
        <a:bodyPr/>
        <a:lstStyle/>
        <a:p>
          <a:endParaRPr lang="en-GB"/>
        </a:p>
      </dgm:t>
    </dgm:pt>
    <dgm:pt modelId="{881890F9-E025-464A-B66A-C3325116DD76}" type="sibTrans" cxnId="{B0A99C8F-5C06-453B-B173-FB29C5854077}">
      <dgm:prSet/>
      <dgm:spPr/>
      <dgm:t>
        <a:bodyPr/>
        <a:lstStyle/>
        <a:p>
          <a:endParaRPr lang="en-GB"/>
        </a:p>
      </dgm:t>
    </dgm:pt>
    <dgm:pt modelId="{F2BA6A37-1EEA-437D-90BD-945BF7071FF0}">
      <dgm:prSet phldrT="[Text]"/>
      <dgm:spPr/>
      <dgm:t>
        <a:bodyPr anchor="ctr"/>
        <a:lstStyle/>
        <a:p>
          <a:r>
            <a:rPr lang="en-GB"/>
            <a:t>Assessment of overall sustainability</a:t>
          </a:r>
        </a:p>
      </dgm:t>
    </dgm:pt>
    <dgm:pt modelId="{375A2F74-B25E-46C7-986B-23537BAD0213}" type="parTrans" cxnId="{9DA92A38-B8C8-495E-AF62-F3C139BDF240}">
      <dgm:prSet/>
      <dgm:spPr/>
      <dgm:t>
        <a:bodyPr/>
        <a:lstStyle/>
        <a:p>
          <a:endParaRPr lang="en-GB"/>
        </a:p>
      </dgm:t>
    </dgm:pt>
    <dgm:pt modelId="{AAE4DEDD-1807-4BAC-BD96-27C129878ACA}" type="sibTrans" cxnId="{9DA92A38-B8C8-495E-AF62-F3C139BDF240}">
      <dgm:prSet/>
      <dgm:spPr/>
      <dgm:t>
        <a:bodyPr/>
        <a:lstStyle/>
        <a:p>
          <a:endParaRPr lang="en-GB"/>
        </a:p>
      </dgm:t>
    </dgm:pt>
    <dgm:pt modelId="{9BB03164-AF17-4A06-BFFA-EE957AA98145}">
      <dgm:prSet phldrT="[Text]"/>
      <dgm:spPr/>
      <dgm:t>
        <a:bodyPr anchor="ctr"/>
        <a:lstStyle/>
        <a:p>
          <a:r>
            <a:rPr lang="en-GB"/>
            <a:t>Help the public in understanding the effects of an EV transition</a:t>
          </a:r>
        </a:p>
      </dgm:t>
    </dgm:pt>
    <dgm:pt modelId="{AD9BB64D-0947-4B11-9DCF-E971BBD5E58B}" type="parTrans" cxnId="{6E194625-34CB-4608-93D4-A9A4CD1A389F}">
      <dgm:prSet/>
      <dgm:spPr/>
      <dgm:t>
        <a:bodyPr/>
        <a:lstStyle/>
        <a:p>
          <a:endParaRPr lang="en-GB"/>
        </a:p>
      </dgm:t>
    </dgm:pt>
    <dgm:pt modelId="{35EF792B-C180-49D2-985D-C68156518760}" type="sibTrans" cxnId="{6E194625-34CB-4608-93D4-A9A4CD1A389F}">
      <dgm:prSet/>
      <dgm:spPr/>
      <dgm:t>
        <a:bodyPr/>
        <a:lstStyle/>
        <a:p>
          <a:endParaRPr lang="en-GB"/>
        </a:p>
      </dgm:t>
    </dgm:pt>
    <dgm:pt modelId="{31EE6A91-47BE-4609-9F2E-A4DAAFF1D25E}" type="pres">
      <dgm:prSet presAssocID="{8E768AB6-6053-40E3-B446-517B6665695C}" presName="vert0" presStyleCnt="0">
        <dgm:presLayoutVars>
          <dgm:dir/>
          <dgm:animOne val="branch"/>
          <dgm:animLvl val="lvl"/>
        </dgm:presLayoutVars>
      </dgm:prSet>
      <dgm:spPr/>
      <dgm:t>
        <a:bodyPr/>
        <a:lstStyle/>
        <a:p>
          <a:endParaRPr lang="en-GB"/>
        </a:p>
      </dgm:t>
    </dgm:pt>
    <dgm:pt modelId="{82B771F2-B2A2-4255-8869-342D2C06587D}" type="pres">
      <dgm:prSet presAssocID="{84046A1C-6251-4472-A4DF-D7B7A4A2DD28}" presName="thickLine" presStyleLbl="alignNode1" presStyleIdx="0" presStyleCnt="1"/>
      <dgm:spPr/>
    </dgm:pt>
    <dgm:pt modelId="{624AED76-A0BF-4392-83AD-F416B7DC6457}" type="pres">
      <dgm:prSet presAssocID="{84046A1C-6251-4472-A4DF-D7B7A4A2DD28}" presName="horz1" presStyleCnt="0"/>
      <dgm:spPr/>
    </dgm:pt>
    <dgm:pt modelId="{9E24DF7A-B172-43AE-9803-338E405E9077}" type="pres">
      <dgm:prSet presAssocID="{84046A1C-6251-4472-A4DF-D7B7A4A2DD28}" presName="tx1" presStyleLbl="revTx" presStyleIdx="0" presStyleCnt="5"/>
      <dgm:spPr/>
      <dgm:t>
        <a:bodyPr/>
        <a:lstStyle/>
        <a:p>
          <a:endParaRPr lang="en-GB"/>
        </a:p>
      </dgm:t>
    </dgm:pt>
    <dgm:pt modelId="{2C8EDAFC-EA73-4FCE-A0FE-60019BCCAE6B}" type="pres">
      <dgm:prSet presAssocID="{84046A1C-6251-4472-A4DF-D7B7A4A2DD28}" presName="vert1" presStyleCnt="0"/>
      <dgm:spPr/>
    </dgm:pt>
    <dgm:pt modelId="{1A29A21C-0C45-476A-953F-1F4E8952379D}" type="pres">
      <dgm:prSet presAssocID="{75BBD1B5-9B6B-477A-934A-58CF9FC034EA}" presName="vertSpace2a" presStyleCnt="0"/>
      <dgm:spPr/>
    </dgm:pt>
    <dgm:pt modelId="{34BBC501-847A-4FB3-BFAF-E7F4A18806AE}" type="pres">
      <dgm:prSet presAssocID="{75BBD1B5-9B6B-477A-934A-58CF9FC034EA}" presName="horz2" presStyleCnt="0"/>
      <dgm:spPr/>
    </dgm:pt>
    <dgm:pt modelId="{954FAACA-1DC2-4DE8-9422-40DEB9B695EC}" type="pres">
      <dgm:prSet presAssocID="{75BBD1B5-9B6B-477A-934A-58CF9FC034EA}" presName="horzSpace2" presStyleCnt="0"/>
      <dgm:spPr/>
    </dgm:pt>
    <dgm:pt modelId="{8BF9672A-6C1C-4F89-99A6-C954EC2651EF}" type="pres">
      <dgm:prSet presAssocID="{75BBD1B5-9B6B-477A-934A-58CF9FC034EA}" presName="tx2" presStyleLbl="revTx" presStyleIdx="1" presStyleCnt="5"/>
      <dgm:spPr/>
      <dgm:t>
        <a:bodyPr/>
        <a:lstStyle/>
        <a:p>
          <a:endParaRPr lang="en-GB"/>
        </a:p>
      </dgm:t>
    </dgm:pt>
    <dgm:pt modelId="{7714FD90-2D52-4EC1-B749-5682BE42AA04}" type="pres">
      <dgm:prSet presAssocID="{75BBD1B5-9B6B-477A-934A-58CF9FC034EA}" presName="vert2" presStyleCnt="0"/>
      <dgm:spPr/>
    </dgm:pt>
    <dgm:pt modelId="{961DAFAA-EAA0-44B8-BD81-E96296B79973}" type="pres">
      <dgm:prSet presAssocID="{75BBD1B5-9B6B-477A-934A-58CF9FC034EA}" presName="thinLine2b" presStyleLbl="callout" presStyleIdx="0" presStyleCnt="4"/>
      <dgm:spPr/>
    </dgm:pt>
    <dgm:pt modelId="{EE165BD2-C2DA-485F-A40F-D66963075A0F}" type="pres">
      <dgm:prSet presAssocID="{75BBD1B5-9B6B-477A-934A-58CF9FC034EA}" presName="vertSpace2b" presStyleCnt="0"/>
      <dgm:spPr/>
    </dgm:pt>
    <dgm:pt modelId="{0E2A1476-837D-4DF0-887B-61A3962FD182}" type="pres">
      <dgm:prSet presAssocID="{751D2081-52E1-4D90-905E-967D36D9DE0F}" presName="horz2" presStyleCnt="0"/>
      <dgm:spPr/>
    </dgm:pt>
    <dgm:pt modelId="{40C5CF50-CE44-46CA-A108-52F779B71C34}" type="pres">
      <dgm:prSet presAssocID="{751D2081-52E1-4D90-905E-967D36D9DE0F}" presName="horzSpace2" presStyleCnt="0"/>
      <dgm:spPr/>
    </dgm:pt>
    <dgm:pt modelId="{B806D098-0272-4642-91DC-7183E557D90D}" type="pres">
      <dgm:prSet presAssocID="{751D2081-52E1-4D90-905E-967D36D9DE0F}" presName="tx2" presStyleLbl="revTx" presStyleIdx="2" presStyleCnt="5"/>
      <dgm:spPr/>
      <dgm:t>
        <a:bodyPr/>
        <a:lstStyle/>
        <a:p>
          <a:endParaRPr lang="en-GB"/>
        </a:p>
      </dgm:t>
    </dgm:pt>
    <dgm:pt modelId="{6A7D4359-DAFA-4654-9D06-3C4C4F707AB7}" type="pres">
      <dgm:prSet presAssocID="{751D2081-52E1-4D90-905E-967D36D9DE0F}" presName="vert2" presStyleCnt="0"/>
      <dgm:spPr/>
    </dgm:pt>
    <dgm:pt modelId="{04E5EA8C-774F-4313-9F1F-3D8EB16E6DB9}" type="pres">
      <dgm:prSet presAssocID="{751D2081-52E1-4D90-905E-967D36D9DE0F}" presName="thinLine2b" presStyleLbl="callout" presStyleIdx="1" presStyleCnt="4"/>
      <dgm:spPr/>
    </dgm:pt>
    <dgm:pt modelId="{859182DD-C5C8-453D-951D-676C94CFFF4D}" type="pres">
      <dgm:prSet presAssocID="{751D2081-52E1-4D90-905E-967D36D9DE0F}" presName="vertSpace2b" presStyleCnt="0"/>
      <dgm:spPr/>
    </dgm:pt>
    <dgm:pt modelId="{74F01D04-5274-4F1D-B2EB-845D9239B85A}" type="pres">
      <dgm:prSet presAssocID="{F2BA6A37-1EEA-437D-90BD-945BF7071FF0}" presName="horz2" presStyleCnt="0"/>
      <dgm:spPr/>
    </dgm:pt>
    <dgm:pt modelId="{A8670610-0F79-4EDA-B01A-230395F23E06}" type="pres">
      <dgm:prSet presAssocID="{F2BA6A37-1EEA-437D-90BD-945BF7071FF0}" presName="horzSpace2" presStyleCnt="0"/>
      <dgm:spPr/>
    </dgm:pt>
    <dgm:pt modelId="{E619B230-65FE-41AC-8C26-20F03F10750D}" type="pres">
      <dgm:prSet presAssocID="{F2BA6A37-1EEA-437D-90BD-945BF7071FF0}" presName="tx2" presStyleLbl="revTx" presStyleIdx="3" presStyleCnt="5"/>
      <dgm:spPr/>
      <dgm:t>
        <a:bodyPr/>
        <a:lstStyle/>
        <a:p>
          <a:endParaRPr lang="en-GB"/>
        </a:p>
      </dgm:t>
    </dgm:pt>
    <dgm:pt modelId="{A0314EB8-365E-483A-9590-18736D58440D}" type="pres">
      <dgm:prSet presAssocID="{F2BA6A37-1EEA-437D-90BD-945BF7071FF0}" presName="vert2" presStyleCnt="0"/>
      <dgm:spPr/>
    </dgm:pt>
    <dgm:pt modelId="{643CBBD4-5B02-439F-BE61-EDD82B5241ED}" type="pres">
      <dgm:prSet presAssocID="{F2BA6A37-1EEA-437D-90BD-945BF7071FF0}" presName="thinLine2b" presStyleLbl="callout" presStyleIdx="2" presStyleCnt="4"/>
      <dgm:spPr/>
    </dgm:pt>
    <dgm:pt modelId="{7BA495E3-A6AE-42E7-B9EC-17B76B1F6212}" type="pres">
      <dgm:prSet presAssocID="{F2BA6A37-1EEA-437D-90BD-945BF7071FF0}" presName="vertSpace2b" presStyleCnt="0"/>
      <dgm:spPr/>
    </dgm:pt>
    <dgm:pt modelId="{F91E93D8-313D-44D6-A498-68A703F980BC}" type="pres">
      <dgm:prSet presAssocID="{9BB03164-AF17-4A06-BFFA-EE957AA98145}" presName="horz2" presStyleCnt="0"/>
      <dgm:spPr/>
    </dgm:pt>
    <dgm:pt modelId="{BF7C8DDC-E3D2-49B3-81D5-9F7E4F2032CD}" type="pres">
      <dgm:prSet presAssocID="{9BB03164-AF17-4A06-BFFA-EE957AA98145}" presName="horzSpace2" presStyleCnt="0"/>
      <dgm:spPr/>
    </dgm:pt>
    <dgm:pt modelId="{3511D807-D9F5-4E52-B5E4-70D70D5665C5}" type="pres">
      <dgm:prSet presAssocID="{9BB03164-AF17-4A06-BFFA-EE957AA98145}" presName="tx2" presStyleLbl="revTx" presStyleIdx="4" presStyleCnt="5"/>
      <dgm:spPr/>
      <dgm:t>
        <a:bodyPr/>
        <a:lstStyle/>
        <a:p>
          <a:endParaRPr lang="en-GB"/>
        </a:p>
      </dgm:t>
    </dgm:pt>
    <dgm:pt modelId="{4E06AD7B-812A-479C-8296-3B110469137C}" type="pres">
      <dgm:prSet presAssocID="{9BB03164-AF17-4A06-BFFA-EE957AA98145}" presName="vert2" presStyleCnt="0"/>
      <dgm:spPr/>
    </dgm:pt>
    <dgm:pt modelId="{17C2EBBA-3BB3-4757-84FA-3A53EACF619B}" type="pres">
      <dgm:prSet presAssocID="{9BB03164-AF17-4A06-BFFA-EE957AA98145}" presName="thinLine2b" presStyleLbl="callout" presStyleIdx="3" presStyleCnt="4"/>
      <dgm:spPr/>
    </dgm:pt>
    <dgm:pt modelId="{B17F78BD-EEC1-4990-A200-4D5AE7155A37}" type="pres">
      <dgm:prSet presAssocID="{9BB03164-AF17-4A06-BFFA-EE957AA98145}" presName="vertSpace2b" presStyleCnt="0"/>
      <dgm:spPr/>
    </dgm:pt>
  </dgm:ptLst>
  <dgm:cxnLst>
    <dgm:cxn modelId="{B0A99C8F-5C06-453B-B173-FB29C5854077}" srcId="{84046A1C-6251-4472-A4DF-D7B7A4A2DD28}" destId="{751D2081-52E1-4D90-905E-967D36D9DE0F}" srcOrd="1" destOrd="0" parTransId="{D4C7B563-A3B7-4851-8C59-7FB6F61F4686}" sibTransId="{881890F9-E025-464A-B66A-C3325116DD76}"/>
    <dgm:cxn modelId="{0827402B-C857-425D-8871-528B3E14A974}" srcId="{84046A1C-6251-4472-A4DF-D7B7A4A2DD28}" destId="{75BBD1B5-9B6B-477A-934A-58CF9FC034EA}" srcOrd="0" destOrd="0" parTransId="{B1C82404-0CEA-463B-B5AA-0EBB41BB2F93}" sibTransId="{038B0C59-D8EE-413F-8AC4-FB6E49A93F40}"/>
    <dgm:cxn modelId="{19162F81-29FB-4D77-B5B4-7E7231C90EA5}" type="presOf" srcId="{751D2081-52E1-4D90-905E-967D36D9DE0F}" destId="{B806D098-0272-4642-91DC-7183E557D90D}" srcOrd="0" destOrd="0" presId="urn:microsoft.com/office/officeart/2008/layout/LinedList"/>
    <dgm:cxn modelId="{832B1C28-E315-47D0-A0AD-99ABF177F53B}" type="presOf" srcId="{F2BA6A37-1EEA-437D-90BD-945BF7071FF0}" destId="{E619B230-65FE-41AC-8C26-20F03F10750D}" srcOrd="0" destOrd="0" presId="urn:microsoft.com/office/officeart/2008/layout/LinedList"/>
    <dgm:cxn modelId="{8E495B37-39DA-445B-A8E8-4C2C064DBCD3}" type="presOf" srcId="{9BB03164-AF17-4A06-BFFA-EE957AA98145}" destId="{3511D807-D9F5-4E52-B5E4-70D70D5665C5}" srcOrd="0" destOrd="0" presId="urn:microsoft.com/office/officeart/2008/layout/LinedList"/>
    <dgm:cxn modelId="{6E194625-34CB-4608-93D4-A9A4CD1A389F}" srcId="{84046A1C-6251-4472-A4DF-D7B7A4A2DD28}" destId="{9BB03164-AF17-4A06-BFFA-EE957AA98145}" srcOrd="3" destOrd="0" parTransId="{AD9BB64D-0947-4B11-9DCF-E971BBD5E58B}" sibTransId="{35EF792B-C180-49D2-985D-C68156518760}"/>
    <dgm:cxn modelId="{CE8C5757-A7C5-496F-A1E6-E47FEDA012A1}" srcId="{8E768AB6-6053-40E3-B446-517B6665695C}" destId="{84046A1C-6251-4472-A4DF-D7B7A4A2DD28}" srcOrd="0" destOrd="0" parTransId="{44DCA214-F355-43AE-A144-7CCBBCBD04E5}" sibTransId="{F842DBFE-E834-4F78-92CE-E5D67681E067}"/>
    <dgm:cxn modelId="{1D3C5516-4C2C-4B7C-A2D4-1207FAA2B9E8}" type="presOf" srcId="{75BBD1B5-9B6B-477A-934A-58CF9FC034EA}" destId="{8BF9672A-6C1C-4F89-99A6-C954EC2651EF}" srcOrd="0" destOrd="0" presId="urn:microsoft.com/office/officeart/2008/layout/LinedList"/>
    <dgm:cxn modelId="{5ACCB785-7D7E-404B-B2C5-81FDA7B9BB9B}" type="presOf" srcId="{8E768AB6-6053-40E3-B446-517B6665695C}" destId="{31EE6A91-47BE-4609-9F2E-A4DAAFF1D25E}" srcOrd="0" destOrd="0" presId="urn:microsoft.com/office/officeart/2008/layout/LinedList"/>
    <dgm:cxn modelId="{61B6B40F-6C70-4D69-9A4D-1181293C50BB}" type="presOf" srcId="{84046A1C-6251-4472-A4DF-D7B7A4A2DD28}" destId="{9E24DF7A-B172-43AE-9803-338E405E9077}" srcOrd="0" destOrd="0" presId="urn:microsoft.com/office/officeart/2008/layout/LinedList"/>
    <dgm:cxn modelId="{9DA92A38-B8C8-495E-AF62-F3C139BDF240}" srcId="{84046A1C-6251-4472-A4DF-D7B7A4A2DD28}" destId="{F2BA6A37-1EEA-437D-90BD-945BF7071FF0}" srcOrd="2" destOrd="0" parTransId="{375A2F74-B25E-46C7-986B-23537BAD0213}" sibTransId="{AAE4DEDD-1807-4BAC-BD96-27C129878ACA}"/>
    <dgm:cxn modelId="{2CA675E0-9E3D-4BD0-AB0A-7E171C02DEB3}" type="presParOf" srcId="{31EE6A91-47BE-4609-9F2E-A4DAAFF1D25E}" destId="{82B771F2-B2A2-4255-8869-342D2C06587D}" srcOrd="0" destOrd="0" presId="urn:microsoft.com/office/officeart/2008/layout/LinedList"/>
    <dgm:cxn modelId="{DBA7908C-F6BA-4005-BEFB-88F927957D7E}" type="presParOf" srcId="{31EE6A91-47BE-4609-9F2E-A4DAAFF1D25E}" destId="{624AED76-A0BF-4392-83AD-F416B7DC6457}" srcOrd="1" destOrd="0" presId="urn:microsoft.com/office/officeart/2008/layout/LinedList"/>
    <dgm:cxn modelId="{732ADD6A-1619-4DFA-A96E-2DA8F8B2BAA9}" type="presParOf" srcId="{624AED76-A0BF-4392-83AD-F416B7DC6457}" destId="{9E24DF7A-B172-43AE-9803-338E405E9077}" srcOrd="0" destOrd="0" presId="urn:microsoft.com/office/officeart/2008/layout/LinedList"/>
    <dgm:cxn modelId="{D43FFE26-7C91-4C50-83FB-76B8B77EFF5E}" type="presParOf" srcId="{624AED76-A0BF-4392-83AD-F416B7DC6457}" destId="{2C8EDAFC-EA73-4FCE-A0FE-60019BCCAE6B}" srcOrd="1" destOrd="0" presId="urn:microsoft.com/office/officeart/2008/layout/LinedList"/>
    <dgm:cxn modelId="{951D09D3-FA57-431F-9292-C4677D279020}" type="presParOf" srcId="{2C8EDAFC-EA73-4FCE-A0FE-60019BCCAE6B}" destId="{1A29A21C-0C45-476A-953F-1F4E8952379D}" srcOrd="0" destOrd="0" presId="urn:microsoft.com/office/officeart/2008/layout/LinedList"/>
    <dgm:cxn modelId="{C8FC3B55-0D8B-4B51-8136-D6F1AC61F9B4}" type="presParOf" srcId="{2C8EDAFC-EA73-4FCE-A0FE-60019BCCAE6B}" destId="{34BBC501-847A-4FB3-BFAF-E7F4A18806AE}" srcOrd="1" destOrd="0" presId="urn:microsoft.com/office/officeart/2008/layout/LinedList"/>
    <dgm:cxn modelId="{0938E5E4-3D40-407D-988F-198FB438FD69}" type="presParOf" srcId="{34BBC501-847A-4FB3-BFAF-E7F4A18806AE}" destId="{954FAACA-1DC2-4DE8-9422-40DEB9B695EC}" srcOrd="0" destOrd="0" presId="urn:microsoft.com/office/officeart/2008/layout/LinedList"/>
    <dgm:cxn modelId="{36768D8B-CC82-4373-8410-624C8BD62DA9}" type="presParOf" srcId="{34BBC501-847A-4FB3-BFAF-E7F4A18806AE}" destId="{8BF9672A-6C1C-4F89-99A6-C954EC2651EF}" srcOrd="1" destOrd="0" presId="urn:microsoft.com/office/officeart/2008/layout/LinedList"/>
    <dgm:cxn modelId="{F8EF8B6C-ABF1-4D46-8C02-682C6F29E85F}" type="presParOf" srcId="{34BBC501-847A-4FB3-BFAF-E7F4A18806AE}" destId="{7714FD90-2D52-4EC1-B749-5682BE42AA04}" srcOrd="2" destOrd="0" presId="urn:microsoft.com/office/officeart/2008/layout/LinedList"/>
    <dgm:cxn modelId="{297F97FB-7A00-4BD3-9AA9-1125BBA1F71F}" type="presParOf" srcId="{2C8EDAFC-EA73-4FCE-A0FE-60019BCCAE6B}" destId="{961DAFAA-EAA0-44B8-BD81-E96296B79973}" srcOrd="2" destOrd="0" presId="urn:microsoft.com/office/officeart/2008/layout/LinedList"/>
    <dgm:cxn modelId="{4BDD18C8-B0DB-454E-89B5-8536CCFEFEE3}" type="presParOf" srcId="{2C8EDAFC-EA73-4FCE-A0FE-60019BCCAE6B}" destId="{EE165BD2-C2DA-485F-A40F-D66963075A0F}" srcOrd="3" destOrd="0" presId="urn:microsoft.com/office/officeart/2008/layout/LinedList"/>
    <dgm:cxn modelId="{DC7AA8D4-2C4A-4549-BFA0-38061D25E809}" type="presParOf" srcId="{2C8EDAFC-EA73-4FCE-A0FE-60019BCCAE6B}" destId="{0E2A1476-837D-4DF0-887B-61A3962FD182}" srcOrd="4" destOrd="0" presId="urn:microsoft.com/office/officeart/2008/layout/LinedList"/>
    <dgm:cxn modelId="{5BD75448-4B99-47C6-8E98-BFE87B56DB7B}" type="presParOf" srcId="{0E2A1476-837D-4DF0-887B-61A3962FD182}" destId="{40C5CF50-CE44-46CA-A108-52F779B71C34}" srcOrd="0" destOrd="0" presId="urn:microsoft.com/office/officeart/2008/layout/LinedList"/>
    <dgm:cxn modelId="{C0E6DAF7-8D7D-4C0C-AB81-A6E043F1AABB}" type="presParOf" srcId="{0E2A1476-837D-4DF0-887B-61A3962FD182}" destId="{B806D098-0272-4642-91DC-7183E557D90D}" srcOrd="1" destOrd="0" presId="urn:microsoft.com/office/officeart/2008/layout/LinedList"/>
    <dgm:cxn modelId="{92441E73-8329-427E-BFA0-AC486F19C3C4}" type="presParOf" srcId="{0E2A1476-837D-4DF0-887B-61A3962FD182}" destId="{6A7D4359-DAFA-4654-9D06-3C4C4F707AB7}" srcOrd="2" destOrd="0" presId="urn:microsoft.com/office/officeart/2008/layout/LinedList"/>
    <dgm:cxn modelId="{4401DE77-6315-4F37-A6C8-1BDAC650CA2E}" type="presParOf" srcId="{2C8EDAFC-EA73-4FCE-A0FE-60019BCCAE6B}" destId="{04E5EA8C-774F-4313-9F1F-3D8EB16E6DB9}" srcOrd="5" destOrd="0" presId="urn:microsoft.com/office/officeart/2008/layout/LinedList"/>
    <dgm:cxn modelId="{F47EC0AD-56B2-4982-8827-DC0098AA2E21}" type="presParOf" srcId="{2C8EDAFC-EA73-4FCE-A0FE-60019BCCAE6B}" destId="{859182DD-C5C8-453D-951D-676C94CFFF4D}" srcOrd="6" destOrd="0" presId="urn:microsoft.com/office/officeart/2008/layout/LinedList"/>
    <dgm:cxn modelId="{B57AACEC-2B24-4AF8-9842-89756F7FD3AA}" type="presParOf" srcId="{2C8EDAFC-EA73-4FCE-A0FE-60019BCCAE6B}" destId="{74F01D04-5274-4F1D-B2EB-845D9239B85A}" srcOrd="7" destOrd="0" presId="urn:microsoft.com/office/officeart/2008/layout/LinedList"/>
    <dgm:cxn modelId="{26D9512A-FA6B-4811-A489-EF660AEDCB9C}" type="presParOf" srcId="{74F01D04-5274-4F1D-B2EB-845D9239B85A}" destId="{A8670610-0F79-4EDA-B01A-230395F23E06}" srcOrd="0" destOrd="0" presId="urn:microsoft.com/office/officeart/2008/layout/LinedList"/>
    <dgm:cxn modelId="{67AA5318-B870-491C-BBB8-2110F752A674}" type="presParOf" srcId="{74F01D04-5274-4F1D-B2EB-845D9239B85A}" destId="{E619B230-65FE-41AC-8C26-20F03F10750D}" srcOrd="1" destOrd="0" presId="urn:microsoft.com/office/officeart/2008/layout/LinedList"/>
    <dgm:cxn modelId="{6F2514AF-6808-4C95-BC90-3042B490B031}" type="presParOf" srcId="{74F01D04-5274-4F1D-B2EB-845D9239B85A}" destId="{A0314EB8-365E-483A-9590-18736D58440D}" srcOrd="2" destOrd="0" presId="urn:microsoft.com/office/officeart/2008/layout/LinedList"/>
    <dgm:cxn modelId="{60E552FA-52FA-469C-B2EC-C7BDA2E3D815}" type="presParOf" srcId="{2C8EDAFC-EA73-4FCE-A0FE-60019BCCAE6B}" destId="{643CBBD4-5B02-439F-BE61-EDD82B5241ED}" srcOrd="8" destOrd="0" presId="urn:microsoft.com/office/officeart/2008/layout/LinedList"/>
    <dgm:cxn modelId="{D5AA238E-E19A-4171-9B60-5AF02DBF3BF4}" type="presParOf" srcId="{2C8EDAFC-EA73-4FCE-A0FE-60019BCCAE6B}" destId="{7BA495E3-A6AE-42E7-B9EC-17B76B1F6212}" srcOrd="9" destOrd="0" presId="urn:microsoft.com/office/officeart/2008/layout/LinedList"/>
    <dgm:cxn modelId="{E7969F5C-4ACE-4665-913B-D26788FE18B2}" type="presParOf" srcId="{2C8EDAFC-EA73-4FCE-A0FE-60019BCCAE6B}" destId="{F91E93D8-313D-44D6-A498-68A703F980BC}" srcOrd="10" destOrd="0" presId="urn:microsoft.com/office/officeart/2008/layout/LinedList"/>
    <dgm:cxn modelId="{3ED239B8-60BA-40C2-9F33-1DF96FE869B8}" type="presParOf" srcId="{F91E93D8-313D-44D6-A498-68A703F980BC}" destId="{BF7C8DDC-E3D2-49B3-81D5-9F7E4F2032CD}" srcOrd="0" destOrd="0" presId="urn:microsoft.com/office/officeart/2008/layout/LinedList"/>
    <dgm:cxn modelId="{E0A92F9C-106A-4E78-A1CA-BF1F01B87B54}" type="presParOf" srcId="{F91E93D8-313D-44D6-A498-68A703F980BC}" destId="{3511D807-D9F5-4E52-B5E4-70D70D5665C5}" srcOrd="1" destOrd="0" presId="urn:microsoft.com/office/officeart/2008/layout/LinedList"/>
    <dgm:cxn modelId="{A50F0AC9-0A8D-43EF-994D-6FC77F7C3CEE}" type="presParOf" srcId="{F91E93D8-313D-44D6-A498-68A703F980BC}" destId="{4E06AD7B-812A-479C-8296-3B110469137C}" srcOrd="2" destOrd="0" presId="urn:microsoft.com/office/officeart/2008/layout/LinedList"/>
    <dgm:cxn modelId="{216C3506-D5C1-4F11-939A-4EDDAE918F23}" type="presParOf" srcId="{2C8EDAFC-EA73-4FCE-A0FE-60019BCCAE6B}" destId="{17C2EBBA-3BB3-4757-84FA-3A53EACF619B}" srcOrd="11" destOrd="0" presId="urn:microsoft.com/office/officeart/2008/layout/LinedList"/>
    <dgm:cxn modelId="{1C9E7912-E572-45AC-9B68-517E1176F5F1}" type="presParOf" srcId="{2C8EDAFC-EA73-4FCE-A0FE-60019BCCAE6B}" destId="{B17F78BD-EEC1-4990-A200-4D5AE7155A37}" srcOrd="12" destOrd="0" presId="urn:microsoft.com/office/officeart/2008/layout/Lined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D8C78B-41D4-429D-93E3-3CFFF2EE282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0F0CDA2D-E170-483C-8D88-CBDCB4155C22}">
      <dgm:prSet phldrT="[Text]"/>
      <dgm:spPr/>
      <dgm:t>
        <a:bodyPr/>
        <a:lstStyle/>
        <a:p>
          <a:r>
            <a:rPr lang="en-GB"/>
            <a:t>Technical</a:t>
          </a:r>
        </a:p>
      </dgm:t>
    </dgm:pt>
    <dgm:pt modelId="{A604BE0E-F069-43DA-A1A3-6EE65515A32D}" type="parTrans" cxnId="{A1B366F0-9B58-4E3E-A481-77EE34AC906D}">
      <dgm:prSet/>
      <dgm:spPr/>
      <dgm:t>
        <a:bodyPr/>
        <a:lstStyle/>
        <a:p>
          <a:endParaRPr lang="en-GB"/>
        </a:p>
      </dgm:t>
    </dgm:pt>
    <dgm:pt modelId="{BA41C51A-2331-499D-A446-B9A16B2761F1}" type="sibTrans" cxnId="{A1B366F0-9B58-4E3E-A481-77EE34AC906D}">
      <dgm:prSet/>
      <dgm:spPr/>
      <dgm:t>
        <a:bodyPr/>
        <a:lstStyle/>
        <a:p>
          <a:endParaRPr lang="en-GB"/>
        </a:p>
      </dgm:t>
    </dgm:pt>
    <dgm:pt modelId="{8A25A5F3-188C-408E-B47B-461130432A60}">
      <dgm:prSet phldrT="[Text]"/>
      <dgm:spPr/>
      <dgm:t>
        <a:bodyPr/>
        <a:lstStyle/>
        <a:p>
          <a:r>
            <a:rPr lang="en-GB"/>
            <a:t>Economic</a:t>
          </a:r>
        </a:p>
      </dgm:t>
    </dgm:pt>
    <dgm:pt modelId="{D2FA707C-55D4-47A5-BA8A-20D93F4D9E60}" type="parTrans" cxnId="{035B6117-9EC4-454A-98B1-FBE37E6B8CED}">
      <dgm:prSet/>
      <dgm:spPr/>
      <dgm:t>
        <a:bodyPr/>
        <a:lstStyle/>
        <a:p>
          <a:endParaRPr lang="en-GB"/>
        </a:p>
      </dgm:t>
    </dgm:pt>
    <dgm:pt modelId="{02C88B66-B9BC-4928-BC54-593806780DBE}" type="sibTrans" cxnId="{035B6117-9EC4-454A-98B1-FBE37E6B8CED}">
      <dgm:prSet/>
      <dgm:spPr/>
      <dgm:t>
        <a:bodyPr/>
        <a:lstStyle/>
        <a:p>
          <a:endParaRPr lang="en-GB"/>
        </a:p>
      </dgm:t>
    </dgm:pt>
    <dgm:pt modelId="{193C554E-BEA9-42BB-9339-2B13BB0AAB87}">
      <dgm:prSet phldrT="[Text]"/>
      <dgm:spPr/>
      <dgm:t>
        <a:bodyPr/>
        <a:lstStyle/>
        <a:p>
          <a:r>
            <a:rPr lang="en-GB"/>
            <a:t>Practical</a:t>
          </a:r>
        </a:p>
      </dgm:t>
    </dgm:pt>
    <dgm:pt modelId="{F2DB9CCA-7285-482C-8118-F42678D3077E}" type="parTrans" cxnId="{2D22CFD8-69DA-4290-92A5-87FD17DCCCE7}">
      <dgm:prSet/>
      <dgm:spPr/>
      <dgm:t>
        <a:bodyPr/>
        <a:lstStyle/>
        <a:p>
          <a:endParaRPr lang="en-GB"/>
        </a:p>
      </dgm:t>
    </dgm:pt>
    <dgm:pt modelId="{F55EDF8A-7063-401F-A317-7797FD9CAB33}" type="sibTrans" cxnId="{2D22CFD8-69DA-4290-92A5-87FD17DCCCE7}">
      <dgm:prSet/>
      <dgm:spPr/>
      <dgm:t>
        <a:bodyPr/>
        <a:lstStyle/>
        <a:p>
          <a:endParaRPr lang="en-GB"/>
        </a:p>
      </dgm:t>
    </dgm:pt>
    <dgm:pt modelId="{9246E456-0DB7-400F-AC76-DAE1E3CD4F28}">
      <dgm:prSet phldrT="[Text]"/>
      <dgm:spPr/>
      <dgm:t>
        <a:bodyPr/>
        <a:lstStyle/>
        <a:p>
          <a:r>
            <a:rPr lang="en-GB"/>
            <a:t>Overall EV Transition Assessment</a:t>
          </a:r>
        </a:p>
      </dgm:t>
    </dgm:pt>
    <dgm:pt modelId="{D2D39642-FE15-46BA-8337-2A8FE2A3C0EE}" type="parTrans" cxnId="{E68886A4-DB4A-437A-BA65-09AC5F3B0088}">
      <dgm:prSet/>
      <dgm:spPr/>
      <dgm:t>
        <a:bodyPr/>
        <a:lstStyle/>
        <a:p>
          <a:endParaRPr lang="en-GB"/>
        </a:p>
      </dgm:t>
    </dgm:pt>
    <dgm:pt modelId="{886FA699-86C5-4EC9-BBEC-A46A27CEF91C}" type="sibTrans" cxnId="{E68886A4-DB4A-437A-BA65-09AC5F3B0088}">
      <dgm:prSet/>
      <dgm:spPr/>
      <dgm:t>
        <a:bodyPr/>
        <a:lstStyle/>
        <a:p>
          <a:endParaRPr lang="en-GB"/>
        </a:p>
      </dgm:t>
    </dgm:pt>
    <dgm:pt modelId="{4E9BE670-7AC6-4C21-B408-00990DF871E0}" type="pres">
      <dgm:prSet presAssocID="{C6D8C78B-41D4-429D-93E3-3CFFF2EE282D}" presName="Name0" presStyleCnt="0">
        <dgm:presLayoutVars>
          <dgm:chMax val="4"/>
          <dgm:resizeHandles val="exact"/>
        </dgm:presLayoutVars>
      </dgm:prSet>
      <dgm:spPr/>
      <dgm:t>
        <a:bodyPr/>
        <a:lstStyle/>
        <a:p>
          <a:endParaRPr lang="en-GB"/>
        </a:p>
      </dgm:t>
    </dgm:pt>
    <dgm:pt modelId="{09AE66A9-B04A-45D8-9390-60DB59D16B26}" type="pres">
      <dgm:prSet presAssocID="{C6D8C78B-41D4-429D-93E3-3CFFF2EE282D}" presName="ellipse" presStyleLbl="trBgShp" presStyleIdx="0" presStyleCnt="1"/>
      <dgm:spPr/>
    </dgm:pt>
    <dgm:pt modelId="{5440CDA3-E8E8-4CBC-8ECE-2D83AE35A91E}" type="pres">
      <dgm:prSet presAssocID="{C6D8C78B-41D4-429D-93E3-3CFFF2EE282D}" presName="arrow1" presStyleLbl="fgShp" presStyleIdx="0" presStyleCnt="1"/>
      <dgm:spPr/>
    </dgm:pt>
    <dgm:pt modelId="{C5CBB639-EC3E-43AD-9059-62E1EC4A1DE9}" type="pres">
      <dgm:prSet presAssocID="{C6D8C78B-41D4-429D-93E3-3CFFF2EE282D}" presName="rectangle" presStyleLbl="revTx" presStyleIdx="0" presStyleCnt="1">
        <dgm:presLayoutVars>
          <dgm:bulletEnabled val="1"/>
        </dgm:presLayoutVars>
      </dgm:prSet>
      <dgm:spPr/>
      <dgm:t>
        <a:bodyPr/>
        <a:lstStyle/>
        <a:p>
          <a:endParaRPr lang="en-GB"/>
        </a:p>
      </dgm:t>
    </dgm:pt>
    <dgm:pt modelId="{087FE9ED-3492-44F0-8AEE-D2F1F8D8AB32}" type="pres">
      <dgm:prSet presAssocID="{8A25A5F3-188C-408E-B47B-461130432A60}" presName="item1" presStyleLbl="node1" presStyleIdx="0" presStyleCnt="3">
        <dgm:presLayoutVars>
          <dgm:bulletEnabled val="1"/>
        </dgm:presLayoutVars>
      </dgm:prSet>
      <dgm:spPr/>
      <dgm:t>
        <a:bodyPr/>
        <a:lstStyle/>
        <a:p>
          <a:endParaRPr lang="en-GB"/>
        </a:p>
      </dgm:t>
    </dgm:pt>
    <dgm:pt modelId="{AD67EDC5-24DE-4A5D-AF78-D6E5093596A5}" type="pres">
      <dgm:prSet presAssocID="{193C554E-BEA9-42BB-9339-2B13BB0AAB87}" presName="item2" presStyleLbl="node1" presStyleIdx="1" presStyleCnt="3">
        <dgm:presLayoutVars>
          <dgm:bulletEnabled val="1"/>
        </dgm:presLayoutVars>
      </dgm:prSet>
      <dgm:spPr/>
      <dgm:t>
        <a:bodyPr/>
        <a:lstStyle/>
        <a:p>
          <a:endParaRPr lang="en-GB"/>
        </a:p>
      </dgm:t>
    </dgm:pt>
    <dgm:pt modelId="{622147D5-E239-4101-ADB7-CCC5591C40D5}" type="pres">
      <dgm:prSet presAssocID="{9246E456-0DB7-400F-AC76-DAE1E3CD4F28}" presName="item3" presStyleLbl="node1" presStyleIdx="2" presStyleCnt="3">
        <dgm:presLayoutVars>
          <dgm:bulletEnabled val="1"/>
        </dgm:presLayoutVars>
      </dgm:prSet>
      <dgm:spPr/>
      <dgm:t>
        <a:bodyPr/>
        <a:lstStyle/>
        <a:p>
          <a:endParaRPr lang="en-GB"/>
        </a:p>
      </dgm:t>
    </dgm:pt>
    <dgm:pt modelId="{211977CA-A618-4ACC-B907-680852DA838C}" type="pres">
      <dgm:prSet presAssocID="{C6D8C78B-41D4-429D-93E3-3CFFF2EE282D}" presName="funnel" presStyleLbl="trAlignAcc1" presStyleIdx="0" presStyleCnt="1"/>
      <dgm:spPr/>
    </dgm:pt>
  </dgm:ptLst>
  <dgm:cxnLst>
    <dgm:cxn modelId="{3BB9D9B6-892A-4F5D-86A0-536DCCA84FDB}" type="presOf" srcId="{9246E456-0DB7-400F-AC76-DAE1E3CD4F28}" destId="{C5CBB639-EC3E-43AD-9059-62E1EC4A1DE9}" srcOrd="0" destOrd="0" presId="urn:microsoft.com/office/officeart/2005/8/layout/funnel1"/>
    <dgm:cxn modelId="{A1B366F0-9B58-4E3E-A481-77EE34AC906D}" srcId="{C6D8C78B-41D4-429D-93E3-3CFFF2EE282D}" destId="{0F0CDA2D-E170-483C-8D88-CBDCB4155C22}" srcOrd="0" destOrd="0" parTransId="{A604BE0E-F069-43DA-A1A3-6EE65515A32D}" sibTransId="{BA41C51A-2331-499D-A446-B9A16B2761F1}"/>
    <dgm:cxn modelId="{2D22CFD8-69DA-4290-92A5-87FD17DCCCE7}" srcId="{C6D8C78B-41D4-429D-93E3-3CFFF2EE282D}" destId="{193C554E-BEA9-42BB-9339-2B13BB0AAB87}" srcOrd="2" destOrd="0" parTransId="{F2DB9CCA-7285-482C-8118-F42678D3077E}" sibTransId="{F55EDF8A-7063-401F-A317-7797FD9CAB33}"/>
    <dgm:cxn modelId="{74A43B1A-EFFD-418C-9078-49E95A18FEB1}" type="presOf" srcId="{0F0CDA2D-E170-483C-8D88-CBDCB4155C22}" destId="{622147D5-E239-4101-ADB7-CCC5591C40D5}" srcOrd="0" destOrd="0" presId="urn:microsoft.com/office/officeart/2005/8/layout/funnel1"/>
    <dgm:cxn modelId="{D0B9C09F-4440-4C89-A162-2965DCFB6BCA}" type="presOf" srcId="{C6D8C78B-41D4-429D-93E3-3CFFF2EE282D}" destId="{4E9BE670-7AC6-4C21-B408-00990DF871E0}" srcOrd="0" destOrd="0" presId="urn:microsoft.com/office/officeart/2005/8/layout/funnel1"/>
    <dgm:cxn modelId="{E68886A4-DB4A-437A-BA65-09AC5F3B0088}" srcId="{C6D8C78B-41D4-429D-93E3-3CFFF2EE282D}" destId="{9246E456-0DB7-400F-AC76-DAE1E3CD4F28}" srcOrd="3" destOrd="0" parTransId="{D2D39642-FE15-46BA-8337-2A8FE2A3C0EE}" sibTransId="{886FA699-86C5-4EC9-BBEC-A46A27CEF91C}"/>
    <dgm:cxn modelId="{0142A0F4-C6EA-4647-900C-92994245C231}" type="presOf" srcId="{8A25A5F3-188C-408E-B47B-461130432A60}" destId="{AD67EDC5-24DE-4A5D-AF78-D6E5093596A5}" srcOrd="0" destOrd="0" presId="urn:microsoft.com/office/officeart/2005/8/layout/funnel1"/>
    <dgm:cxn modelId="{AC89574F-F0F2-43B5-B5EE-32BABF39BC4D}" type="presOf" srcId="{193C554E-BEA9-42BB-9339-2B13BB0AAB87}" destId="{087FE9ED-3492-44F0-8AEE-D2F1F8D8AB32}" srcOrd="0" destOrd="0" presId="urn:microsoft.com/office/officeart/2005/8/layout/funnel1"/>
    <dgm:cxn modelId="{035B6117-9EC4-454A-98B1-FBE37E6B8CED}" srcId="{C6D8C78B-41D4-429D-93E3-3CFFF2EE282D}" destId="{8A25A5F3-188C-408E-B47B-461130432A60}" srcOrd="1" destOrd="0" parTransId="{D2FA707C-55D4-47A5-BA8A-20D93F4D9E60}" sibTransId="{02C88B66-B9BC-4928-BC54-593806780DBE}"/>
    <dgm:cxn modelId="{A80151C1-3E49-46E9-A044-5FCC5F28EA98}" type="presParOf" srcId="{4E9BE670-7AC6-4C21-B408-00990DF871E0}" destId="{09AE66A9-B04A-45D8-9390-60DB59D16B26}" srcOrd="0" destOrd="0" presId="urn:microsoft.com/office/officeart/2005/8/layout/funnel1"/>
    <dgm:cxn modelId="{78FE4A17-8065-4A33-B260-7F879EF3E76D}" type="presParOf" srcId="{4E9BE670-7AC6-4C21-B408-00990DF871E0}" destId="{5440CDA3-E8E8-4CBC-8ECE-2D83AE35A91E}" srcOrd="1" destOrd="0" presId="urn:microsoft.com/office/officeart/2005/8/layout/funnel1"/>
    <dgm:cxn modelId="{93EDA8B5-CBF5-4D15-ABB5-03799E0C30F6}" type="presParOf" srcId="{4E9BE670-7AC6-4C21-B408-00990DF871E0}" destId="{C5CBB639-EC3E-43AD-9059-62E1EC4A1DE9}" srcOrd="2" destOrd="0" presId="urn:microsoft.com/office/officeart/2005/8/layout/funnel1"/>
    <dgm:cxn modelId="{DB097EC3-2903-4FFC-A9BE-EE981CC9BA1F}" type="presParOf" srcId="{4E9BE670-7AC6-4C21-B408-00990DF871E0}" destId="{087FE9ED-3492-44F0-8AEE-D2F1F8D8AB32}" srcOrd="3" destOrd="0" presId="urn:microsoft.com/office/officeart/2005/8/layout/funnel1"/>
    <dgm:cxn modelId="{36D24CA7-9992-4C7D-8ED2-BD0593D8DFBA}" type="presParOf" srcId="{4E9BE670-7AC6-4C21-B408-00990DF871E0}" destId="{AD67EDC5-24DE-4A5D-AF78-D6E5093596A5}" srcOrd="4" destOrd="0" presId="urn:microsoft.com/office/officeart/2005/8/layout/funnel1"/>
    <dgm:cxn modelId="{92AB420E-E221-4233-AFD1-AA685ED7D6E6}" type="presParOf" srcId="{4E9BE670-7AC6-4C21-B408-00990DF871E0}" destId="{622147D5-E239-4101-ADB7-CCC5591C40D5}" srcOrd="5" destOrd="0" presId="urn:microsoft.com/office/officeart/2005/8/layout/funnel1"/>
    <dgm:cxn modelId="{D7E57E75-6914-4DF3-9961-41B23366797D}" type="presParOf" srcId="{4E9BE670-7AC6-4C21-B408-00990DF871E0}" destId="{211977CA-A618-4ACC-B907-680852DA838C}" srcOrd="6" destOrd="0" presId="urn:microsoft.com/office/officeart/2005/8/layout/funnel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133096-1398-5F47-86D7-C321F29E41B6}" type="doc">
      <dgm:prSet loTypeId="urn:microsoft.com/office/officeart/2005/8/layout/lProcess2" loCatId="" qsTypeId="urn:microsoft.com/office/officeart/2005/8/quickstyle/simple2" qsCatId="simple" csTypeId="urn:microsoft.com/office/officeart/2005/8/colors/accent1_3" csCatId="accent1" phldr="1"/>
      <dgm:spPr/>
      <dgm:t>
        <a:bodyPr/>
        <a:lstStyle/>
        <a:p>
          <a:endParaRPr lang="en-US"/>
        </a:p>
      </dgm:t>
    </dgm:pt>
    <dgm:pt modelId="{E5068E2E-7ED8-7347-9A43-D8C0516BA789}">
      <dgm:prSet phldrT="[Text]" custT="1"/>
      <dgm:spPr/>
      <dgm:t>
        <a:bodyPr/>
        <a:lstStyle/>
        <a:p>
          <a:r>
            <a:rPr lang="en-US" sz="4400" b="1">
              <a:solidFill>
                <a:schemeClr val="tx2"/>
              </a:solidFill>
            </a:rPr>
            <a:t>Impacts </a:t>
          </a:r>
          <a:endParaRPr lang="en-US" sz="3600" b="1">
            <a:solidFill>
              <a:schemeClr val="tx2"/>
            </a:solidFill>
          </a:endParaRPr>
        </a:p>
      </dgm:t>
    </dgm:pt>
    <dgm:pt modelId="{F2A9D0D0-26AC-2842-87DD-B16D445F9A2B}" type="parTrans" cxnId="{E7F92AF7-2EF1-9649-90DE-E6FC025D0A27}">
      <dgm:prSet/>
      <dgm:spPr/>
      <dgm:t>
        <a:bodyPr/>
        <a:lstStyle/>
        <a:p>
          <a:endParaRPr lang="en-US" b="1">
            <a:solidFill>
              <a:srgbClr val="2F78AC"/>
            </a:solidFill>
          </a:endParaRPr>
        </a:p>
      </dgm:t>
    </dgm:pt>
    <dgm:pt modelId="{4D832683-D591-C141-A6A3-F2CDFDBCB023}" type="sibTrans" cxnId="{E7F92AF7-2EF1-9649-90DE-E6FC025D0A27}">
      <dgm:prSet/>
      <dgm:spPr/>
      <dgm:t>
        <a:bodyPr/>
        <a:lstStyle/>
        <a:p>
          <a:endParaRPr lang="en-US" b="1">
            <a:solidFill>
              <a:srgbClr val="2F78AC"/>
            </a:solidFill>
          </a:endParaRPr>
        </a:p>
      </dgm:t>
    </dgm:pt>
    <dgm:pt modelId="{1A40A2AC-D178-1A49-8ACF-E95A599E02DA}">
      <dgm:prSet phldrT="[Text]" custT="1"/>
      <dgm:spPr/>
      <dgm:t>
        <a:bodyPr/>
        <a:lstStyle/>
        <a:p>
          <a:r>
            <a:rPr lang="en-US" sz="2000" b="1"/>
            <a:t>Cost of Infrastructure </a:t>
          </a:r>
        </a:p>
      </dgm:t>
    </dgm:pt>
    <dgm:pt modelId="{2E162B6F-6C88-604A-BB81-C720833DAC06}" type="parTrans" cxnId="{940A4A08-6F74-DD4A-8842-5CC832C9654F}">
      <dgm:prSet/>
      <dgm:spPr/>
      <dgm:t>
        <a:bodyPr/>
        <a:lstStyle/>
        <a:p>
          <a:endParaRPr lang="en-US" b="1">
            <a:solidFill>
              <a:srgbClr val="2F78AC"/>
            </a:solidFill>
          </a:endParaRPr>
        </a:p>
      </dgm:t>
    </dgm:pt>
    <dgm:pt modelId="{68EF27BF-FC80-914B-8C5C-F35CAAE664A4}" type="sibTrans" cxnId="{940A4A08-6F74-DD4A-8842-5CC832C9654F}">
      <dgm:prSet/>
      <dgm:spPr/>
      <dgm:t>
        <a:bodyPr/>
        <a:lstStyle/>
        <a:p>
          <a:endParaRPr lang="en-US" b="1">
            <a:solidFill>
              <a:srgbClr val="2F78AC"/>
            </a:solidFill>
          </a:endParaRPr>
        </a:p>
      </dgm:t>
    </dgm:pt>
    <dgm:pt modelId="{77E9B700-C37F-0348-A17C-BCA999A732DE}">
      <dgm:prSet phldrT="[Text]" custT="1"/>
      <dgm:spPr/>
      <dgm:t>
        <a:bodyPr/>
        <a:lstStyle/>
        <a:p>
          <a:r>
            <a:rPr lang="en-US" sz="2000" b="1"/>
            <a:t>Management </a:t>
          </a:r>
          <a:endParaRPr lang="en-US" sz="2500" b="1"/>
        </a:p>
      </dgm:t>
    </dgm:pt>
    <dgm:pt modelId="{9DAB3286-CDA7-E94A-AD2C-AAEA5BF6F3D9}" type="parTrans" cxnId="{C27C4723-D8CB-314A-9835-605A7972033A}">
      <dgm:prSet/>
      <dgm:spPr/>
      <dgm:t>
        <a:bodyPr/>
        <a:lstStyle/>
        <a:p>
          <a:endParaRPr lang="en-US" b="1">
            <a:solidFill>
              <a:srgbClr val="2F78AC"/>
            </a:solidFill>
          </a:endParaRPr>
        </a:p>
      </dgm:t>
    </dgm:pt>
    <dgm:pt modelId="{6B38BFF3-BCD8-4F4B-A721-EE38C9A253B3}" type="sibTrans" cxnId="{C27C4723-D8CB-314A-9835-605A7972033A}">
      <dgm:prSet/>
      <dgm:spPr/>
      <dgm:t>
        <a:bodyPr/>
        <a:lstStyle/>
        <a:p>
          <a:endParaRPr lang="en-US" b="1">
            <a:solidFill>
              <a:srgbClr val="2F78AC"/>
            </a:solidFill>
          </a:endParaRPr>
        </a:p>
      </dgm:t>
    </dgm:pt>
    <dgm:pt modelId="{C628260C-8856-E14A-9F86-053A13E210C5}">
      <dgm:prSet phldrT="[Text]" custT="1"/>
      <dgm:spPr/>
      <dgm:t>
        <a:bodyPr/>
        <a:lstStyle/>
        <a:p>
          <a:r>
            <a:rPr lang="en-US" sz="2000" b="1"/>
            <a:t>Location</a:t>
          </a:r>
        </a:p>
      </dgm:t>
    </dgm:pt>
    <dgm:pt modelId="{493629C3-CD54-3545-8C37-C3589D13A265}" type="parTrans" cxnId="{5B82C5B9-6D9F-814C-98E9-EF0BC910E00F}">
      <dgm:prSet/>
      <dgm:spPr/>
      <dgm:t>
        <a:bodyPr/>
        <a:lstStyle/>
        <a:p>
          <a:endParaRPr lang="en-US" b="1">
            <a:solidFill>
              <a:srgbClr val="2F78AC"/>
            </a:solidFill>
          </a:endParaRPr>
        </a:p>
      </dgm:t>
    </dgm:pt>
    <dgm:pt modelId="{09F2D07F-15A1-B647-B4B7-CB3A9AE7A1AB}" type="sibTrans" cxnId="{5B82C5B9-6D9F-814C-98E9-EF0BC910E00F}">
      <dgm:prSet/>
      <dgm:spPr/>
      <dgm:t>
        <a:bodyPr/>
        <a:lstStyle/>
        <a:p>
          <a:endParaRPr lang="en-US" b="1">
            <a:solidFill>
              <a:srgbClr val="2F78AC"/>
            </a:solidFill>
          </a:endParaRPr>
        </a:p>
      </dgm:t>
    </dgm:pt>
    <dgm:pt modelId="{92FFB10F-5846-A44B-B663-D5F9A2080DF3}">
      <dgm:prSet phldrT="[Text]" custT="1"/>
      <dgm:spPr/>
      <dgm:t>
        <a:bodyPr/>
        <a:lstStyle/>
        <a:p>
          <a:r>
            <a:rPr lang="en-US" sz="2000" b="1"/>
            <a:t>Speed</a:t>
          </a:r>
        </a:p>
      </dgm:t>
    </dgm:pt>
    <dgm:pt modelId="{F08E02D3-175E-1F45-B9FF-C150863CFCA4}" type="parTrans" cxnId="{9C794E1C-57CF-C74C-B82D-AB632471D716}">
      <dgm:prSet/>
      <dgm:spPr/>
      <dgm:t>
        <a:bodyPr/>
        <a:lstStyle/>
        <a:p>
          <a:endParaRPr lang="en-US" b="1">
            <a:solidFill>
              <a:srgbClr val="2F78AC"/>
            </a:solidFill>
          </a:endParaRPr>
        </a:p>
      </dgm:t>
    </dgm:pt>
    <dgm:pt modelId="{1306F5D5-2C4D-B74D-897C-F7E9446AE821}" type="sibTrans" cxnId="{9C794E1C-57CF-C74C-B82D-AB632471D716}">
      <dgm:prSet/>
      <dgm:spPr/>
      <dgm:t>
        <a:bodyPr/>
        <a:lstStyle/>
        <a:p>
          <a:endParaRPr lang="en-US" b="1">
            <a:solidFill>
              <a:srgbClr val="2F78AC"/>
            </a:solidFill>
          </a:endParaRPr>
        </a:p>
      </dgm:t>
    </dgm:pt>
    <dgm:pt modelId="{53B23B31-A136-624B-86B1-604F3490CE0F}">
      <dgm:prSet custT="1"/>
      <dgm:spPr/>
      <dgm:t>
        <a:bodyPr/>
        <a:lstStyle/>
        <a:p>
          <a:r>
            <a:rPr lang="en-US" sz="2000" b="1">
              <a:latin typeface="Arial" panose="020B0604020202020204" pitchFamily="34" charset="0"/>
              <a:cs typeface="Arial" panose="020B0604020202020204" pitchFamily="34" charset="0"/>
            </a:rPr>
            <a:t>Grid</a:t>
          </a:r>
        </a:p>
      </dgm:t>
    </dgm:pt>
    <dgm:pt modelId="{B0924AA8-4CC4-C642-B7B1-B219B6DA8F52}" type="parTrans" cxnId="{35B9010D-B610-1A46-8533-87AE3B7BDDF8}">
      <dgm:prSet/>
      <dgm:spPr/>
      <dgm:t>
        <a:bodyPr/>
        <a:lstStyle/>
        <a:p>
          <a:endParaRPr lang="en-US"/>
        </a:p>
      </dgm:t>
    </dgm:pt>
    <dgm:pt modelId="{AA4E6DAA-796B-CF4F-9F89-796B25D932F3}" type="sibTrans" cxnId="{35B9010D-B610-1A46-8533-87AE3B7BDDF8}">
      <dgm:prSet/>
      <dgm:spPr/>
      <dgm:t>
        <a:bodyPr/>
        <a:lstStyle/>
        <a:p>
          <a:endParaRPr lang="en-US"/>
        </a:p>
      </dgm:t>
    </dgm:pt>
    <dgm:pt modelId="{94E578A4-6702-5845-922B-44D25E866DCB}">
      <dgm:prSet custT="1"/>
      <dgm:spPr/>
      <dgm:t>
        <a:bodyPr/>
        <a:lstStyle/>
        <a:p>
          <a:r>
            <a:rPr lang="en-US" sz="2000" b="1">
              <a:latin typeface="Arial" panose="020B0604020202020204" pitchFamily="34" charset="0"/>
              <a:cs typeface="Arial" panose="020B0604020202020204" pitchFamily="34" charset="0"/>
            </a:rPr>
            <a:t>Time to Build Infrastructure</a:t>
          </a:r>
        </a:p>
      </dgm:t>
    </dgm:pt>
    <dgm:pt modelId="{DAC4C128-35BC-5C47-A076-64B02DB6A567}" type="parTrans" cxnId="{598FCD01-3D85-674F-A7B4-58413C45F658}">
      <dgm:prSet/>
      <dgm:spPr/>
      <dgm:t>
        <a:bodyPr/>
        <a:lstStyle/>
        <a:p>
          <a:endParaRPr lang="en-US"/>
        </a:p>
      </dgm:t>
    </dgm:pt>
    <dgm:pt modelId="{2A0A4700-EEEC-814D-BD86-68FE8B856AF8}" type="sibTrans" cxnId="{598FCD01-3D85-674F-A7B4-58413C45F658}">
      <dgm:prSet/>
      <dgm:spPr/>
      <dgm:t>
        <a:bodyPr/>
        <a:lstStyle/>
        <a:p>
          <a:endParaRPr lang="en-US"/>
        </a:p>
      </dgm:t>
    </dgm:pt>
    <dgm:pt modelId="{14064EBE-2181-B147-AC9C-71FC29E03A10}" type="pres">
      <dgm:prSet presAssocID="{F5133096-1398-5F47-86D7-C321F29E41B6}" presName="theList" presStyleCnt="0">
        <dgm:presLayoutVars>
          <dgm:dir/>
          <dgm:animLvl val="lvl"/>
          <dgm:resizeHandles val="exact"/>
        </dgm:presLayoutVars>
      </dgm:prSet>
      <dgm:spPr/>
      <dgm:t>
        <a:bodyPr/>
        <a:lstStyle/>
        <a:p>
          <a:endParaRPr lang="en-GB"/>
        </a:p>
      </dgm:t>
    </dgm:pt>
    <dgm:pt modelId="{48FC417E-039E-6749-A991-F5C7A091536C}" type="pres">
      <dgm:prSet presAssocID="{E5068E2E-7ED8-7347-9A43-D8C0516BA789}" presName="compNode" presStyleCnt="0"/>
      <dgm:spPr/>
    </dgm:pt>
    <dgm:pt modelId="{35A6DB2D-9956-4B4D-AF16-BE4DAAC49EFE}" type="pres">
      <dgm:prSet presAssocID="{E5068E2E-7ED8-7347-9A43-D8C0516BA789}" presName="aNode" presStyleLbl="bgShp" presStyleIdx="0" presStyleCnt="1" custLinFactNeighborX="689" custLinFactNeighborY="8962"/>
      <dgm:spPr/>
      <dgm:t>
        <a:bodyPr/>
        <a:lstStyle/>
        <a:p>
          <a:endParaRPr lang="en-GB"/>
        </a:p>
      </dgm:t>
    </dgm:pt>
    <dgm:pt modelId="{B1083640-85C2-F942-A152-DC4DB8FC2B71}" type="pres">
      <dgm:prSet presAssocID="{E5068E2E-7ED8-7347-9A43-D8C0516BA789}" presName="textNode" presStyleLbl="bgShp" presStyleIdx="0" presStyleCnt="1"/>
      <dgm:spPr/>
      <dgm:t>
        <a:bodyPr/>
        <a:lstStyle/>
        <a:p>
          <a:endParaRPr lang="en-GB"/>
        </a:p>
      </dgm:t>
    </dgm:pt>
    <dgm:pt modelId="{A7F795A3-4647-4C4C-B191-7C887A5CEDDB}" type="pres">
      <dgm:prSet presAssocID="{E5068E2E-7ED8-7347-9A43-D8C0516BA789}" presName="compChildNode" presStyleCnt="0"/>
      <dgm:spPr/>
    </dgm:pt>
    <dgm:pt modelId="{0FF6AD46-E457-5D41-98CE-39F93FE86E0D}" type="pres">
      <dgm:prSet presAssocID="{E5068E2E-7ED8-7347-9A43-D8C0516BA789}" presName="theInnerList" presStyleCnt="0"/>
      <dgm:spPr/>
    </dgm:pt>
    <dgm:pt modelId="{0F3931F1-6518-DC43-834A-7C82EE910A01}" type="pres">
      <dgm:prSet presAssocID="{1A40A2AC-D178-1A49-8ACF-E95A599E02DA}" presName="childNode" presStyleLbl="node1" presStyleIdx="0" presStyleCnt="6">
        <dgm:presLayoutVars>
          <dgm:bulletEnabled val="1"/>
        </dgm:presLayoutVars>
      </dgm:prSet>
      <dgm:spPr/>
      <dgm:t>
        <a:bodyPr/>
        <a:lstStyle/>
        <a:p>
          <a:endParaRPr lang="en-GB"/>
        </a:p>
      </dgm:t>
    </dgm:pt>
    <dgm:pt modelId="{C6AD254C-B6E0-CE43-9D7D-F41FC817C19A}" type="pres">
      <dgm:prSet presAssocID="{1A40A2AC-D178-1A49-8ACF-E95A599E02DA}" presName="aSpace2" presStyleCnt="0"/>
      <dgm:spPr/>
    </dgm:pt>
    <dgm:pt modelId="{54BC0140-0959-9349-80FC-596375466765}" type="pres">
      <dgm:prSet presAssocID="{77E9B700-C37F-0348-A17C-BCA999A732DE}" presName="childNode" presStyleLbl="node1" presStyleIdx="1" presStyleCnt="6">
        <dgm:presLayoutVars>
          <dgm:bulletEnabled val="1"/>
        </dgm:presLayoutVars>
      </dgm:prSet>
      <dgm:spPr/>
      <dgm:t>
        <a:bodyPr/>
        <a:lstStyle/>
        <a:p>
          <a:endParaRPr lang="en-GB"/>
        </a:p>
      </dgm:t>
    </dgm:pt>
    <dgm:pt modelId="{9F76760B-8678-9749-A22F-EA34BC756DD9}" type="pres">
      <dgm:prSet presAssocID="{77E9B700-C37F-0348-A17C-BCA999A732DE}" presName="aSpace2" presStyleCnt="0"/>
      <dgm:spPr/>
    </dgm:pt>
    <dgm:pt modelId="{A47A32A4-7E9D-0E4E-BBB9-5659EFF4B3C9}" type="pres">
      <dgm:prSet presAssocID="{C628260C-8856-E14A-9F86-053A13E210C5}" presName="childNode" presStyleLbl="node1" presStyleIdx="2" presStyleCnt="6">
        <dgm:presLayoutVars>
          <dgm:bulletEnabled val="1"/>
        </dgm:presLayoutVars>
      </dgm:prSet>
      <dgm:spPr/>
      <dgm:t>
        <a:bodyPr/>
        <a:lstStyle/>
        <a:p>
          <a:endParaRPr lang="en-GB"/>
        </a:p>
      </dgm:t>
    </dgm:pt>
    <dgm:pt modelId="{4A947443-0A34-0E4F-A7E2-879E40D82B1E}" type="pres">
      <dgm:prSet presAssocID="{C628260C-8856-E14A-9F86-053A13E210C5}" presName="aSpace2" presStyleCnt="0"/>
      <dgm:spPr/>
    </dgm:pt>
    <dgm:pt modelId="{0EE5B8A1-FF0F-8242-B1D6-0E3A99F0344B}" type="pres">
      <dgm:prSet presAssocID="{92FFB10F-5846-A44B-B663-D5F9A2080DF3}" presName="childNode" presStyleLbl="node1" presStyleIdx="3" presStyleCnt="6">
        <dgm:presLayoutVars>
          <dgm:bulletEnabled val="1"/>
        </dgm:presLayoutVars>
      </dgm:prSet>
      <dgm:spPr/>
      <dgm:t>
        <a:bodyPr/>
        <a:lstStyle/>
        <a:p>
          <a:endParaRPr lang="en-GB"/>
        </a:p>
      </dgm:t>
    </dgm:pt>
    <dgm:pt modelId="{31B458A5-0F61-1C4A-B403-EB1303AC3B9A}" type="pres">
      <dgm:prSet presAssocID="{92FFB10F-5846-A44B-B663-D5F9A2080DF3}" presName="aSpace2" presStyleCnt="0"/>
      <dgm:spPr/>
    </dgm:pt>
    <dgm:pt modelId="{35F1C31B-2D59-614C-B059-93B768601267}" type="pres">
      <dgm:prSet presAssocID="{53B23B31-A136-624B-86B1-604F3490CE0F}" presName="childNode" presStyleLbl="node1" presStyleIdx="4" presStyleCnt="6">
        <dgm:presLayoutVars>
          <dgm:bulletEnabled val="1"/>
        </dgm:presLayoutVars>
      </dgm:prSet>
      <dgm:spPr/>
      <dgm:t>
        <a:bodyPr/>
        <a:lstStyle/>
        <a:p>
          <a:endParaRPr lang="en-GB"/>
        </a:p>
      </dgm:t>
    </dgm:pt>
    <dgm:pt modelId="{F424EA56-1C67-8C4B-A438-D4CA7166F644}" type="pres">
      <dgm:prSet presAssocID="{53B23B31-A136-624B-86B1-604F3490CE0F}" presName="aSpace2" presStyleCnt="0"/>
      <dgm:spPr/>
    </dgm:pt>
    <dgm:pt modelId="{323ABDDB-06AD-1C4D-B37A-740B979D54BA}" type="pres">
      <dgm:prSet presAssocID="{94E578A4-6702-5845-922B-44D25E866DCB}" presName="childNode" presStyleLbl="node1" presStyleIdx="5" presStyleCnt="6">
        <dgm:presLayoutVars>
          <dgm:bulletEnabled val="1"/>
        </dgm:presLayoutVars>
      </dgm:prSet>
      <dgm:spPr/>
      <dgm:t>
        <a:bodyPr/>
        <a:lstStyle/>
        <a:p>
          <a:endParaRPr lang="en-GB"/>
        </a:p>
      </dgm:t>
    </dgm:pt>
  </dgm:ptLst>
  <dgm:cxnLst>
    <dgm:cxn modelId="{940A4A08-6F74-DD4A-8842-5CC832C9654F}" srcId="{E5068E2E-7ED8-7347-9A43-D8C0516BA789}" destId="{1A40A2AC-D178-1A49-8ACF-E95A599E02DA}" srcOrd="0" destOrd="0" parTransId="{2E162B6F-6C88-604A-BB81-C720833DAC06}" sibTransId="{68EF27BF-FC80-914B-8C5C-F35CAAE664A4}"/>
    <dgm:cxn modelId="{FA8FAF6E-FE42-4AFC-9B3A-A476B24906BB}" type="presOf" srcId="{E5068E2E-7ED8-7347-9A43-D8C0516BA789}" destId="{35A6DB2D-9956-4B4D-AF16-BE4DAAC49EFE}" srcOrd="0" destOrd="0" presId="urn:microsoft.com/office/officeart/2005/8/layout/lProcess2"/>
    <dgm:cxn modelId="{598FCD01-3D85-674F-A7B4-58413C45F658}" srcId="{E5068E2E-7ED8-7347-9A43-D8C0516BA789}" destId="{94E578A4-6702-5845-922B-44D25E866DCB}" srcOrd="5" destOrd="0" parTransId="{DAC4C128-35BC-5C47-A076-64B02DB6A567}" sibTransId="{2A0A4700-EEEC-814D-BD86-68FE8B856AF8}"/>
    <dgm:cxn modelId="{9C794E1C-57CF-C74C-B82D-AB632471D716}" srcId="{E5068E2E-7ED8-7347-9A43-D8C0516BA789}" destId="{92FFB10F-5846-A44B-B663-D5F9A2080DF3}" srcOrd="3" destOrd="0" parTransId="{F08E02D3-175E-1F45-B9FF-C150863CFCA4}" sibTransId="{1306F5D5-2C4D-B74D-897C-F7E9446AE821}"/>
    <dgm:cxn modelId="{C01E5257-6F2C-584A-98EF-99C44E436669}" type="presOf" srcId="{94E578A4-6702-5845-922B-44D25E866DCB}" destId="{323ABDDB-06AD-1C4D-B37A-740B979D54BA}" srcOrd="0" destOrd="0" presId="urn:microsoft.com/office/officeart/2005/8/layout/lProcess2"/>
    <dgm:cxn modelId="{5B82C5B9-6D9F-814C-98E9-EF0BC910E00F}" srcId="{E5068E2E-7ED8-7347-9A43-D8C0516BA789}" destId="{C628260C-8856-E14A-9F86-053A13E210C5}" srcOrd="2" destOrd="0" parTransId="{493629C3-CD54-3545-8C37-C3589D13A265}" sibTransId="{09F2D07F-15A1-B647-B4B7-CB3A9AE7A1AB}"/>
    <dgm:cxn modelId="{40A627F1-C953-4507-A80A-AB21AB39A41B}" type="presOf" srcId="{E5068E2E-7ED8-7347-9A43-D8C0516BA789}" destId="{B1083640-85C2-F942-A152-DC4DB8FC2B71}" srcOrd="1" destOrd="0" presId="urn:microsoft.com/office/officeart/2005/8/layout/lProcess2"/>
    <dgm:cxn modelId="{AB23D248-2CA1-428B-9332-8E6850E9DDFC}" type="presOf" srcId="{F5133096-1398-5F47-86D7-C321F29E41B6}" destId="{14064EBE-2181-B147-AC9C-71FC29E03A10}" srcOrd="0" destOrd="0" presId="urn:microsoft.com/office/officeart/2005/8/layout/lProcess2"/>
    <dgm:cxn modelId="{589780F5-3CD8-4D82-8FA8-C9CCF3FED48E}" type="presOf" srcId="{1A40A2AC-D178-1A49-8ACF-E95A599E02DA}" destId="{0F3931F1-6518-DC43-834A-7C82EE910A01}" srcOrd="0" destOrd="0" presId="urn:microsoft.com/office/officeart/2005/8/layout/lProcess2"/>
    <dgm:cxn modelId="{120F1512-1ACD-4719-BAEB-FB78B94B1B2D}" type="presOf" srcId="{C628260C-8856-E14A-9F86-053A13E210C5}" destId="{A47A32A4-7E9D-0E4E-BBB9-5659EFF4B3C9}" srcOrd="0" destOrd="0" presId="urn:microsoft.com/office/officeart/2005/8/layout/lProcess2"/>
    <dgm:cxn modelId="{114DF759-4B5F-4648-A415-692E79EB01FC}" type="presOf" srcId="{53B23B31-A136-624B-86B1-604F3490CE0F}" destId="{35F1C31B-2D59-614C-B059-93B768601267}" srcOrd="0" destOrd="0" presId="urn:microsoft.com/office/officeart/2005/8/layout/lProcess2"/>
    <dgm:cxn modelId="{35B9010D-B610-1A46-8533-87AE3B7BDDF8}" srcId="{E5068E2E-7ED8-7347-9A43-D8C0516BA789}" destId="{53B23B31-A136-624B-86B1-604F3490CE0F}" srcOrd="4" destOrd="0" parTransId="{B0924AA8-4CC4-C642-B7B1-B219B6DA8F52}" sibTransId="{AA4E6DAA-796B-CF4F-9F89-796B25D932F3}"/>
    <dgm:cxn modelId="{CA0CB36B-1447-4B1B-8E7F-A53922D83CC6}" type="presOf" srcId="{92FFB10F-5846-A44B-B663-D5F9A2080DF3}" destId="{0EE5B8A1-FF0F-8242-B1D6-0E3A99F0344B}" srcOrd="0" destOrd="0" presId="urn:microsoft.com/office/officeart/2005/8/layout/lProcess2"/>
    <dgm:cxn modelId="{C27C4723-D8CB-314A-9835-605A7972033A}" srcId="{E5068E2E-7ED8-7347-9A43-D8C0516BA789}" destId="{77E9B700-C37F-0348-A17C-BCA999A732DE}" srcOrd="1" destOrd="0" parTransId="{9DAB3286-CDA7-E94A-AD2C-AAEA5BF6F3D9}" sibTransId="{6B38BFF3-BCD8-4F4B-A721-EE38C9A253B3}"/>
    <dgm:cxn modelId="{C77584B7-B7E0-4631-8119-FBF4DD5CAF8C}" type="presOf" srcId="{77E9B700-C37F-0348-A17C-BCA999A732DE}" destId="{54BC0140-0959-9349-80FC-596375466765}" srcOrd="0" destOrd="0" presId="urn:microsoft.com/office/officeart/2005/8/layout/lProcess2"/>
    <dgm:cxn modelId="{E7F92AF7-2EF1-9649-90DE-E6FC025D0A27}" srcId="{F5133096-1398-5F47-86D7-C321F29E41B6}" destId="{E5068E2E-7ED8-7347-9A43-D8C0516BA789}" srcOrd="0" destOrd="0" parTransId="{F2A9D0D0-26AC-2842-87DD-B16D445F9A2B}" sibTransId="{4D832683-D591-C141-A6A3-F2CDFDBCB023}"/>
    <dgm:cxn modelId="{CEFD16A9-288D-4487-8391-54C6C6BDFF03}" type="presParOf" srcId="{14064EBE-2181-B147-AC9C-71FC29E03A10}" destId="{48FC417E-039E-6749-A991-F5C7A091536C}" srcOrd="0" destOrd="0" presId="urn:microsoft.com/office/officeart/2005/8/layout/lProcess2"/>
    <dgm:cxn modelId="{54A58FCC-AD1B-4485-BEC2-7A3588FC55AD}" type="presParOf" srcId="{48FC417E-039E-6749-A991-F5C7A091536C}" destId="{35A6DB2D-9956-4B4D-AF16-BE4DAAC49EFE}" srcOrd="0" destOrd="0" presId="urn:microsoft.com/office/officeart/2005/8/layout/lProcess2"/>
    <dgm:cxn modelId="{FEED06F8-4949-4B24-9C54-F026D218313D}" type="presParOf" srcId="{48FC417E-039E-6749-A991-F5C7A091536C}" destId="{B1083640-85C2-F942-A152-DC4DB8FC2B71}" srcOrd="1" destOrd="0" presId="urn:microsoft.com/office/officeart/2005/8/layout/lProcess2"/>
    <dgm:cxn modelId="{F4BBE41B-36E1-4373-B3A2-C7C70E22E889}" type="presParOf" srcId="{48FC417E-039E-6749-A991-F5C7A091536C}" destId="{A7F795A3-4647-4C4C-B191-7C887A5CEDDB}" srcOrd="2" destOrd="0" presId="urn:microsoft.com/office/officeart/2005/8/layout/lProcess2"/>
    <dgm:cxn modelId="{6EA05FB4-5693-4A8B-A077-001F60855E92}" type="presParOf" srcId="{A7F795A3-4647-4C4C-B191-7C887A5CEDDB}" destId="{0FF6AD46-E457-5D41-98CE-39F93FE86E0D}" srcOrd="0" destOrd="0" presId="urn:microsoft.com/office/officeart/2005/8/layout/lProcess2"/>
    <dgm:cxn modelId="{B954743F-3CDE-4C81-9E05-D3774357E98D}" type="presParOf" srcId="{0FF6AD46-E457-5D41-98CE-39F93FE86E0D}" destId="{0F3931F1-6518-DC43-834A-7C82EE910A01}" srcOrd="0" destOrd="0" presId="urn:microsoft.com/office/officeart/2005/8/layout/lProcess2"/>
    <dgm:cxn modelId="{8F476172-FA54-4192-8E30-DE4BA36F79EB}" type="presParOf" srcId="{0FF6AD46-E457-5D41-98CE-39F93FE86E0D}" destId="{C6AD254C-B6E0-CE43-9D7D-F41FC817C19A}" srcOrd="1" destOrd="0" presId="urn:microsoft.com/office/officeart/2005/8/layout/lProcess2"/>
    <dgm:cxn modelId="{29CF43A8-748D-460E-B1E5-10537FB5A576}" type="presParOf" srcId="{0FF6AD46-E457-5D41-98CE-39F93FE86E0D}" destId="{54BC0140-0959-9349-80FC-596375466765}" srcOrd="2" destOrd="0" presId="urn:microsoft.com/office/officeart/2005/8/layout/lProcess2"/>
    <dgm:cxn modelId="{A29F5F93-A9AE-4B79-A0B8-03B9896A4756}" type="presParOf" srcId="{0FF6AD46-E457-5D41-98CE-39F93FE86E0D}" destId="{9F76760B-8678-9749-A22F-EA34BC756DD9}" srcOrd="3" destOrd="0" presId="urn:microsoft.com/office/officeart/2005/8/layout/lProcess2"/>
    <dgm:cxn modelId="{EFE7E95A-A568-45EC-822C-3F2B18C8F041}" type="presParOf" srcId="{0FF6AD46-E457-5D41-98CE-39F93FE86E0D}" destId="{A47A32A4-7E9D-0E4E-BBB9-5659EFF4B3C9}" srcOrd="4" destOrd="0" presId="urn:microsoft.com/office/officeart/2005/8/layout/lProcess2"/>
    <dgm:cxn modelId="{AEBA7BB7-A91E-42E3-BC47-C08BE9589EE8}" type="presParOf" srcId="{0FF6AD46-E457-5D41-98CE-39F93FE86E0D}" destId="{4A947443-0A34-0E4F-A7E2-879E40D82B1E}" srcOrd="5" destOrd="0" presId="urn:microsoft.com/office/officeart/2005/8/layout/lProcess2"/>
    <dgm:cxn modelId="{5B5FDF05-6403-4AD4-BDDA-6B5B42C69F40}" type="presParOf" srcId="{0FF6AD46-E457-5D41-98CE-39F93FE86E0D}" destId="{0EE5B8A1-FF0F-8242-B1D6-0E3A99F0344B}" srcOrd="6" destOrd="0" presId="urn:microsoft.com/office/officeart/2005/8/layout/lProcess2"/>
    <dgm:cxn modelId="{E41D5274-2E47-453B-9777-F938E47A63E3}" type="presParOf" srcId="{0FF6AD46-E457-5D41-98CE-39F93FE86E0D}" destId="{31B458A5-0F61-1C4A-B403-EB1303AC3B9A}" srcOrd="7" destOrd="0" presId="urn:microsoft.com/office/officeart/2005/8/layout/lProcess2"/>
    <dgm:cxn modelId="{9E578BF6-D121-4836-B033-9893857A3C92}" type="presParOf" srcId="{0FF6AD46-E457-5D41-98CE-39F93FE86E0D}" destId="{35F1C31B-2D59-614C-B059-93B768601267}" srcOrd="8" destOrd="0" presId="urn:microsoft.com/office/officeart/2005/8/layout/lProcess2"/>
    <dgm:cxn modelId="{3B6715E5-641D-DD44-9B46-B5B1EE061C6E}" type="presParOf" srcId="{0FF6AD46-E457-5D41-98CE-39F93FE86E0D}" destId="{F424EA56-1C67-8C4B-A438-D4CA7166F644}" srcOrd="9" destOrd="0" presId="urn:microsoft.com/office/officeart/2005/8/layout/lProcess2"/>
    <dgm:cxn modelId="{D47B0046-52BE-4648-A3F6-8366B615ECC5}" type="presParOf" srcId="{0FF6AD46-E457-5D41-98CE-39F93FE86E0D}" destId="{323ABDDB-06AD-1C4D-B37A-740B979D54BA}" srcOrd="10" destOrd="0" presId="urn:microsoft.com/office/officeart/2005/8/layout/lProcess2"/>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D8C78B-41D4-429D-93E3-3CFFF2EE282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0F0CDA2D-E170-483C-8D88-CBDCB4155C22}">
      <dgm:prSet phldrT="[Text]"/>
      <dgm:spPr/>
      <dgm:t>
        <a:bodyPr/>
        <a:lstStyle/>
        <a:p>
          <a:r>
            <a:rPr lang="en-GB"/>
            <a:t>Lithium</a:t>
          </a:r>
        </a:p>
      </dgm:t>
    </dgm:pt>
    <dgm:pt modelId="{A604BE0E-F069-43DA-A1A3-6EE65515A32D}" type="parTrans" cxnId="{A1B366F0-9B58-4E3E-A481-77EE34AC906D}">
      <dgm:prSet/>
      <dgm:spPr/>
      <dgm:t>
        <a:bodyPr/>
        <a:lstStyle/>
        <a:p>
          <a:endParaRPr lang="en-GB"/>
        </a:p>
      </dgm:t>
    </dgm:pt>
    <dgm:pt modelId="{BA41C51A-2331-499D-A446-B9A16B2761F1}" type="sibTrans" cxnId="{A1B366F0-9B58-4E3E-A481-77EE34AC906D}">
      <dgm:prSet/>
      <dgm:spPr/>
      <dgm:t>
        <a:bodyPr/>
        <a:lstStyle/>
        <a:p>
          <a:endParaRPr lang="en-GB"/>
        </a:p>
      </dgm:t>
    </dgm:pt>
    <mc:AlternateContent xmlns:mc="http://schemas.openxmlformats.org/markup-compatibility/2006" xmlns:a14="http://schemas.microsoft.com/office/drawing/2010/main">
      <mc:Choice Requires="a14">
        <dgm:pt modelId="{8A25A5F3-188C-408E-B47B-461130432A60}">
          <dgm:prSet phldrT="[Text]"/>
          <dgm:spPr/>
          <dgm: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ES" b="0" i="1" smtClean="0">
                            <a:latin typeface="Cambria Math" panose="02040503050406030204" pitchFamily="18" charset="0"/>
                          </a:rPr>
                          <m:t>𝐶</m:t>
                        </m:r>
                        <m:r>
                          <a:rPr lang="en-GB"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n-GB"/>
            </a:p>
          </dgm:t>
        </dgm:pt>
      </mc:Choice>
      <mc:Fallback xmlns="">
        <dgm:pt modelId="{8A25A5F3-188C-408E-B47B-461130432A60}">
          <dgm:prSet phldrT="[Text]"/>
          <dgm:spPr/>
          <dgm:t>
            <a:bodyPr/>
            <a:lstStyle/>
            <a:p>
              <a:pPr/>
              <a:r>
                <a:rPr lang="en-GB" i="0">
                  <a:latin typeface="Cambria Math" panose="02040503050406030204" pitchFamily="18" charset="0"/>
                </a:rPr>
                <a:t>〖</a:t>
              </a:r>
              <a:r>
                <a:rPr lang="es-ES" b="0" i="0">
                  <a:latin typeface="Cambria Math" panose="02040503050406030204" pitchFamily="18" charset="0"/>
                </a:rPr>
                <a:t>𝐶</a:t>
              </a:r>
              <a:r>
                <a:rPr lang="en-GB" b="0" i="0">
                  <a:latin typeface="Cambria Math" panose="02040503050406030204" pitchFamily="18" charset="0"/>
                </a:rPr>
                <a:t>𝑂〗_</a:t>
              </a:r>
              <a:r>
                <a:rPr lang="es-ES" b="0" i="0">
                  <a:latin typeface="Cambria Math" panose="02040503050406030204" pitchFamily="18" charset="0"/>
                </a:rPr>
                <a:t>2</a:t>
              </a:r>
              <a:endParaRPr lang="en-GB"/>
            </a:p>
          </dgm:t>
        </dgm:pt>
      </mc:Fallback>
    </mc:AlternateContent>
    <dgm:pt modelId="{D2FA707C-55D4-47A5-BA8A-20D93F4D9E60}" type="parTrans" cxnId="{035B6117-9EC4-454A-98B1-FBE37E6B8CED}">
      <dgm:prSet/>
      <dgm:spPr/>
      <dgm:t>
        <a:bodyPr/>
        <a:lstStyle/>
        <a:p>
          <a:endParaRPr lang="en-GB"/>
        </a:p>
      </dgm:t>
    </dgm:pt>
    <dgm:pt modelId="{02C88B66-B9BC-4928-BC54-593806780DBE}" type="sibTrans" cxnId="{035B6117-9EC4-454A-98B1-FBE37E6B8CED}">
      <dgm:prSet/>
      <dgm:spPr/>
      <dgm:t>
        <a:bodyPr/>
        <a:lstStyle/>
        <a:p>
          <a:endParaRPr lang="en-GB"/>
        </a:p>
      </dgm:t>
    </dgm:pt>
    <mc:AlternateContent xmlns:mc="http://schemas.openxmlformats.org/markup-compatibility/2006" xmlns:a14="http://schemas.microsoft.com/office/drawing/2010/main">
      <mc:Choice Requires="a14">
        <dgm:pt modelId="{193C554E-BEA9-42BB-9339-2B13BB0AAB87}">
          <dgm:prSet phldrT="[Text]"/>
          <dgm:spPr/>
          <dgm: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ES" b="0" i="1" smtClean="0">
                            <a:latin typeface="Cambria Math" panose="02040503050406030204" pitchFamily="18" charset="0"/>
                          </a:rPr>
                          <m:t>𝑁𝑂</m:t>
                        </m:r>
                      </m:e>
                      <m:sub>
                        <m:r>
                          <a:rPr lang="es-ES" b="0" i="1" smtClean="0">
                            <a:latin typeface="Cambria Math" panose="02040503050406030204" pitchFamily="18" charset="0"/>
                          </a:rPr>
                          <m:t>𝑥</m:t>
                        </m:r>
                      </m:sub>
                    </m:sSub>
                  </m:oMath>
                </m:oMathPara>
              </a14:m>
              <a:endParaRPr lang="en-GB"/>
            </a:p>
          </dgm:t>
        </dgm:pt>
      </mc:Choice>
      <mc:Fallback xmlns="">
        <dgm:pt modelId="{193C554E-BEA9-42BB-9339-2B13BB0AAB87}">
          <dgm:prSet phldrT="[Text]"/>
          <dgm:spPr/>
          <dgm:t>
            <a:bodyPr/>
            <a:lstStyle/>
            <a:p>
              <a:pPr/>
              <a:r>
                <a:rPr lang="en-GB" i="0">
                  <a:latin typeface="Cambria Math" panose="02040503050406030204" pitchFamily="18" charset="0"/>
                </a:rPr>
                <a:t>〖</a:t>
              </a:r>
              <a:r>
                <a:rPr lang="es-ES" b="0" i="0">
                  <a:latin typeface="Cambria Math" panose="02040503050406030204" pitchFamily="18" charset="0"/>
                </a:rPr>
                <a:t>𝑁𝑂</a:t>
              </a:r>
              <a:r>
                <a:rPr lang="en-GB" b="0" i="0">
                  <a:latin typeface="Cambria Math" panose="02040503050406030204" pitchFamily="18" charset="0"/>
                </a:rPr>
                <a:t>〗_</a:t>
              </a:r>
              <a:r>
                <a:rPr lang="es-ES" b="0" i="0">
                  <a:latin typeface="Cambria Math" panose="02040503050406030204" pitchFamily="18" charset="0"/>
                </a:rPr>
                <a:t>𝑥</a:t>
              </a:r>
              <a:endParaRPr lang="en-GB"/>
            </a:p>
          </dgm:t>
        </dgm:pt>
      </mc:Fallback>
    </mc:AlternateContent>
    <dgm:pt modelId="{F2DB9CCA-7285-482C-8118-F42678D3077E}" type="parTrans" cxnId="{2D22CFD8-69DA-4290-92A5-87FD17DCCCE7}">
      <dgm:prSet/>
      <dgm:spPr/>
      <dgm:t>
        <a:bodyPr/>
        <a:lstStyle/>
        <a:p>
          <a:endParaRPr lang="en-GB"/>
        </a:p>
      </dgm:t>
    </dgm:pt>
    <dgm:pt modelId="{F55EDF8A-7063-401F-A317-7797FD9CAB33}" type="sibTrans" cxnId="{2D22CFD8-69DA-4290-92A5-87FD17DCCCE7}">
      <dgm:prSet/>
      <dgm:spPr/>
      <dgm:t>
        <a:bodyPr/>
        <a:lstStyle/>
        <a:p>
          <a:endParaRPr lang="en-GB"/>
        </a:p>
      </dgm:t>
    </dgm:pt>
    <dgm:pt modelId="{9246E456-0DB7-400F-AC76-DAE1E3CD4F28}">
      <dgm:prSet phldrT="[Text]"/>
      <dgm:spPr/>
      <dgm:t>
        <a:bodyPr/>
        <a:lstStyle/>
        <a:p>
          <a:r>
            <a:rPr lang="en-GB">
              <a:latin typeface="Arial" panose="020B0604020202020204" pitchFamily="34" charset="0"/>
              <a:cs typeface="Arial" panose="020B0604020202020204" pitchFamily="34" charset="0"/>
            </a:rPr>
            <a:t>Sustainable</a:t>
          </a:r>
          <a:r>
            <a:rPr lang="en-GB"/>
            <a:t>?</a:t>
          </a:r>
        </a:p>
      </dgm:t>
    </dgm:pt>
    <dgm:pt modelId="{D2D39642-FE15-46BA-8337-2A8FE2A3C0EE}" type="parTrans" cxnId="{E68886A4-DB4A-437A-BA65-09AC5F3B0088}">
      <dgm:prSet/>
      <dgm:spPr/>
      <dgm:t>
        <a:bodyPr/>
        <a:lstStyle/>
        <a:p>
          <a:endParaRPr lang="en-GB"/>
        </a:p>
      </dgm:t>
    </dgm:pt>
    <dgm:pt modelId="{886FA699-86C5-4EC9-BBEC-A46A27CEF91C}" type="sibTrans" cxnId="{E68886A4-DB4A-437A-BA65-09AC5F3B0088}">
      <dgm:prSet/>
      <dgm:spPr/>
      <dgm:t>
        <a:bodyPr/>
        <a:lstStyle/>
        <a:p>
          <a:endParaRPr lang="en-GB"/>
        </a:p>
      </dgm:t>
    </dgm:pt>
    <dgm:pt modelId="{4E9BE670-7AC6-4C21-B408-00990DF871E0}" type="pres">
      <dgm:prSet presAssocID="{C6D8C78B-41D4-429D-93E3-3CFFF2EE282D}" presName="Name0" presStyleCnt="0">
        <dgm:presLayoutVars>
          <dgm:chMax val="4"/>
          <dgm:resizeHandles val="exact"/>
        </dgm:presLayoutVars>
      </dgm:prSet>
      <dgm:spPr/>
      <dgm:t>
        <a:bodyPr/>
        <a:lstStyle/>
        <a:p>
          <a:endParaRPr lang="en-GB"/>
        </a:p>
      </dgm:t>
    </dgm:pt>
    <dgm:pt modelId="{09AE66A9-B04A-45D8-9390-60DB59D16B26}" type="pres">
      <dgm:prSet presAssocID="{C6D8C78B-41D4-429D-93E3-3CFFF2EE282D}" presName="ellipse" presStyleLbl="trBgShp" presStyleIdx="0" presStyleCnt="1"/>
      <dgm:spPr/>
    </dgm:pt>
    <dgm:pt modelId="{5440CDA3-E8E8-4CBC-8ECE-2D83AE35A91E}" type="pres">
      <dgm:prSet presAssocID="{C6D8C78B-41D4-429D-93E3-3CFFF2EE282D}" presName="arrow1" presStyleLbl="fgShp" presStyleIdx="0" presStyleCnt="1"/>
      <dgm:spPr/>
    </dgm:pt>
    <dgm:pt modelId="{C5CBB639-EC3E-43AD-9059-62E1EC4A1DE9}" type="pres">
      <dgm:prSet presAssocID="{C6D8C78B-41D4-429D-93E3-3CFFF2EE282D}" presName="rectangle" presStyleLbl="revTx" presStyleIdx="0" presStyleCnt="1">
        <dgm:presLayoutVars>
          <dgm:bulletEnabled val="1"/>
        </dgm:presLayoutVars>
      </dgm:prSet>
      <dgm:spPr/>
      <dgm:t>
        <a:bodyPr/>
        <a:lstStyle/>
        <a:p>
          <a:endParaRPr lang="en-GB"/>
        </a:p>
      </dgm:t>
    </dgm:pt>
    <dgm:pt modelId="{087FE9ED-3492-44F0-8AEE-D2F1F8D8AB32}" type="pres">
      <dgm:prSet presAssocID="{8A25A5F3-188C-408E-B47B-461130432A60}" presName="item1" presStyleLbl="node1" presStyleIdx="0" presStyleCnt="3">
        <dgm:presLayoutVars>
          <dgm:bulletEnabled val="1"/>
        </dgm:presLayoutVars>
      </dgm:prSet>
      <dgm:spPr/>
      <dgm:t>
        <a:bodyPr/>
        <a:lstStyle/>
        <a:p>
          <a:endParaRPr lang="en-GB"/>
        </a:p>
      </dgm:t>
    </dgm:pt>
    <dgm:pt modelId="{AD67EDC5-24DE-4A5D-AF78-D6E5093596A5}" type="pres">
      <dgm:prSet presAssocID="{193C554E-BEA9-42BB-9339-2B13BB0AAB87}" presName="item2" presStyleLbl="node1" presStyleIdx="1" presStyleCnt="3">
        <dgm:presLayoutVars>
          <dgm:bulletEnabled val="1"/>
        </dgm:presLayoutVars>
      </dgm:prSet>
      <dgm:spPr/>
      <dgm:t>
        <a:bodyPr/>
        <a:lstStyle/>
        <a:p>
          <a:endParaRPr lang="en-GB"/>
        </a:p>
      </dgm:t>
    </dgm:pt>
    <dgm:pt modelId="{622147D5-E239-4101-ADB7-CCC5591C40D5}" type="pres">
      <dgm:prSet presAssocID="{9246E456-0DB7-400F-AC76-DAE1E3CD4F28}" presName="item3" presStyleLbl="node1" presStyleIdx="2" presStyleCnt="3">
        <dgm:presLayoutVars>
          <dgm:bulletEnabled val="1"/>
        </dgm:presLayoutVars>
      </dgm:prSet>
      <dgm:spPr/>
      <dgm:t>
        <a:bodyPr/>
        <a:lstStyle/>
        <a:p>
          <a:endParaRPr lang="en-GB"/>
        </a:p>
      </dgm:t>
    </dgm:pt>
    <dgm:pt modelId="{211977CA-A618-4ACC-B907-680852DA838C}" type="pres">
      <dgm:prSet presAssocID="{C6D8C78B-41D4-429D-93E3-3CFFF2EE282D}" presName="funnel" presStyleLbl="trAlignAcc1" presStyleIdx="0" presStyleCnt="1"/>
      <dgm:spPr/>
    </dgm:pt>
  </dgm:ptLst>
  <dgm:cxnLst>
    <dgm:cxn modelId="{3BB9D9B6-892A-4F5D-86A0-536DCCA84FDB}" type="presOf" srcId="{9246E456-0DB7-400F-AC76-DAE1E3CD4F28}" destId="{C5CBB639-EC3E-43AD-9059-62E1EC4A1DE9}" srcOrd="0" destOrd="0" presId="urn:microsoft.com/office/officeart/2005/8/layout/funnel1"/>
    <dgm:cxn modelId="{A1B366F0-9B58-4E3E-A481-77EE34AC906D}" srcId="{C6D8C78B-41D4-429D-93E3-3CFFF2EE282D}" destId="{0F0CDA2D-E170-483C-8D88-CBDCB4155C22}" srcOrd="0" destOrd="0" parTransId="{A604BE0E-F069-43DA-A1A3-6EE65515A32D}" sibTransId="{BA41C51A-2331-499D-A446-B9A16B2761F1}"/>
    <dgm:cxn modelId="{2D22CFD8-69DA-4290-92A5-87FD17DCCCE7}" srcId="{C6D8C78B-41D4-429D-93E3-3CFFF2EE282D}" destId="{193C554E-BEA9-42BB-9339-2B13BB0AAB87}" srcOrd="2" destOrd="0" parTransId="{F2DB9CCA-7285-482C-8118-F42678D3077E}" sibTransId="{F55EDF8A-7063-401F-A317-7797FD9CAB33}"/>
    <dgm:cxn modelId="{74A43B1A-EFFD-418C-9078-49E95A18FEB1}" type="presOf" srcId="{0F0CDA2D-E170-483C-8D88-CBDCB4155C22}" destId="{622147D5-E239-4101-ADB7-CCC5591C40D5}" srcOrd="0" destOrd="0" presId="urn:microsoft.com/office/officeart/2005/8/layout/funnel1"/>
    <dgm:cxn modelId="{D0B9C09F-4440-4C89-A162-2965DCFB6BCA}" type="presOf" srcId="{C6D8C78B-41D4-429D-93E3-3CFFF2EE282D}" destId="{4E9BE670-7AC6-4C21-B408-00990DF871E0}" srcOrd="0" destOrd="0" presId="urn:microsoft.com/office/officeart/2005/8/layout/funnel1"/>
    <dgm:cxn modelId="{E68886A4-DB4A-437A-BA65-09AC5F3B0088}" srcId="{C6D8C78B-41D4-429D-93E3-3CFFF2EE282D}" destId="{9246E456-0DB7-400F-AC76-DAE1E3CD4F28}" srcOrd="3" destOrd="0" parTransId="{D2D39642-FE15-46BA-8337-2A8FE2A3C0EE}" sibTransId="{886FA699-86C5-4EC9-BBEC-A46A27CEF91C}"/>
    <dgm:cxn modelId="{0142A0F4-C6EA-4647-900C-92994245C231}" type="presOf" srcId="{8A25A5F3-188C-408E-B47B-461130432A60}" destId="{AD67EDC5-24DE-4A5D-AF78-D6E5093596A5}" srcOrd="0" destOrd="0" presId="urn:microsoft.com/office/officeart/2005/8/layout/funnel1"/>
    <dgm:cxn modelId="{AC89574F-F0F2-43B5-B5EE-32BABF39BC4D}" type="presOf" srcId="{193C554E-BEA9-42BB-9339-2B13BB0AAB87}" destId="{087FE9ED-3492-44F0-8AEE-D2F1F8D8AB32}" srcOrd="0" destOrd="0" presId="urn:microsoft.com/office/officeart/2005/8/layout/funnel1"/>
    <dgm:cxn modelId="{035B6117-9EC4-454A-98B1-FBE37E6B8CED}" srcId="{C6D8C78B-41D4-429D-93E3-3CFFF2EE282D}" destId="{8A25A5F3-188C-408E-B47B-461130432A60}" srcOrd="1" destOrd="0" parTransId="{D2FA707C-55D4-47A5-BA8A-20D93F4D9E60}" sibTransId="{02C88B66-B9BC-4928-BC54-593806780DBE}"/>
    <dgm:cxn modelId="{A80151C1-3E49-46E9-A044-5FCC5F28EA98}" type="presParOf" srcId="{4E9BE670-7AC6-4C21-B408-00990DF871E0}" destId="{09AE66A9-B04A-45D8-9390-60DB59D16B26}" srcOrd="0" destOrd="0" presId="urn:microsoft.com/office/officeart/2005/8/layout/funnel1"/>
    <dgm:cxn modelId="{78FE4A17-8065-4A33-B260-7F879EF3E76D}" type="presParOf" srcId="{4E9BE670-7AC6-4C21-B408-00990DF871E0}" destId="{5440CDA3-E8E8-4CBC-8ECE-2D83AE35A91E}" srcOrd="1" destOrd="0" presId="urn:microsoft.com/office/officeart/2005/8/layout/funnel1"/>
    <dgm:cxn modelId="{93EDA8B5-CBF5-4D15-ABB5-03799E0C30F6}" type="presParOf" srcId="{4E9BE670-7AC6-4C21-B408-00990DF871E0}" destId="{C5CBB639-EC3E-43AD-9059-62E1EC4A1DE9}" srcOrd="2" destOrd="0" presId="urn:microsoft.com/office/officeart/2005/8/layout/funnel1"/>
    <dgm:cxn modelId="{DB097EC3-2903-4FFC-A9BE-EE981CC9BA1F}" type="presParOf" srcId="{4E9BE670-7AC6-4C21-B408-00990DF871E0}" destId="{087FE9ED-3492-44F0-8AEE-D2F1F8D8AB32}" srcOrd="3" destOrd="0" presId="urn:microsoft.com/office/officeart/2005/8/layout/funnel1"/>
    <dgm:cxn modelId="{36D24CA7-9992-4C7D-8ED2-BD0593D8DFBA}" type="presParOf" srcId="{4E9BE670-7AC6-4C21-B408-00990DF871E0}" destId="{AD67EDC5-24DE-4A5D-AF78-D6E5093596A5}" srcOrd="4" destOrd="0" presId="urn:microsoft.com/office/officeart/2005/8/layout/funnel1"/>
    <dgm:cxn modelId="{92AB420E-E221-4233-AFD1-AA685ED7D6E6}" type="presParOf" srcId="{4E9BE670-7AC6-4C21-B408-00990DF871E0}" destId="{622147D5-E239-4101-ADB7-CCC5591C40D5}" srcOrd="5" destOrd="0" presId="urn:microsoft.com/office/officeart/2005/8/layout/funnel1"/>
    <dgm:cxn modelId="{D7E57E75-6914-4DF3-9961-41B23366797D}" type="presParOf" srcId="{4E9BE670-7AC6-4C21-B408-00990DF871E0}" destId="{211977CA-A618-4ACC-B907-680852DA838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D8C78B-41D4-429D-93E3-3CFFF2EE282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0F0CDA2D-E170-483C-8D88-CBDCB4155C22}">
      <dgm:prSet phldrT="[Text]"/>
      <dgm:spPr/>
      <dgm:t>
        <a:bodyPr/>
        <a:lstStyle/>
        <a:p>
          <a:r>
            <a:rPr lang="en-GB"/>
            <a:t>Lithium</a:t>
          </a:r>
        </a:p>
      </dgm:t>
    </dgm:pt>
    <dgm:pt modelId="{A604BE0E-F069-43DA-A1A3-6EE65515A32D}" type="parTrans" cxnId="{A1B366F0-9B58-4E3E-A481-77EE34AC906D}">
      <dgm:prSet/>
      <dgm:spPr/>
      <dgm:t>
        <a:bodyPr/>
        <a:lstStyle/>
        <a:p>
          <a:endParaRPr lang="en-GB"/>
        </a:p>
      </dgm:t>
    </dgm:pt>
    <dgm:pt modelId="{BA41C51A-2331-499D-A446-B9A16B2761F1}" type="sibTrans" cxnId="{A1B366F0-9B58-4E3E-A481-77EE34AC906D}">
      <dgm:prSet/>
      <dgm:spPr/>
      <dgm:t>
        <a:bodyPr/>
        <a:lstStyle/>
        <a:p>
          <a:endParaRPr lang="en-GB"/>
        </a:p>
      </dgm:t>
    </dgm:pt>
    <dgm:pt modelId="{8A25A5F3-188C-408E-B47B-461130432A60}">
      <dgm:prSet phldrT="[Text]"/>
      <dgm:spPr>
        <a:blipFill>
          <a:blip xmlns:r="http://schemas.openxmlformats.org/officeDocument/2006/relationships" r:embed="rId1"/>
          <a:stretch>
            <a:fillRect/>
          </a:stretch>
        </a:blipFill>
      </dgm:spPr>
      <dgm:t>
        <a:bodyPr/>
        <a:lstStyle/>
        <a:p>
          <a:r>
            <a:rPr lang="en-US">
              <a:noFill/>
            </a:rPr>
            <a:t> </a:t>
          </a:r>
        </a:p>
      </dgm:t>
    </dgm:pt>
    <dgm:pt modelId="{D2FA707C-55D4-47A5-BA8A-20D93F4D9E60}" type="parTrans" cxnId="{035B6117-9EC4-454A-98B1-FBE37E6B8CED}">
      <dgm:prSet/>
      <dgm:spPr/>
      <dgm:t>
        <a:bodyPr/>
        <a:lstStyle/>
        <a:p>
          <a:endParaRPr lang="en-GB"/>
        </a:p>
      </dgm:t>
    </dgm:pt>
    <dgm:pt modelId="{02C88B66-B9BC-4928-BC54-593806780DBE}" type="sibTrans" cxnId="{035B6117-9EC4-454A-98B1-FBE37E6B8CED}">
      <dgm:prSet/>
      <dgm:spPr/>
      <dgm:t>
        <a:bodyPr/>
        <a:lstStyle/>
        <a:p>
          <a:endParaRPr lang="en-GB"/>
        </a:p>
      </dgm:t>
    </dgm:pt>
    <dgm:pt modelId="{193C554E-BEA9-42BB-9339-2B13BB0AAB87}">
      <dgm:prSet phldrT="[Text]"/>
      <dgm:spPr>
        <a:blipFill>
          <a:blip xmlns:r="http://schemas.openxmlformats.org/officeDocument/2006/relationships" r:embed="rId2"/>
          <a:stretch>
            <a:fillRect/>
          </a:stretch>
        </a:blipFill>
      </dgm:spPr>
      <dgm:t>
        <a:bodyPr/>
        <a:lstStyle/>
        <a:p>
          <a:r>
            <a:rPr lang="en-US">
              <a:noFill/>
            </a:rPr>
            <a:t> </a:t>
          </a:r>
        </a:p>
      </dgm:t>
    </dgm:pt>
    <dgm:pt modelId="{F2DB9CCA-7285-482C-8118-F42678D3077E}" type="parTrans" cxnId="{2D22CFD8-69DA-4290-92A5-87FD17DCCCE7}">
      <dgm:prSet/>
      <dgm:spPr/>
      <dgm:t>
        <a:bodyPr/>
        <a:lstStyle/>
        <a:p>
          <a:endParaRPr lang="en-GB"/>
        </a:p>
      </dgm:t>
    </dgm:pt>
    <dgm:pt modelId="{F55EDF8A-7063-401F-A317-7797FD9CAB33}" type="sibTrans" cxnId="{2D22CFD8-69DA-4290-92A5-87FD17DCCCE7}">
      <dgm:prSet/>
      <dgm:spPr/>
      <dgm:t>
        <a:bodyPr/>
        <a:lstStyle/>
        <a:p>
          <a:endParaRPr lang="en-GB"/>
        </a:p>
      </dgm:t>
    </dgm:pt>
    <dgm:pt modelId="{9246E456-0DB7-400F-AC76-DAE1E3CD4F28}">
      <dgm:prSet phldrT="[Text]"/>
      <dgm:spPr/>
      <dgm:t>
        <a:bodyPr/>
        <a:lstStyle/>
        <a:p>
          <a:r>
            <a:rPr lang="en-GB">
              <a:latin typeface="Arial" panose="020B0604020202020204" pitchFamily="34" charset="0"/>
              <a:cs typeface="Arial" panose="020B0604020202020204" pitchFamily="34" charset="0"/>
            </a:rPr>
            <a:t>Sustainable</a:t>
          </a:r>
          <a:r>
            <a:rPr lang="en-GB"/>
            <a:t>?</a:t>
          </a:r>
        </a:p>
      </dgm:t>
    </dgm:pt>
    <dgm:pt modelId="{D2D39642-FE15-46BA-8337-2A8FE2A3C0EE}" type="parTrans" cxnId="{E68886A4-DB4A-437A-BA65-09AC5F3B0088}">
      <dgm:prSet/>
      <dgm:spPr/>
      <dgm:t>
        <a:bodyPr/>
        <a:lstStyle/>
        <a:p>
          <a:endParaRPr lang="en-GB"/>
        </a:p>
      </dgm:t>
    </dgm:pt>
    <dgm:pt modelId="{886FA699-86C5-4EC9-BBEC-A46A27CEF91C}" type="sibTrans" cxnId="{E68886A4-DB4A-437A-BA65-09AC5F3B0088}">
      <dgm:prSet/>
      <dgm:spPr/>
      <dgm:t>
        <a:bodyPr/>
        <a:lstStyle/>
        <a:p>
          <a:endParaRPr lang="en-GB"/>
        </a:p>
      </dgm:t>
    </dgm:pt>
    <dgm:pt modelId="{4E9BE670-7AC6-4C21-B408-00990DF871E0}" type="pres">
      <dgm:prSet presAssocID="{C6D8C78B-41D4-429D-93E3-3CFFF2EE282D}" presName="Name0" presStyleCnt="0">
        <dgm:presLayoutVars>
          <dgm:chMax val="4"/>
          <dgm:resizeHandles val="exact"/>
        </dgm:presLayoutVars>
      </dgm:prSet>
      <dgm:spPr/>
    </dgm:pt>
    <dgm:pt modelId="{09AE66A9-B04A-45D8-9390-60DB59D16B26}" type="pres">
      <dgm:prSet presAssocID="{C6D8C78B-41D4-429D-93E3-3CFFF2EE282D}" presName="ellipse" presStyleLbl="trBgShp" presStyleIdx="0" presStyleCnt="1"/>
      <dgm:spPr/>
    </dgm:pt>
    <dgm:pt modelId="{5440CDA3-E8E8-4CBC-8ECE-2D83AE35A91E}" type="pres">
      <dgm:prSet presAssocID="{C6D8C78B-41D4-429D-93E3-3CFFF2EE282D}" presName="arrow1" presStyleLbl="fgShp" presStyleIdx="0" presStyleCnt="1"/>
      <dgm:spPr/>
    </dgm:pt>
    <dgm:pt modelId="{C5CBB639-EC3E-43AD-9059-62E1EC4A1DE9}" type="pres">
      <dgm:prSet presAssocID="{C6D8C78B-41D4-429D-93E3-3CFFF2EE282D}" presName="rectangle" presStyleLbl="revTx" presStyleIdx="0" presStyleCnt="1">
        <dgm:presLayoutVars>
          <dgm:bulletEnabled val="1"/>
        </dgm:presLayoutVars>
      </dgm:prSet>
      <dgm:spPr/>
    </dgm:pt>
    <dgm:pt modelId="{087FE9ED-3492-44F0-8AEE-D2F1F8D8AB32}" type="pres">
      <dgm:prSet presAssocID="{8A25A5F3-188C-408E-B47B-461130432A60}" presName="item1" presStyleLbl="node1" presStyleIdx="0" presStyleCnt="3">
        <dgm:presLayoutVars>
          <dgm:bulletEnabled val="1"/>
        </dgm:presLayoutVars>
      </dgm:prSet>
      <dgm:spPr/>
    </dgm:pt>
    <dgm:pt modelId="{AD67EDC5-24DE-4A5D-AF78-D6E5093596A5}" type="pres">
      <dgm:prSet presAssocID="{193C554E-BEA9-42BB-9339-2B13BB0AAB87}" presName="item2" presStyleLbl="node1" presStyleIdx="1" presStyleCnt="3">
        <dgm:presLayoutVars>
          <dgm:bulletEnabled val="1"/>
        </dgm:presLayoutVars>
      </dgm:prSet>
      <dgm:spPr/>
    </dgm:pt>
    <dgm:pt modelId="{622147D5-E239-4101-ADB7-CCC5591C40D5}" type="pres">
      <dgm:prSet presAssocID="{9246E456-0DB7-400F-AC76-DAE1E3CD4F28}" presName="item3" presStyleLbl="node1" presStyleIdx="2" presStyleCnt="3">
        <dgm:presLayoutVars>
          <dgm:bulletEnabled val="1"/>
        </dgm:presLayoutVars>
      </dgm:prSet>
      <dgm:spPr/>
    </dgm:pt>
    <dgm:pt modelId="{211977CA-A618-4ACC-B907-680852DA838C}" type="pres">
      <dgm:prSet presAssocID="{C6D8C78B-41D4-429D-93E3-3CFFF2EE282D}" presName="funnel" presStyleLbl="trAlignAcc1" presStyleIdx="0" presStyleCnt="1"/>
      <dgm:spPr/>
    </dgm:pt>
  </dgm:ptLst>
  <dgm:cxnLst>
    <dgm:cxn modelId="{035B6117-9EC4-454A-98B1-FBE37E6B8CED}" srcId="{C6D8C78B-41D4-429D-93E3-3CFFF2EE282D}" destId="{8A25A5F3-188C-408E-B47B-461130432A60}" srcOrd="1" destOrd="0" parTransId="{D2FA707C-55D4-47A5-BA8A-20D93F4D9E60}" sibTransId="{02C88B66-B9BC-4928-BC54-593806780DBE}"/>
    <dgm:cxn modelId="{74A43B1A-EFFD-418C-9078-49E95A18FEB1}" type="presOf" srcId="{0F0CDA2D-E170-483C-8D88-CBDCB4155C22}" destId="{622147D5-E239-4101-ADB7-CCC5591C40D5}" srcOrd="0" destOrd="0" presId="urn:microsoft.com/office/officeart/2005/8/layout/funnel1"/>
    <dgm:cxn modelId="{AC89574F-F0F2-43B5-B5EE-32BABF39BC4D}" type="presOf" srcId="{193C554E-BEA9-42BB-9339-2B13BB0AAB87}" destId="{087FE9ED-3492-44F0-8AEE-D2F1F8D8AB32}" srcOrd="0" destOrd="0" presId="urn:microsoft.com/office/officeart/2005/8/layout/funnel1"/>
    <dgm:cxn modelId="{D0B9C09F-4440-4C89-A162-2965DCFB6BCA}" type="presOf" srcId="{C6D8C78B-41D4-429D-93E3-3CFFF2EE282D}" destId="{4E9BE670-7AC6-4C21-B408-00990DF871E0}" srcOrd="0" destOrd="0" presId="urn:microsoft.com/office/officeart/2005/8/layout/funnel1"/>
    <dgm:cxn modelId="{E68886A4-DB4A-437A-BA65-09AC5F3B0088}" srcId="{C6D8C78B-41D4-429D-93E3-3CFFF2EE282D}" destId="{9246E456-0DB7-400F-AC76-DAE1E3CD4F28}" srcOrd="3" destOrd="0" parTransId="{D2D39642-FE15-46BA-8337-2A8FE2A3C0EE}" sibTransId="{886FA699-86C5-4EC9-BBEC-A46A27CEF91C}"/>
    <dgm:cxn modelId="{3BB9D9B6-892A-4F5D-86A0-536DCCA84FDB}" type="presOf" srcId="{9246E456-0DB7-400F-AC76-DAE1E3CD4F28}" destId="{C5CBB639-EC3E-43AD-9059-62E1EC4A1DE9}" srcOrd="0" destOrd="0" presId="urn:microsoft.com/office/officeart/2005/8/layout/funnel1"/>
    <dgm:cxn modelId="{2D22CFD8-69DA-4290-92A5-87FD17DCCCE7}" srcId="{C6D8C78B-41D4-429D-93E3-3CFFF2EE282D}" destId="{193C554E-BEA9-42BB-9339-2B13BB0AAB87}" srcOrd="2" destOrd="0" parTransId="{F2DB9CCA-7285-482C-8118-F42678D3077E}" sibTransId="{F55EDF8A-7063-401F-A317-7797FD9CAB33}"/>
    <dgm:cxn modelId="{A1B366F0-9B58-4E3E-A481-77EE34AC906D}" srcId="{C6D8C78B-41D4-429D-93E3-3CFFF2EE282D}" destId="{0F0CDA2D-E170-483C-8D88-CBDCB4155C22}" srcOrd="0" destOrd="0" parTransId="{A604BE0E-F069-43DA-A1A3-6EE65515A32D}" sibTransId="{BA41C51A-2331-499D-A446-B9A16B2761F1}"/>
    <dgm:cxn modelId="{0142A0F4-C6EA-4647-900C-92994245C231}" type="presOf" srcId="{8A25A5F3-188C-408E-B47B-461130432A60}" destId="{AD67EDC5-24DE-4A5D-AF78-D6E5093596A5}" srcOrd="0" destOrd="0" presId="urn:microsoft.com/office/officeart/2005/8/layout/funnel1"/>
    <dgm:cxn modelId="{A80151C1-3E49-46E9-A044-5FCC5F28EA98}" type="presParOf" srcId="{4E9BE670-7AC6-4C21-B408-00990DF871E0}" destId="{09AE66A9-B04A-45D8-9390-60DB59D16B26}" srcOrd="0" destOrd="0" presId="urn:microsoft.com/office/officeart/2005/8/layout/funnel1"/>
    <dgm:cxn modelId="{78FE4A17-8065-4A33-B260-7F879EF3E76D}" type="presParOf" srcId="{4E9BE670-7AC6-4C21-B408-00990DF871E0}" destId="{5440CDA3-E8E8-4CBC-8ECE-2D83AE35A91E}" srcOrd="1" destOrd="0" presId="urn:microsoft.com/office/officeart/2005/8/layout/funnel1"/>
    <dgm:cxn modelId="{93EDA8B5-CBF5-4D15-ABB5-03799E0C30F6}" type="presParOf" srcId="{4E9BE670-7AC6-4C21-B408-00990DF871E0}" destId="{C5CBB639-EC3E-43AD-9059-62E1EC4A1DE9}" srcOrd="2" destOrd="0" presId="urn:microsoft.com/office/officeart/2005/8/layout/funnel1"/>
    <dgm:cxn modelId="{DB097EC3-2903-4FFC-A9BE-EE981CC9BA1F}" type="presParOf" srcId="{4E9BE670-7AC6-4C21-B408-00990DF871E0}" destId="{087FE9ED-3492-44F0-8AEE-D2F1F8D8AB32}" srcOrd="3" destOrd="0" presId="urn:microsoft.com/office/officeart/2005/8/layout/funnel1"/>
    <dgm:cxn modelId="{36D24CA7-9992-4C7D-8ED2-BD0593D8DFBA}" type="presParOf" srcId="{4E9BE670-7AC6-4C21-B408-00990DF871E0}" destId="{AD67EDC5-24DE-4A5D-AF78-D6E5093596A5}" srcOrd="4" destOrd="0" presId="urn:microsoft.com/office/officeart/2005/8/layout/funnel1"/>
    <dgm:cxn modelId="{92AB420E-E221-4233-AFD1-AA685ED7D6E6}" type="presParOf" srcId="{4E9BE670-7AC6-4C21-B408-00990DF871E0}" destId="{622147D5-E239-4101-ADB7-CCC5591C40D5}" srcOrd="5" destOrd="0" presId="urn:microsoft.com/office/officeart/2005/8/layout/funnel1"/>
    <dgm:cxn modelId="{D7E57E75-6914-4DF3-9961-41B23366797D}" type="presParOf" srcId="{4E9BE670-7AC6-4C21-B408-00990DF871E0}" destId="{211977CA-A618-4ACC-B907-680852DA838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E66A9-B04A-45D8-9390-60DB59D16B26}">
      <dsp:nvSpPr>
        <dsp:cNvPr id="0" name=""/>
        <dsp:cNvSpPr/>
      </dsp:nvSpPr>
      <dsp:spPr>
        <a:xfrm>
          <a:off x="1152001" y="198423"/>
          <a:ext cx="3937933" cy="136759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40CDA3-E8E8-4CBC-8ECE-2D83AE35A91E}">
      <dsp:nvSpPr>
        <dsp:cNvPr id="0" name=""/>
        <dsp:cNvSpPr/>
      </dsp:nvSpPr>
      <dsp:spPr>
        <a:xfrm>
          <a:off x="2745491" y="3547193"/>
          <a:ext cx="763165" cy="48842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BB639-EC3E-43AD-9059-62E1EC4A1DE9}">
      <dsp:nvSpPr>
        <dsp:cNvPr id="0" name=""/>
        <dsp:cNvSpPr/>
      </dsp:nvSpPr>
      <dsp:spPr>
        <a:xfrm>
          <a:off x="1295476" y="3937933"/>
          <a:ext cx="3663194" cy="91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GB" sz="3200" kern="1200">
              <a:latin typeface="Arial" panose="020B0604020202020204" pitchFamily="34" charset="0"/>
              <a:cs typeface="Arial" panose="020B0604020202020204" pitchFamily="34" charset="0"/>
            </a:rPr>
            <a:t>Sustainable</a:t>
          </a:r>
          <a:r>
            <a:rPr lang="en-GB" sz="3200" kern="1200"/>
            <a:t>?</a:t>
          </a:r>
        </a:p>
      </dsp:txBody>
      <dsp:txXfrm>
        <a:off x="1295476" y="3937933"/>
        <a:ext cx="3663194" cy="915798"/>
      </dsp:txXfrm>
    </dsp:sp>
    <dsp:sp modelId="{087FE9ED-3492-44F0-8AEE-D2F1F8D8AB32}">
      <dsp:nvSpPr>
        <dsp:cNvPr id="0" name=""/>
        <dsp:cNvSpPr/>
      </dsp:nvSpPr>
      <dsp:spPr>
        <a:xfrm>
          <a:off x="2583700" y="1671637"/>
          <a:ext cx="1373697" cy="1373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n-GB" sz="2300" i="1" kern="1200" smtClean="0">
                        <a:latin typeface="Cambria Math" panose="02040503050406030204" pitchFamily="18" charset="0"/>
                      </a:rPr>
                    </m:ctrlPr>
                  </m:sSubPr>
                  <m:e>
                    <m:r>
                      <a:rPr lang="es-ES" sz="2300" b="0" i="1" kern="1200" smtClean="0">
                        <a:latin typeface="Cambria Math" panose="02040503050406030204" pitchFamily="18" charset="0"/>
                      </a:rPr>
                      <m:t>𝑁𝑂</m:t>
                    </m:r>
                  </m:e>
                  <m:sub>
                    <m:r>
                      <a:rPr lang="es-ES" sz="2300" b="0" i="1" kern="1200" smtClean="0">
                        <a:latin typeface="Cambria Math" panose="02040503050406030204" pitchFamily="18" charset="0"/>
                      </a:rPr>
                      <m:t>𝑥</m:t>
                    </m:r>
                  </m:sub>
                </m:sSub>
              </m:oMath>
            </m:oMathPara>
          </a14:m>
          <a:endParaRPr lang="en-GB" sz="2300" kern="1200"/>
        </a:p>
      </dsp:txBody>
      <dsp:txXfrm>
        <a:off x="2784873" y="1872810"/>
        <a:ext cx="971351" cy="971351"/>
      </dsp:txXfrm>
    </dsp:sp>
    <dsp:sp modelId="{AD67EDC5-24DE-4A5D-AF78-D6E5093596A5}">
      <dsp:nvSpPr>
        <dsp:cNvPr id="0" name=""/>
        <dsp:cNvSpPr/>
      </dsp:nvSpPr>
      <dsp:spPr>
        <a:xfrm>
          <a:off x="1600743" y="641058"/>
          <a:ext cx="1373697" cy="1373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n-GB" sz="2300" i="1" kern="1200" smtClean="0">
                        <a:latin typeface="Cambria Math" panose="02040503050406030204" pitchFamily="18" charset="0"/>
                      </a:rPr>
                    </m:ctrlPr>
                  </m:sSubPr>
                  <m:e>
                    <m:r>
                      <a:rPr lang="es-ES" sz="2300" b="0" i="1" kern="1200" smtClean="0">
                        <a:latin typeface="Cambria Math" panose="02040503050406030204" pitchFamily="18" charset="0"/>
                      </a:rPr>
                      <m:t>𝐶</m:t>
                    </m:r>
                    <m:r>
                      <a:rPr lang="en-GB" sz="2300" b="0" i="1" kern="1200" smtClean="0">
                        <a:latin typeface="Cambria Math" panose="02040503050406030204" pitchFamily="18" charset="0"/>
                      </a:rPr>
                      <m:t>𝑂</m:t>
                    </m:r>
                  </m:e>
                  <m:sub>
                    <m:r>
                      <a:rPr lang="es-ES" sz="2300" b="0" i="1" kern="1200" smtClean="0">
                        <a:latin typeface="Cambria Math" panose="02040503050406030204" pitchFamily="18" charset="0"/>
                      </a:rPr>
                      <m:t>2</m:t>
                    </m:r>
                  </m:sub>
                </m:sSub>
              </m:oMath>
            </m:oMathPara>
          </a14:m>
          <a:endParaRPr lang="en-GB" sz="2300" kern="1200"/>
        </a:p>
      </dsp:txBody>
      <dsp:txXfrm>
        <a:off x="1801916" y="842231"/>
        <a:ext cx="971351" cy="971351"/>
      </dsp:txXfrm>
    </dsp:sp>
    <dsp:sp modelId="{622147D5-E239-4101-ADB7-CCC5591C40D5}">
      <dsp:nvSpPr>
        <dsp:cNvPr id="0" name=""/>
        <dsp:cNvSpPr/>
      </dsp:nvSpPr>
      <dsp:spPr>
        <a:xfrm>
          <a:off x="3004967" y="308929"/>
          <a:ext cx="1373697" cy="1373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a:t>Lithium</a:t>
          </a:r>
        </a:p>
      </dsp:txBody>
      <dsp:txXfrm>
        <a:off x="3206140" y="510102"/>
        <a:ext cx="971351" cy="971351"/>
      </dsp:txXfrm>
    </dsp:sp>
    <dsp:sp modelId="{211977CA-A618-4ACC-B907-680852DA838C}">
      <dsp:nvSpPr>
        <dsp:cNvPr id="0" name=""/>
        <dsp:cNvSpPr/>
      </dsp:nvSpPr>
      <dsp:spPr>
        <a:xfrm>
          <a:off x="990210" y="30526"/>
          <a:ext cx="4273726" cy="341898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3D7F7-97BD-49D0-B9CE-923848E1B6BB}" type="datetimeFigureOut">
              <a:rPr lang="en-GB" smtClean="0"/>
              <a:t>12/05/2018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C8408D-2EBE-4F4F-8185-A57A1590B9A2}" type="slidenum">
              <a:rPr lang="en-GB" smtClean="0"/>
              <a:t>‹#›</a:t>
            </a:fld>
            <a:endParaRPr lang="en-GB"/>
          </a:p>
        </p:txBody>
      </p:sp>
    </p:spTree>
    <p:extLst>
      <p:ext uri="{BB962C8B-B14F-4D97-AF65-F5344CB8AC3E}">
        <p14:creationId xmlns:p14="http://schemas.microsoft.com/office/powerpoint/2010/main" val="261028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97B61-6EB2-4FEA-9F44-53D761ED3669}" type="datetimeFigureOut">
              <a:rPr lang="en-GB" smtClean="0"/>
              <a:t>12/05/2018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C65CC-5BFB-4936-A8DF-413EA91431AF}" type="slidenum">
              <a:rPr lang="en-GB" smtClean="0"/>
              <a:t>‹#›</a:t>
            </a:fld>
            <a:endParaRPr lang="en-GB"/>
          </a:p>
        </p:txBody>
      </p:sp>
    </p:spTree>
    <p:extLst>
      <p:ext uri="{BB962C8B-B14F-4D97-AF65-F5344CB8AC3E}">
        <p14:creationId xmlns:p14="http://schemas.microsoft.com/office/powerpoint/2010/main" val="404327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3C65CC-5BFB-4936-A8DF-413EA91431AF}" type="slidenum">
              <a:rPr lang="en-GB" smtClean="0"/>
              <a:t>1</a:t>
            </a:fld>
            <a:endParaRPr lang="en-GB"/>
          </a:p>
        </p:txBody>
      </p:sp>
    </p:spTree>
    <p:extLst>
      <p:ext uri="{BB962C8B-B14F-4D97-AF65-F5344CB8AC3E}">
        <p14:creationId xmlns:p14="http://schemas.microsoft.com/office/powerpoint/2010/main" val="5902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3C65CC-5BFB-4936-A8DF-413EA91431AF}" type="slidenum">
              <a:rPr lang="en-GB" smtClean="0"/>
              <a:t>12</a:t>
            </a:fld>
            <a:endParaRPr lang="en-GB"/>
          </a:p>
        </p:txBody>
      </p:sp>
    </p:spTree>
    <p:extLst>
      <p:ext uri="{BB962C8B-B14F-4D97-AF65-F5344CB8AC3E}">
        <p14:creationId xmlns:p14="http://schemas.microsoft.com/office/powerpoint/2010/main" val="423437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13</a:t>
            </a:fld>
            <a:endParaRPr lang="en-GB"/>
          </a:p>
        </p:txBody>
      </p:sp>
    </p:spTree>
    <p:extLst>
      <p:ext uri="{BB962C8B-B14F-4D97-AF65-F5344CB8AC3E}">
        <p14:creationId xmlns:p14="http://schemas.microsoft.com/office/powerpoint/2010/main" val="110089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3C65CC-5BFB-4936-A8DF-413EA91431AF}" type="slidenum">
              <a:rPr lang="en-GB" smtClean="0"/>
              <a:t>14</a:t>
            </a:fld>
            <a:endParaRPr lang="en-GB"/>
          </a:p>
        </p:txBody>
      </p:sp>
    </p:spTree>
    <p:extLst>
      <p:ext uri="{BB962C8B-B14F-4D97-AF65-F5344CB8AC3E}">
        <p14:creationId xmlns:p14="http://schemas.microsoft.com/office/powerpoint/2010/main" val="204158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15</a:t>
            </a:fld>
            <a:endParaRPr lang="en-GB"/>
          </a:p>
        </p:txBody>
      </p:sp>
    </p:spTree>
    <p:extLst>
      <p:ext uri="{BB962C8B-B14F-4D97-AF65-F5344CB8AC3E}">
        <p14:creationId xmlns:p14="http://schemas.microsoft.com/office/powerpoint/2010/main" val="291286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3C65CC-5BFB-4936-A8DF-413EA91431AF}" type="slidenum">
              <a:rPr lang="en-GB" smtClean="0"/>
              <a:t>16</a:t>
            </a:fld>
            <a:endParaRPr lang="en-GB"/>
          </a:p>
        </p:txBody>
      </p:sp>
    </p:spTree>
    <p:extLst>
      <p:ext uri="{BB962C8B-B14F-4D97-AF65-F5344CB8AC3E}">
        <p14:creationId xmlns:p14="http://schemas.microsoft.com/office/powerpoint/2010/main" val="159978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17</a:t>
            </a:fld>
            <a:endParaRPr lang="en-GB"/>
          </a:p>
        </p:txBody>
      </p:sp>
    </p:spTree>
    <p:extLst>
      <p:ext uri="{BB962C8B-B14F-4D97-AF65-F5344CB8AC3E}">
        <p14:creationId xmlns:p14="http://schemas.microsoft.com/office/powerpoint/2010/main" val="21888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18</a:t>
            </a:fld>
            <a:endParaRPr lang="en-GB"/>
          </a:p>
        </p:txBody>
      </p:sp>
    </p:spTree>
    <p:extLst>
      <p:ext uri="{BB962C8B-B14F-4D97-AF65-F5344CB8AC3E}">
        <p14:creationId xmlns:p14="http://schemas.microsoft.com/office/powerpoint/2010/main" val="2015128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19</a:t>
            </a:fld>
            <a:endParaRPr lang="en-GB"/>
          </a:p>
        </p:txBody>
      </p:sp>
    </p:spTree>
    <p:extLst>
      <p:ext uri="{BB962C8B-B14F-4D97-AF65-F5344CB8AC3E}">
        <p14:creationId xmlns:p14="http://schemas.microsoft.com/office/powerpoint/2010/main" val="73560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20</a:t>
            </a:fld>
            <a:endParaRPr lang="en-GB"/>
          </a:p>
        </p:txBody>
      </p:sp>
    </p:spTree>
    <p:extLst>
      <p:ext uri="{BB962C8B-B14F-4D97-AF65-F5344CB8AC3E}">
        <p14:creationId xmlns:p14="http://schemas.microsoft.com/office/powerpoint/2010/main" val="4062027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21</a:t>
            </a:fld>
            <a:endParaRPr lang="en-GB"/>
          </a:p>
        </p:txBody>
      </p:sp>
    </p:spTree>
    <p:extLst>
      <p:ext uri="{BB962C8B-B14F-4D97-AF65-F5344CB8AC3E}">
        <p14:creationId xmlns:p14="http://schemas.microsoft.com/office/powerpoint/2010/main" val="111182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3</a:t>
            </a:fld>
            <a:endParaRPr lang="en-GB"/>
          </a:p>
        </p:txBody>
      </p:sp>
    </p:spTree>
    <p:extLst>
      <p:ext uri="{BB962C8B-B14F-4D97-AF65-F5344CB8AC3E}">
        <p14:creationId xmlns:p14="http://schemas.microsoft.com/office/powerpoint/2010/main" val="2479125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22</a:t>
            </a:fld>
            <a:endParaRPr lang="en-GB"/>
          </a:p>
        </p:txBody>
      </p:sp>
    </p:spTree>
    <p:extLst>
      <p:ext uri="{BB962C8B-B14F-4D97-AF65-F5344CB8AC3E}">
        <p14:creationId xmlns:p14="http://schemas.microsoft.com/office/powerpoint/2010/main" val="343123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23</a:t>
            </a:fld>
            <a:endParaRPr lang="en-GB"/>
          </a:p>
        </p:txBody>
      </p:sp>
    </p:spTree>
    <p:extLst>
      <p:ext uri="{BB962C8B-B14F-4D97-AF65-F5344CB8AC3E}">
        <p14:creationId xmlns:p14="http://schemas.microsoft.com/office/powerpoint/2010/main" val="2312774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24</a:t>
            </a:fld>
            <a:endParaRPr lang="en-GB"/>
          </a:p>
        </p:txBody>
      </p:sp>
    </p:spTree>
    <p:extLst>
      <p:ext uri="{BB962C8B-B14F-4D97-AF65-F5344CB8AC3E}">
        <p14:creationId xmlns:p14="http://schemas.microsoft.com/office/powerpoint/2010/main" val="306149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25</a:t>
            </a:fld>
            <a:endParaRPr lang="en-GB"/>
          </a:p>
        </p:txBody>
      </p:sp>
    </p:spTree>
    <p:extLst>
      <p:ext uri="{BB962C8B-B14F-4D97-AF65-F5344CB8AC3E}">
        <p14:creationId xmlns:p14="http://schemas.microsoft.com/office/powerpoint/2010/main" val="3280042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26</a:t>
            </a:fld>
            <a:endParaRPr lang="en-GB"/>
          </a:p>
        </p:txBody>
      </p:sp>
    </p:spTree>
    <p:extLst>
      <p:ext uri="{BB962C8B-B14F-4D97-AF65-F5344CB8AC3E}">
        <p14:creationId xmlns:p14="http://schemas.microsoft.com/office/powerpoint/2010/main" val="864400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27</a:t>
            </a:fld>
            <a:endParaRPr lang="en-GB"/>
          </a:p>
        </p:txBody>
      </p:sp>
    </p:spTree>
    <p:extLst>
      <p:ext uri="{BB962C8B-B14F-4D97-AF65-F5344CB8AC3E}">
        <p14:creationId xmlns:p14="http://schemas.microsoft.com/office/powerpoint/2010/main" val="3909550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3C65CC-5BFB-4936-A8DF-413EA91431AF}" type="slidenum">
              <a:rPr lang="en-GB" smtClean="0"/>
              <a:t>28</a:t>
            </a:fld>
            <a:endParaRPr lang="en-GB"/>
          </a:p>
        </p:txBody>
      </p:sp>
    </p:spTree>
    <p:extLst>
      <p:ext uri="{BB962C8B-B14F-4D97-AF65-F5344CB8AC3E}">
        <p14:creationId xmlns:p14="http://schemas.microsoft.com/office/powerpoint/2010/main" val="3762496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Results for Lithium ion: </a:t>
            </a:r>
          </a:p>
          <a:p>
            <a:r>
              <a:rPr lang="en-GB" b="0"/>
              <a:t>Total lithium required till 2050 = 1.5 Million tonnes.</a:t>
            </a:r>
          </a:p>
          <a:p>
            <a:endParaRPr lang="en-GB" b="0"/>
          </a:p>
          <a:p>
            <a:r>
              <a:rPr lang="en-GB" b="1"/>
              <a:t>Impacts: </a:t>
            </a:r>
            <a:r>
              <a:rPr lang="en-GB" b="0"/>
              <a:t>With lithium demand expected to increase globally due to uptake of EV’s UK Government knows how pivotal this element is and has invested 1Million GBP for mining lithium.  Cornish Lithium Ltd is expected to serve lithium for the whole UK (and probably Europe as well. What amount of Lithium reserves exist in Cornwall is not known.). Amazing fact about exploring lithium in Cornwall is that the team is trying to detect the reserves by imaging vegetation and minerals on the ground using satellite technology. The best part is UK and Europe have reliable battery collection and recycling techniques.(But currently the recycling rate is very low below 1%).  Add a bit about Josh’s work of recycling batteries.  </a:t>
            </a:r>
          </a:p>
          <a:p>
            <a:r>
              <a:rPr lang="en-GB" b="1"/>
              <a:t>Reasons to worry:  </a:t>
            </a:r>
            <a:r>
              <a:rPr lang="en-GB" b="0"/>
              <a:t>Finite lithium sources available globally. </a:t>
            </a:r>
          </a:p>
          <a:p>
            <a:endParaRPr lang="en-GB"/>
          </a:p>
        </p:txBody>
      </p:sp>
      <p:sp>
        <p:nvSpPr>
          <p:cNvPr id="4" name="Slide Number Placeholder 3"/>
          <p:cNvSpPr>
            <a:spLocks noGrp="1"/>
          </p:cNvSpPr>
          <p:nvPr>
            <p:ph type="sldNum" sz="quarter" idx="10"/>
          </p:nvPr>
        </p:nvSpPr>
        <p:spPr/>
        <p:txBody>
          <a:bodyPr/>
          <a:lstStyle/>
          <a:p>
            <a:fld id="{003C65CC-5BFB-4936-A8DF-413EA91431AF}" type="slidenum">
              <a:rPr lang="en-GB" smtClean="0"/>
              <a:t>29</a:t>
            </a:fld>
            <a:endParaRPr lang="en-GB"/>
          </a:p>
        </p:txBody>
      </p:sp>
    </p:spTree>
    <p:extLst>
      <p:ext uri="{BB962C8B-B14F-4D97-AF65-F5344CB8AC3E}">
        <p14:creationId xmlns:p14="http://schemas.microsoft.com/office/powerpoint/2010/main" val="379079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4</a:t>
            </a:fld>
            <a:endParaRPr lang="en-GB"/>
          </a:p>
        </p:txBody>
      </p:sp>
    </p:spTree>
    <p:extLst>
      <p:ext uri="{BB962C8B-B14F-4D97-AF65-F5344CB8AC3E}">
        <p14:creationId xmlns:p14="http://schemas.microsoft.com/office/powerpoint/2010/main" val="254564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5</a:t>
            </a:fld>
            <a:endParaRPr lang="en-GB"/>
          </a:p>
        </p:txBody>
      </p:sp>
    </p:spTree>
    <p:extLst>
      <p:ext uri="{BB962C8B-B14F-4D97-AF65-F5344CB8AC3E}">
        <p14:creationId xmlns:p14="http://schemas.microsoft.com/office/powerpoint/2010/main" val="173224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6</a:t>
            </a:fld>
            <a:endParaRPr lang="en-GB"/>
          </a:p>
        </p:txBody>
      </p:sp>
    </p:spTree>
    <p:extLst>
      <p:ext uri="{BB962C8B-B14F-4D97-AF65-F5344CB8AC3E}">
        <p14:creationId xmlns:p14="http://schemas.microsoft.com/office/powerpoint/2010/main" val="154908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7</a:t>
            </a:fld>
            <a:endParaRPr lang="en-GB"/>
          </a:p>
        </p:txBody>
      </p:sp>
    </p:spTree>
    <p:extLst>
      <p:ext uri="{BB962C8B-B14F-4D97-AF65-F5344CB8AC3E}">
        <p14:creationId xmlns:p14="http://schemas.microsoft.com/office/powerpoint/2010/main" val="339569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8</a:t>
            </a:fld>
            <a:endParaRPr lang="en-GB"/>
          </a:p>
        </p:txBody>
      </p:sp>
    </p:spTree>
    <p:extLst>
      <p:ext uri="{BB962C8B-B14F-4D97-AF65-F5344CB8AC3E}">
        <p14:creationId xmlns:p14="http://schemas.microsoft.com/office/powerpoint/2010/main" val="47250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9</a:t>
            </a:fld>
            <a:endParaRPr lang="en-GB"/>
          </a:p>
        </p:txBody>
      </p:sp>
    </p:spTree>
    <p:extLst>
      <p:ext uri="{BB962C8B-B14F-4D97-AF65-F5344CB8AC3E}">
        <p14:creationId xmlns:p14="http://schemas.microsoft.com/office/powerpoint/2010/main" val="318917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003C65CC-5BFB-4936-A8DF-413EA91431AF}" type="slidenum">
              <a:rPr lang="en-GB" smtClean="0"/>
              <a:t>10</a:t>
            </a:fld>
            <a:endParaRPr lang="en-GB"/>
          </a:p>
        </p:txBody>
      </p:sp>
    </p:spTree>
    <p:extLst>
      <p:ext uri="{BB962C8B-B14F-4D97-AF65-F5344CB8AC3E}">
        <p14:creationId xmlns:p14="http://schemas.microsoft.com/office/powerpoint/2010/main" val="1566071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a:t>Click to edit Master title style</a:t>
            </a:r>
            <a:endParaRPr lang="en-GB"/>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211940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10A452-320A-423D-A9A4-F8B8E1DF3622}" type="datetime1">
              <a:rPr lang="en-GB" smtClean="0"/>
              <a:t>12/05/2018</a:t>
            </a:fld>
            <a:endParaRPr lang="en-GB"/>
          </a:p>
        </p:txBody>
      </p:sp>
      <p:sp>
        <p:nvSpPr>
          <p:cNvPr id="5" name="Footer Placeholder 4"/>
          <p:cNvSpPr>
            <a:spLocks noGrp="1"/>
          </p:cNvSpPr>
          <p:nvPr>
            <p:ph type="ftr" sz="quarter" idx="11"/>
          </p:nvPr>
        </p:nvSpPr>
        <p:spPr/>
        <p:txBody>
          <a:bodyPr/>
          <a:lstStyle/>
          <a:p>
            <a:r>
              <a:rPr lang="nn-NO"/>
              <a:t>EV Paradigm. A UK Strategy</a:t>
            </a:r>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154712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47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B0DD12-6927-4169-B1D3-2ACDC86A20CA}" type="datetime1">
              <a:rPr lang="en-GB" smtClean="0"/>
              <a:t>12/05/2018</a:t>
            </a:fld>
            <a:endParaRPr lang="en-GB"/>
          </a:p>
        </p:txBody>
      </p:sp>
      <p:sp>
        <p:nvSpPr>
          <p:cNvPr id="5" name="Footer Placeholder 4"/>
          <p:cNvSpPr>
            <a:spLocks noGrp="1"/>
          </p:cNvSpPr>
          <p:nvPr>
            <p:ph type="ftr" sz="quarter" idx="11"/>
          </p:nvPr>
        </p:nvSpPr>
        <p:spPr/>
        <p:txBody>
          <a:bodyPr/>
          <a:lstStyle/>
          <a:p>
            <a:r>
              <a:rPr lang="nn-NO"/>
              <a:t>EV Paradigm. A UK Strategy</a:t>
            </a:r>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a:t>Click to edit Master title style</a:t>
            </a:r>
            <a:endParaRPr lang="en-GB"/>
          </a:p>
        </p:txBody>
      </p:sp>
    </p:spTree>
    <p:extLst>
      <p:ext uri="{BB962C8B-B14F-4D97-AF65-F5344CB8AC3E}">
        <p14:creationId xmlns:p14="http://schemas.microsoft.com/office/powerpoint/2010/main" val="1383956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91D728-28B6-4900-81C8-82397282E068}" type="datetime1">
              <a:rPr lang="en-GB" smtClean="0"/>
              <a:t>12/05/2018</a:t>
            </a:fld>
            <a:endParaRPr lang="en-GB"/>
          </a:p>
        </p:txBody>
      </p:sp>
      <p:sp>
        <p:nvSpPr>
          <p:cNvPr id="5" name="Footer Placeholder 4"/>
          <p:cNvSpPr>
            <a:spLocks noGrp="1"/>
          </p:cNvSpPr>
          <p:nvPr>
            <p:ph type="ftr" sz="quarter" idx="11"/>
          </p:nvPr>
        </p:nvSpPr>
        <p:spPr/>
        <p:txBody>
          <a:bodyPr/>
          <a:lstStyle/>
          <a:p>
            <a:r>
              <a:rPr lang="nn-NO"/>
              <a:t>EV Paradigm. A UK Strategy</a:t>
            </a:r>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2453148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694396-3D03-4382-A3BB-AF8528BFD75E}" type="datetime1">
              <a:rPr lang="en-GB" smtClean="0"/>
              <a:t>12/05/2018</a:t>
            </a:fld>
            <a:endParaRPr lang="en-GB"/>
          </a:p>
        </p:txBody>
      </p:sp>
      <p:sp>
        <p:nvSpPr>
          <p:cNvPr id="6" name="Footer Placeholder 5"/>
          <p:cNvSpPr>
            <a:spLocks noGrp="1"/>
          </p:cNvSpPr>
          <p:nvPr>
            <p:ph type="ftr" sz="quarter" idx="11"/>
          </p:nvPr>
        </p:nvSpPr>
        <p:spPr/>
        <p:txBody>
          <a:bodyPr/>
          <a:lstStyle/>
          <a:p>
            <a:r>
              <a:rPr lang="nn-NO"/>
              <a:t>EV Paradigm. A UK Strategy</a:t>
            </a:r>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2658870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E5C684CF-627F-4BC6-962A-003785FFCE99}" type="datetime1">
              <a:rPr lang="en-GB" smtClean="0"/>
              <a:t>12/05/2018</a:t>
            </a:fld>
            <a:endParaRPr lang="en-GB"/>
          </a:p>
        </p:txBody>
      </p:sp>
      <p:sp>
        <p:nvSpPr>
          <p:cNvPr id="4" name="Footer Placeholder 3"/>
          <p:cNvSpPr>
            <a:spLocks noGrp="1"/>
          </p:cNvSpPr>
          <p:nvPr>
            <p:ph type="ftr" sz="quarter" idx="11"/>
          </p:nvPr>
        </p:nvSpPr>
        <p:spPr/>
        <p:txBody>
          <a:bodyPr/>
          <a:lstStyle/>
          <a:p>
            <a:r>
              <a:rPr lang="nn-NO"/>
              <a:t>EV Paradigm. A UK Strategy</a:t>
            </a:r>
            <a:endParaRPr lang="en-GB"/>
          </a:p>
        </p:txBody>
      </p:sp>
      <p:sp>
        <p:nvSpPr>
          <p:cNvPr id="5" name="Slide Number Placeholder 4"/>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652237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8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896E3E-9649-4EFC-B3CE-F0015C99428A}" type="datetime1">
              <a:rPr lang="en-GB" smtClean="0"/>
              <a:t>12/05/2018</a:t>
            </a:fld>
            <a:endParaRPr lang="en-GB"/>
          </a:p>
        </p:txBody>
      </p:sp>
      <p:sp>
        <p:nvSpPr>
          <p:cNvPr id="6" name="Footer Placeholder 5"/>
          <p:cNvSpPr>
            <a:spLocks noGrp="1"/>
          </p:cNvSpPr>
          <p:nvPr>
            <p:ph type="ftr" sz="quarter" idx="11"/>
          </p:nvPr>
        </p:nvSpPr>
        <p:spPr/>
        <p:txBody>
          <a:bodyPr/>
          <a:lstStyle/>
          <a:p>
            <a:r>
              <a:rPr lang="nn-NO"/>
              <a:t>EV Paradigm. A UK Strategy</a:t>
            </a:r>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4179679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FFF5C-A61E-45D9-8063-C4BCEBABC784}" type="datetime1">
              <a:rPr lang="en-GB" smtClean="0"/>
              <a:t>12/05/2018</a:t>
            </a:fld>
            <a:endParaRPr lang="en-GB"/>
          </a:p>
        </p:txBody>
      </p:sp>
      <p:sp>
        <p:nvSpPr>
          <p:cNvPr id="6" name="Footer Placeholder 5"/>
          <p:cNvSpPr>
            <a:spLocks noGrp="1"/>
          </p:cNvSpPr>
          <p:nvPr>
            <p:ph type="ftr" sz="quarter" idx="11"/>
          </p:nvPr>
        </p:nvSpPr>
        <p:spPr/>
        <p:txBody>
          <a:bodyPr/>
          <a:lstStyle/>
          <a:p>
            <a:r>
              <a:rPr lang="nn-NO"/>
              <a:t>EV Paradigm. A UK Strategy</a:t>
            </a:r>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1039890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76D0EF71-55E8-459F-AC7A-7F841F99D68A}" type="datetime1">
              <a:rPr lang="en-GB" smtClean="0"/>
              <a:t>12/05/2018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nn-NO"/>
              <a:t>EV Paradigm. A UK Strategy</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pPr/>
              <a:t>‹#›</a:t>
            </a:fld>
            <a:endParaRPr lang="en-GB"/>
          </a:p>
        </p:txBody>
      </p:sp>
    </p:spTree>
    <p:extLst>
      <p:ext uri="{BB962C8B-B14F-4D97-AF65-F5344CB8AC3E}">
        <p14:creationId xmlns:p14="http://schemas.microsoft.com/office/powerpoint/2010/main" val="1531003426"/>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50" r:id="rId3"/>
    <p:sldLayoutId id="2147483651" r:id="rId4"/>
    <p:sldLayoutId id="2147483652" r:id="rId5"/>
    <p:sldLayoutId id="2147483654" r:id="rId6"/>
    <p:sldLayoutId id="2147483664"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hdr="0"/>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8.png"/><Relationship Id="rId4" Type="http://schemas.openxmlformats.org/officeDocument/2006/relationships/diagramLayout" Target="../diagrams/layout4.xm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0.jpeg"/><Relationship Id="rId18" Type="http://schemas.openxmlformats.org/officeDocument/2006/relationships/diagramColors" Target="../diagrams/colors2.xml"/><Relationship Id="rId3" Type="http://schemas.openxmlformats.org/officeDocument/2006/relationships/image" Target="../media/image6.jpeg"/><Relationship Id="rId21" Type="http://schemas.openxmlformats.org/officeDocument/2006/relationships/diagramLayout" Target="../diagrams/layout3.xml"/><Relationship Id="rId7" Type="http://schemas.openxmlformats.org/officeDocument/2006/relationships/diagramQuickStyle" Target="../diagrams/quickStyle1.xml"/><Relationship Id="rId12" Type="http://schemas.openxmlformats.org/officeDocument/2006/relationships/image" Target="../media/image9.jpeg"/><Relationship Id="rId17" Type="http://schemas.openxmlformats.org/officeDocument/2006/relationships/diagramQuickStyle" Target="../diagrams/quickStyle2.xml"/><Relationship Id="rId2" Type="http://schemas.openxmlformats.org/officeDocument/2006/relationships/image" Target="../media/image5.png"/><Relationship Id="rId16" Type="http://schemas.openxmlformats.org/officeDocument/2006/relationships/diagramLayout" Target="../diagrams/layout2.xml"/><Relationship Id="rId20" Type="http://schemas.openxmlformats.org/officeDocument/2006/relationships/diagramData" Target="../diagrams/data3.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image" Target="../media/image8.jpeg"/><Relationship Id="rId24" Type="http://schemas.microsoft.com/office/2007/relationships/diagramDrawing" Target="../diagrams/drawing3.xml"/><Relationship Id="rId5" Type="http://schemas.openxmlformats.org/officeDocument/2006/relationships/diagramData" Target="../diagrams/data1.xml"/><Relationship Id="rId15" Type="http://schemas.openxmlformats.org/officeDocument/2006/relationships/diagramData" Target="../diagrams/data2.xml"/><Relationship Id="rId23" Type="http://schemas.openxmlformats.org/officeDocument/2006/relationships/diagramColors" Target="../diagrams/colors3.xml"/><Relationship Id="rId10" Type="http://schemas.openxmlformats.org/officeDocument/2006/relationships/image" Target="../media/image7.jpeg"/><Relationship Id="rId19" Type="http://schemas.microsoft.com/office/2007/relationships/diagramDrawing" Target="../diagrams/drawing2.xml"/><Relationship Id="rId4" Type="http://schemas.openxmlformats.org/officeDocument/2006/relationships/chart" Target="../charts/chart1.xml"/><Relationship Id="rId9" Type="http://schemas.microsoft.com/office/2007/relationships/diagramDrawing" Target="../diagrams/drawing1.xml"/><Relationship Id="rId14" Type="http://schemas.openxmlformats.org/officeDocument/2006/relationships/image" Target="../media/image11.jpeg"/><Relationship Id="rId22"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50.xml"/><Relationship Id="rId5" Type="http://schemas.openxmlformats.org/officeDocument/2006/relationships/diagramQuickStyle" Target="../diagrams/quickStyle5.xml"/><Relationship Id="rId10" Type="http://schemas.openxmlformats.org/officeDocument/2006/relationships/diagramQuickStyle" Target="../diagrams/quickStyle50.xml"/><Relationship Id="rId4" Type="http://schemas.openxmlformats.org/officeDocument/2006/relationships/diagramLayout" Target="../diagrams/layout5.xml"/><Relationship Id="rId9" Type="http://schemas.openxmlformats.org/officeDocument/2006/relationships/diagramLayout" Target="../diagrams/layout50.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gif"/><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F37AB299-05A0-402A-8E52-D264F92E2341}"/>
              </a:ext>
            </a:extLst>
          </p:cNvPr>
          <p:cNvSpPr>
            <a:spLocks noGrp="1"/>
          </p:cNvSpPr>
          <p:nvPr>
            <p:ph type="ctrTitle"/>
          </p:nvPr>
        </p:nvSpPr>
        <p:spPr>
          <a:xfrm>
            <a:off x="178870" y="254650"/>
            <a:ext cx="6516216" cy="1312558"/>
          </a:xfrm>
        </p:spPr>
        <p:txBody>
          <a:bodyPr anchor="t"/>
          <a:lstStyle/>
          <a:p>
            <a:r>
              <a:rPr lang="en-GB" b="1">
                <a:solidFill>
                  <a:srgbClr val="2F78AC"/>
                </a:solidFill>
              </a:rPr>
              <a:t/>
            </a:r>
            <a:br>
              <a:rPr lang="en-GB" b="1">
                <a:solidFill>
                  <a:srgbClr val="2F78AC"/>
                </a:solidFill>
              </a:rPr>
            </a:br>
            <a:r>
              <a:rPr lang="en-GB" b="1">
                <a:solidFill>
                  <a:srgbClr val="2F78AC"/>
                </a:solidFill>
              </a:rPr>
              <a:t/>
            </a:r>
            <a:br>
              <a:rPr lang="en-GB" b="1">
                <a:solidFill>
                  <a:srgbClr val="2F78AC"/>
                </a:solidFill>
              </a:rPr>
            </a:br>
            <a:r>
              <a:rPr lang="en-GB" b="1">
                <a:solidFill>
                  <a:srgbClr val="2F78AC"/>
                </a:solidFill>
              </a:rPr>
              <a:t/>
            </a:r>
            <a:br>
              <a:rPr lang="en-GB" b="1">
                <a:solidFill>
                  <a:srgbClr val="2F78AC"/>
                </a:solidFill>
              </a:rPr>
            </a:br>
            <a:r>
              <a:rPr lang="en-GB" b="1">
                <a:solidFill>
                  <a:srgbClr val="2F78AC"/>
                </a:solidFill>
              </a:rPr>
              <a:t/>
            </a:r>
            <a:br>
              <a:rPr lang="en-GB" b="1">
                <a:solidFill>
                  <a:srgbClr val="2F78AC"/>
                </a:solidFill>
              </a:rPr>
            </a:br>
            <a:r>
              <a:rPr lang="en-GB" b="1">
                <a:solidFill>
                  <a:srgbClr val="2F78AC"/>
                </a:solidFill>
              </a:rPr>
              <a:t/>
            </a:r>
            <a:br>
              <a:rPr lang="en-GB" b="1">
                <a:solidFill>
                  <a:srgbClr val="2F78AC"/>
                </a:solidFill>
              </a:rPr>
            </a:br>
            <a:endParaRPr lang="en-GB" b="1">
              <a:solidFill>
                <a:srgbClr val="2F78AC"/>
              </a:solidFill>
            </a:endParaRPr>
          </a:p>
        </p:txBody>
      </p:sp>
      <p:sp>
        <p:nvSpPr>
          <p:cNvPr id="10" name="Title 1">
            <a:extLst>
              <a:ext uri="{FF2B5EF4-FFF2-40B4-BE49-F238E27FC236}">
                <a16:creationId xmlns:a16="http://schemas.microsoft.com/office/drawing/2014/main" xmlns="" id="{BB7B7497-DE25-4CC7-87F1-6A3BFF05EEB6}"/>
              </a:ext>
            </a:extLst>
          </p:cNvPr>
          <p:cNvSpPr txBox="1">
            <a:spLocks/>
          </p:cNvSpPr>
          <p:nvPr/>
        </p:nvSpPr>
        <p:spPr>
          <a:xfrm>
            <a:off x="460985" y="1522988"/>
            <a:ext cx="8786260" cy="537136"/>
          </a:xfrm>
          <a:prstGeom prst="rect">
            <a:avLst/>
          </a:prstGeom>
        </p:spPr>
        <p:txBody>
          <a:bodyPr anchor="t"/>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sz="2800" b="1">
                <a:solidFill>
                  <a:srgbClr val="2F79AE"/>
                </a:solidFill>
              </a:rPr>
              <a:t>Assessment of the implications for Great Britain</a:t>
            </a:r>
            <a:r>
              <a:rPr lang="en-GB"/>
              <a:t/>
            </a:r>
            <a:br>
              <a:rPr lang="en-GB"/>
            </a:br>
            <a:r>
              <a:rPr lang="en-GB"/>
              <a:t/>
            </a:r>
            <a:br>
              <a:rPr lang="en-GB"/>
            </a:br>
            <a:r>
              <a:rPr lang="en-GB"/>
              <a:t/>
            </a:r>
            <a:br>
              <a:rPr lang="en-GB"/>
            </a:br>
            <a:r>
              <a:rPr lang="en-GB"/>
              <a:t/>
            </a:r>
            <a:br>
              <a:rPr lang="en-GB"/>
            </a:br>
            <a:endParaRPr lang="en-GB" b="1">
              <a:solidFill>
                <a:srgbClr val="0088C2"/>
              </a:solidFill>
            </a:endParaRPr>
          </a:p>
        </p:txBody>
      </p:sp>
      <p:sp>
        <p:nvSpPr>
          <p:cNvPr id="11" name="Rectángulo 16">
            <a:extLst>
              <a:ext uri="{FF2B5EF4-FFF2-40B4-BE49-F238E27FC236}">
                <a16:creationId xmlns:a16="http://schemas.microsoft.com/office/drawing/2014/main" xmlns="" id="{65BEAAE3-BEDC-4FB3-82EB-CD0722AB29B4}"/>
              </a:ext>
            </a:extLst>
          </p:cNvPr>
          <p:cNvSpPr/>
          <p:nvPr/>
        </p:nvSpPr>
        <p:spPr>
          <a:xfrm>
            <a:off x="0" y="6017426"/>
            <a:ext cx="9505056" cy="369332"/>
          </a:xfrm>
          <a:prstGeom prst="rect">
            <a:avLst/>
          </a:prstGeom>
        </p:spPr>
        <p:txBody>
          <a:bodyPr wrap="square" anchor="t">
            <a:spAutoFit/>
          </a:bodyPr>
          <a:lstStyle/>
          <a:p>
            <a:pPr algn="ctr"/>
            <a:r>
              <a:rPr lang="en-GB" b="1">
                <a:latin typeface="Arial" panose="020B0604020202020204" pitchFamily="34" charset="0"/>
                <a:cs typeface="Arial" panose="020B0604020202020204" pitchFamily="34" charset="0"/>
              </a:rPr>
              <a:t>Alex Aristotelous – Louise Comrie – Carlos Cortes – Josh Findlay – Guru Shete </a:t>
            </a:r>
            <a:r>
              <a:rPr lang="en-GB">
                <a:latin typeface="Arial" panose="020B0604020202020204" pitchFamily="34" charset="0"/>
                <a:cs typeface="Arial" panose="020B0604020202020204" pitchFamily="34" charset="0"/>
              </a:rPr>
              <a:t>   </a:t>
            </a:r>
            <a:endParaRPr lang="es-ES" b="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B6BF696D-276E-4FB3-999B-AD6CA34E9DD9}"/>
              </a:ext>
            </a:extLst>
          </p:cNvPr>
          <p:cNvSpPr txBox="1"/>
          <p:nvPr/>
        </p:nvSpPr>
        <p:spPr>
          <a:xfrm>
            <a:off x="457200" y="254650"/>
            <a:ext cx="7067006" cy="1323439"/>
          </a:xfrm>
          <a:prstGeom prst="rect">
            <a:avLst/>
          </a:prstGeom>
          <a:noFill/>
          <a:ln>
            <a:noFill/>
          </a:ln>
        </p:spPr>
        <p:txBody>
          <a:bodyPr wrap="square" rtlCol="0">
            <a:spAutoFit/>
          </a:bodyPr>
          <a:lstStyle/>
          <a:p>
            <a:r>
              <a:rPr lang="en-IN" sz="4000" b="1">
                <a:solidFill>
                  <a:srgbClr val="2F78AC"/>
                </a:solidFill>
                <a:latin typeface="Arial" panose="020B0604020202020204" pitchFamily="34" charset="0"/>
                <a:cs typeface="Arial" panose="020B0604020202020204" pitchFamily="34" charset="0"/>
              </a:rPr>
              <a:t>Electric Vehicle </a:t>
            </a:r>
          </a:p>
          <a:p>
            <a:r>
              <a:rPr lang="en-IN" sz="4000" b="1">
                <a:solidFill>
                  <a:srgbClr val="2F78AC"/>
                </a:solidFill>
                <a:latin typeface="Arial" panose="020B0604020202020204" pitchFamily="34" charset="0"/>
                <a:cs typeface="Arial" panose="020B0604020202020204" pitchFamily="34" charset="0"/>
              </a:rPr>
              <a:t>Paradigm Shift</a:t>
            </a:r>
          </a:p>
        </p:txBody>
      </p:sp>
      <p:pic>
        <p:nvPicPr>
          <p:cNvPr id="3" name="Picture 4" descr="A picture containing photo, different, showing, show&#10;&#10;Description generated with very high confidence">
            <a:extLst>
              <a:ext uri="{FF2B5EF4-FFF2-40B4-BE49-F238E27FC236}">
                <a16:creationId xmlns:a16="http://schemas.microsoft.com/office/drawing/2014/main" xmlns="" id="{75C17F18-0F9A-4239-908F-0EE6D60A703D}"/>
              </a:ext>
            </a:extLst>
          </p:cNvPr>
          <p:cNvPicPr>
            <a:picLocks noChangeAspect="1"/>
          </p:cNvPicPr>
          <p:nvPr/>
        </p:nvPicPr>
        <p:blipFill>
          <a:blip r:embed="rId4"/>
          <a:stretch>
            <a:fillRect/>
          </a:stretch>
        </p:blipFill>
        <p:spPr>
          <a:xfrm>
            <a:off x="540589" y="2106255"/>
            <a:ext cx="8350369" cy="3651906"/>
          </a:xfrm>
          <a:prstGeom prst="rect">
            <a:avLst/>
          </a:prstGeom>
        </p:spPr>
      </p:pic>
    </p:spTree>
    <p:extLst>
      <p:ext uri="{BB962C8B-B14F-4D97-AF65-F5344CB8AC3E}">
        <p14:creationId xmlns:p14="http://schemas.microsoft.com/office/powerpoint/2010/main" val="2638603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C30887E-8766-44D4-B552-3A173F258248}"/>
              </a:ext>
            </a:extLst>
          </p:cNvPr>
          <p:cNvSpPr>
            <a:spLocks noGrp="1"/>
          </p:cNvSpPr>
          <p:nvPr>
            <p:ph type="dt" sz="half" idx="10"/>
          </p:nvPr>
        </p:nvSpPr>
        <p:spPr>
          <a:xfrm>
            <a:off x="457200" y="6356350"/>
            <a:ext cx="2133600" cy="365125"/>
          </a:xfrm>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10EACC5C-5799-4D10-AD17-A8272CE3F2EB}"/>
              </a:ext>
            </a:extLst>
          </p:cNvPr>
          <p:cNvSpPr>
            <a:spLocks noGrp="1"/>
          </p:cNvSpPr>
          <p:nvPr>
            <p:ph type="sldNum" sz="quarter" idx="12"/>
          </p:nvPr>
        </p:nvSpPr>
        <p:spPr>
          <a:xfrm>
            <a:off x="6553200" y="6356350"/>
            <a:ext cx="2133600" cy="365125"/>
          </a:xfrm>
        </p:spPr>
        <p:txBody>
          <a:bodyPr/>
          <a:lstStyle/>
          <a:p>
            <a:fld id="{AD2E422D-0E65-4B81-9088-EA407164B4A1}" type="slidenum">
              <a:rPr lang="en-GB" smtClean="0"/>
              <a:t>10</a:t>
            </a:fld>
            <a:endParaRPr lang="en-GB"/>
          </a:p>
        </p:txBody>
      </p:sp>
      <p:sp>
        <p:nvSpPr>
          <p:cNvPr id="6" name="Title 5">
            <a:extLst>
              <a:ext uri="{FF2B5EF4-FFF2-40B4-BE49-F238E27FC236}">
                <a16:creationId xmlns:a16="http://schemas.microsoft.com/office/drawing/2014/main" xmlns="" id="{CA6942AE-FB30-44B2-819A-F116362AEC69}"/>
              </a:ext>
            </a:extLst>
          </p:cNvPr>
          <p:cNvSpPr>
            <a:spLocks noGrp="1"/>
          </p:cNvSpPr>
          <p:nvPr>
            <p:ph type="ctrTitle"/>
          </p:nvPr>
        </p:nvSpPr>
        <p:spPr>
          <a:xfrm>
            <a:off x="455011" y="222530"/>
            <a:ext cx="8208912" cy="720080"/>
          </a:xfrm>
        </p:spPr>
        <p:txBody>
          <a:bodyPr/>
          <a:lstStyle/>
          <a:p>
            <a:r>
              <a:rPr lang="en-GB" b="1">
                <a:solidFill>
                  <a:srgbClr val="2F78AC"/>
                </a:solidFill>
              </a:rPr>
              <a:t>Grid Infrastructure</a:t>
            </a:r>
          </a:p>
        </p:txBody>
      </p:sp>
      <p:sp>
        <p:nvSpPr>
          <p:cNvPr id="10" name="TextBox 13">
            <a:extLst>
              <a:ext uri="{FF2B5EF4-FFF2-40B4-BE49-F238E27FC236}">
                <a16:creationId xmlns:a16="http://schemas.microsoft.com/office/drawing/2014/main" xmlns="" id="{0C0D7444-BF92-4F7C-AB8D-866C8B423DC1}"/>
              </a:ext>
            </a:extLst>
          </p:cNvPr>
          <p:cNvSpPr txBox="1"/>
          <p:nvPr/>
        </p:nvSpPr>
        <p:spPr>
          <a:xfrm>
            <a:off x="480076" y="895188"/>
            <a:ext cx="8663923" cy="1077218"/>
          </a:xfrm>
          <a:prstGeom prst="rect">
            <a:avLst/>
          </a:prstGeom>
          <a:noFill/>
        </p:spPr>
        <p:txBody>
          <a:bodyPr wrap="square" rtlCol="0" anchor="t">
            <a:spAutoFit/>
          </a:bodyPr>
          <a:lstStyle/>
          <a:p>
            <a:r>
              <a:rPr lang="en-IN" sz="2400" b="1">
                <a:solidFill>
                  <a:srgbClr val="17375E"/>
                </a:solidFill>
                <a:latin typeface="Arial" panose="020B0604020202020204" pitchFamily="34" charset="0"/>
                <a:cs typeface="Arial" panose="020B0604020202020204" pitchFamily="34" charset="0"/>
              </a:rPr>
              <a:t>Low Voltage Limitations</a:t>
            </a:r>
          </a:p>
          <a:p>
            <a:pPr marL="342900" indent="-342900">
              <a:buFont typeface="Arial" panose="020B0604020202020204" pitchFamily="34" charset="0"/>
              <a:buChar char="•"/>
            </a:pPr>
            <a:r>
              <a:rPr lang="en-IN" sz="2000">
                <a:solidFill>
                  <a:schemeClr val="tx2">
                    <a:lumMod val="75000"/>
                  </a:schemeClr>
                </a:solidFill>
                <a:latin typeface="Arial" panose="020B0604020202020204" pitchFamily="34" charset="0"/>
                <a:cs typeface="Arial" panose="020B0604020202020204" pitchFamily="34" charset="0"/>
              </a:rPr>
              <a:t>Thermal violation – demand growth</a:t>
            </a:r>
          </a:p>
          <a:p>
            <a:pPr marL="342900" indent="-342900">
              <a:buFont typeface="Arial" panose="020B0604020202020204" pitchFamily="34" charset="0"/>
              <a:buChar char="•"/>
            </a:pPr>
            <a:r>
              <a:rPr lang="en-IN" sz="2000">
                <a:solidFill>
                  <a:schemeClr val="tx2">
                    <a:lumMod val="75000"/>
                  </a:schemeClr>
                </a:solidFill>
                <a:latin typeface="Arial" panose="020B0604020202020204" pitchFamily="34" charset="0"/>
                <a:cs typeface="Arial" panose="020B0604020202020204" pitchFamily="34" charset="0"/>
              </a:rPr>
              <a:t>Voltage violation – embedded generation growth</a:t>
            </a:r>
          </a:p>
        </p:txBody>
      </p:sp>
      <p:grpSp>
        <p:nvGrpSpPr>
          <p:cNvPr id="2" name="Group 1">
            <a:extLst>
              <a:ext uri="{FF2B5EF4-FFF2-40B4-BE49-F238E27FC236}">
                <a16:creationId xmlns:a16="http://schemas.microsoft.com/office/drawing/2014/main" xmlns="" id="{29DAF15A-D61B-4BC0-9A5B-754C39F1A40D}"/>
              </a:ext>
            </a:extLst>
          </p:cNvPr>
          <p:cNvGrpSpPr/>
          <p:nvPr/>
        </p:nvGrpSpPr>
        <p:grpSpPr>
          <a:xfrm>
            <a:off x="480076" y="2107715"/>
            <a:ext cx="8206723" cy="4248644"/>
            <a:chOff x="480076" y="2423227"/>
            <a:chExt cx="8206723" cy="3378820"/>
          </a:xfrm>
        </p:grpSpPr>
        <p:sp>
          <p:nvSpPr>
            <p:cNvPr id="11" name="Rectangle 10">
              <a:extLst>
                <a:ext uri="{FF2B5EF4-FFF2-40B4-BE49-F238E27FC236}">
                  <a16:creationId xmlns:a16="http://schemas.microsoft.com/office/drawing/2014/main" xmlns="" id="{F641692F-09D1-48F9-8F24-FEDB85EBEA48}"/>
                </a:ext>
              </a:extLst>
            </p:cNvPr>
            <p:cNvSpPr/>
            <p:nvPr/>
          </p:nvSpPr>
          <p:spPr>
            <a:xfrm>
              <a:off x="480076" y="2423228"/>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xmlns="" id="{F6C09A0C-5EB4-450E-B310-B657CA8FF2E8}"/>
                </a:ext>
              </a:extLst>
            </p:cNvPr>
            <p:cNvSpPr/>
            <p:nvPr/>
          </p:nvSpPr>
          <p:spPr>
            <a:xfrm>
              <a:off x="1459468" y="2423228"/>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xmlns="" id="{F6FDC0A4-6CE6-41BE-A9C2-BB0E49A8CF63}"/>
                </a:ext>
              </a:extLst>
            </p:cNvPr>
            <p:cNvSpPr/>
            <p:nvPr/>
          </p:nvSpPr>
          <p:spPr>
            <a:xfrm>
              <a:off x="2438859" y="2423227"/>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xmlns="" id="{30F73AAC-2D04-43B1-A4BA-E62E3D4D02A8}"/>
                </a:ext>
              </a:extLst>
            </p:cNvPr>
            <p:cNvSpPr/>
            <p:nvPr/>
          </p:nvSpPr>
          <p:spPr>
            <a:xfrm>
              <a:off x="969772" y="2946492"/>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xmlns="" id="{6AA6F054-10FE-425F-A26D-FEE450C4321E}"/>
                </a:ext>
              </a:extLst>
            </p:cNvPr>
            <p:cNvSpPr/>
            <p:nvPr/>
          </p:nvSpPr>
          <p:spPr>
            <a:xfrm>
              <a:off x="1955804" y="2946492"/>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xmlns="" id="{4FCC9340-C542-4C07-BB4C-B6CADB640FEA}"/>
                </a:ext>
              </a:extLst>
            </p:cNvPr>
            <p:cNvSpPr/>
            <p:nvPr/>
          </p:nvSpPr>
          <p:spPr>
            <a:xfrm>
              <a:off x="2941836" y="2946491"/>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xmlns="" id="{E27178B8-6CEE-4A19-A704-0E8906D933A6}"/>
                </a:ext>
              </a:extLst>
            </p:cNvPr>
            <p:cNvCxnSpPr/>
            <p:nvPr/>
          </p:nvCxnSpPr>
          <p:spPr>
            <a:xfrm flipV="1">
              <a:off x="802113" y="2860824"/>
              <a:ext cx="3728328" cy="6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7D395FB-7DE8-410B-8BA8-F449307551EC}"/>
                </a:ext>
              </a:extLst>
            </p:cNvPr>
            <p:cNvCxnSpPr>
              <a:endCxn id="11" idx="2"/>
            </p:cNvCxnSpPr>
            <p:nvPr/>
          </p:nvCxnSpPr>
          <p:spPr>
            <a:xfrm flipV="1">
              <a:off x="802113" y="2784419"/>
              <a:ext cx="0" cy="8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5FCB4FA-AEEF-4852-B602-D4F82292DEEB}"/>
                </a:ext>
              </a:extLst>
            </p:cNvPr>
            <p:cNvCxnSpPr>
              <a:stCxn id="14" idx="0"/>
            </p:cNvCxnSpPr>
            <p:nvPr/>
          </p:nvCxnSpPr>
          <p:spPr>
            <a:xfrm flipV="1">
              <a:off x="1291809" y="2867772"/>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CCA2D842-18E4-4615-A4C1-B41E4CF4C269}"/>
                </a:ext>
              </a:extLst>
            </p:cNvPr>
            <p:cNvCxnSpPr/>
            <p:nvPr/>
          </p:nvCxnSpPr>
          <p:spPr>
            <a:xfrm flipV="1">
              <a:off x="1781505" y="2777474"/>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C9D2EE32-634D-4187-B5AD-B5493BA870F0}"/>
                </a:ext>
              </a:extLst>
            </p:cNvPr>
            <p:cNvCxnSpPr/>
            <p:nvPr/>
          </p:nvCxnSpPr>
          <p:spPr>
            <a:xfrm flipV="1">
              <a:off x="2277841" y="2867771"/>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20C79F5-2E0A-4AA5-AF1F-F01EB4F0A688}"/>
                </a:ext>
              </a:extLst>
            </p:cNvPr>
            <p:cNvCxnSpPr/>
            <p:nvPr/>
          </p:nvCxnSpPr>
          <p:spPr>
            <a:xfrm flipV="1">
              <a:off x="2760896" y="2777474"/>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AD04FFC-9F54-44AA-8947-4076038238D0}"/>
                </a:ext>
              </a:extLst>
            </p:cNvPr>
            <p:cNvCxnSpPr/>
            <p:nvPr/>
          </p:nvCxnSpPr>
          <p:spPr>
            <a:xfrm flipV="1">
              <a:off x="3262213" y="2860824"/>
              <a:ext cx="0" cy="7872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E72ECCBB-6410-47A9-8A43-79A8E4D0A9D4}"/>
                </a:ext>
              </a:extLst>
            </p:cNvPr>
            <p:cNvGrpSpPr/>
            <p:nvPr/>
          </p:nvGrpSpPr>
          <p:grpSpPr>
            <a:xfrm>
              <a:off x="4530450" y="2761264"/>
              <a:ext cx="430178" cy="185227"/>
              <a:chOff x="4752935" y="5059290"/>
              <a:chExt cx="533698" cy="329514"/>
            </a:xfrm>
          </p:grpSpPr>
          <p:sp>
            <p:nvSpPr>
              <p:cNvPr id="75" name="Oval 74">
                <a:extLst>
                  <a:ext uri="{FF2B5EF4-FFF2-40B4-BE49-F238E27FC236}">
                    <a16:creationId xmlns:a16="http://schemas.microsoft.com/office/drawing/2014/main" xmlns="" id="{FC0685E8-6AFC-459E-BA10-9A4E436269EE}"/>
                  </a:ext>
                </a:extLst>
              </p:cNvPr>
              <p:cNvSpPr/>
              <p:nvPr/>
            </p:nvSpPr>
            <p:spPr>
              <a:xfrm>
                <a:off x="4752935" y="5059290"/>
                <a:ext cx="345990" cy="329514"/>
              </a:xfrm>
              <a:prstGeom prst="ellipse">
                <a:avLst/>
              </a:prstGeom>
              <a:solidFill>
                <a:schemeClr val="lt1">
                  <a:alpha val="0"/>
                </a:scheme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6" name="Oval 75">
                <a:extLst>
                  <a:ext uri="{FF2B5EF4-FFF2-40B4-BE49-F238E27FC236}">
                    <a16:creationId xmlns:a16="http://schemas.microsoft.com/office/drawing/2014/main" xmlns="" id="{21F0703D-FB6A-4CC7-A690-EAC4758A4E9E}"/>
                  </a:ext>
                </a:extLst>
              </p:cNvPr>
              <p:cNvSpPr/>
              <p:nvPr/>
            </p:nvSpPr>
            <p:spPr>
              <a:xfrm>
                <a:off x="4940643" y="5059290"/>
                <a:ext cx="345990" cy="329514"/>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25" name="Rectangle 24">
              <a:extLst>
                <a:ext uri="{FF2B5EF4-FFF2-40B4-BE49-F238E27FC236}">
                  <a16:creationId xmlns:a16="http://schemas.microsoft.com/office/drawing/2014/main" xmlns="" id="{D19BC4AA-F93C-47B2-AB87-6D5F89AF073A}"/>
                </a:ext>
              </a:extLst>
            </p:cNvPr>
            <p:cNvSpPr/>
            <p:nvPr/>
          </p:nvSpPr>
          <p:spPr>
            <a:xfrm>
              <a:off x="480076" y="3678515"/>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xmlns="" id="{65B7B24D-FC5D-49C9-85F2-22844F2819D5}"/>
                </a:ext>
              </a:extLst>
            </p:cNvPr>
            <p:cNvSpPr/>
            <p:nvPr/>
          </p:nvSpPr>
          <p:spPr>
            <a:xfrm>
              <a:off x="1459468" y="3678514"/>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xmlns="" id="{6BF38817-92E7-4489-A368-9B269ADDD324}"/>
                </a:ext>
              </a:extLst>
            </p:cNvPr>
            <p:cNvSpPr/>
            <p:nvPr/>
          </p:nvSpPr>
          <p:spPr>
            <a:xfrm>
              <a:off x="2438859" y="3678514"/>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xmlns="" id="{042B3807-FA1F-4137-801C-38F1B4D471BE}"/>
                </a:ext>
              </a:extLst>
            </p:cNvPr>
            <p:cNvSpPr/>
            <p:nvPr/>
          </p:nvSpPr>
          <p:spPr>
            <a:xfrm>
              <a:off x="969772" y="4201779"/>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a:extLst>
                <a:ext uri="{FF2B5EF4-FFF2-40B4-BE49-F238E27FC236}">
                  <a16:creationId xmlns:a16="http://schemas.microsoft.com/office/drawing/2014/main" xmlns="" id="{C1A89C0F-1DC6-4EFE-91F0-8E8663636E92}"/>
                </a:ext>
              </a:extLst>
            </p:cNvPr>
            <p:cNvSpPr/>
            <p:nvPr/>
          </p:nvSpPr>
          <p:spPr>
            <a:xfrm>
              <a:off x="1955804" y="4201778"/>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xmlns="" id="{E2CF1892-3481-4B0D-B7D9-C505E9DA5A95}"/>
                </a:ext>
              </a:extLst>
            </p:cNvPr>
            <p:cNvSpPr/>
            <p:nvPr/>
          </p:nvSpPr>
          <p:spPr>
            <a:xfrm>
              <a:off x="2941836" y="4201778"/>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xmlns="" id="{4C3AA940-90AB-4A2A-A7EC-1C9CA438D035}"/>
                </a:ext>
              </a:extLst>
            </p:cNvPr>
            <p:cNvCxnSpPr/>
            <p:nvPr/>
          </p:nvCxnSpPr>
          <p:spPr>
            <a:xfrm flipV="1">
              <a:off x="802113" y="4116111"/>
              <a:ext cx="3728328" cy="6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E81381E5-5065-48A9-94D9-CD2C241F0C55}"/>
                </a:ext>
              </a:extLst>
            </p:cNvPr>
            <p:cNvCxnSpPr>
              <a:endCxn id="25" idx="2"/>
            </p:cNvCxnSpPr>
            <p:nvPr/>
          </p:nvCxnSpPr>
          <p:spPr>
            <a:xfrm flipV="1">
              <a:off x="802113" y="4039706"/>
              <a:ext cx="0" cy="8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400EA769-89F0-4A27-BF87-CCED03DFE525}"/>
                </a:ext>
              </a:extLst>
            </p:cNvPr>
            <p:cNvCxnSpPr>
              <a:stCxn id="28" idx="0"/>
            </p:cNvCxnSpPr>
            <p:nvPr/>
          </p:nvCxnSpPr>
          <p:spPr>
            <a:xfrm flipV="1">
              <a:off x="1291809" y="4123058"/>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CF68413C-3711-4715-A36D-EDA72C50917D}"/>
                </a:ext>
              </a:extLst>
            </p:cNvPr>
            <p:cNvCxnSpPr/>
            <p:nvPr/>
          </p:nvCxnSpPr>
          <p:spPr>
            <a:xfrm flipV="1">
              <a:off x="1781505" y="4032761"/>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474DC384-3511-4AC8-A1C6-5BE979FD8CDB}"/>
                </a:ext>
              </a:extLst>
            </p:cNvPr>
            <p:cNvCxnSpPr/>
            <p:nvPr/>
          </p:nvCxnSpPr>
          <p:spPr>
            <a:xfrm flipV="1">
              <a:off x="2277841" y="4123057"/>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384A1657-8DA5-47D6-B9D2-D911CF1EC5D6}"/>
                </a:ext>
              </a:extLst>
            </p:cNvPr>
            <p:cNvCxnSpPr/>
            <p:nvPr/>
          </p:nvCxnSpPr>
          <p:spPr>
            <a:xfrm flipV="1">
              <a:off x="2760896" y="4032761"/>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15779390-8055-4F95-9FF2-D3143815A59B}"/>
                </a:ext>
              </a:extLst>
            </p:cNvPr>
            <p:cNvCxnSpPr/>
            <p:nvPr/>
          </p:nvCxnSpPr>
          <p:spPr>
            <a:xfrm flipV="1">
              <a:off x="3262213" y="4116111"/>
              <a:ext cx="0" cy="78720"/>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3BE842BA-74FC-4CB7-B091-B09A83AD9A14}"/>
                </a:ext>
              </a:extLst>
            </p:cNvPr>
            <p:cNvGrpSpPr/>
            <p:nvPr/>
          </p:nvGrpSpPr>
          <p:grpSpPr>
            <a:xfrm>
              <a:off x="4530450" y="4016551"/>
              <a:ext cx="430178" cy="185227"/>
              <a:chOff x="4752935" y="5059290"/>
              <a:chExt cx="533698" cy="329514"/>
            </a:xfrm>
          </p:grpSpPr>
          <p:sp>
            <p:nvSpPr>
              <p:cNvPr id="73" name="Oval 72">
                <a:extLst>
                  <a:ext uri="{FF2B5EF4-FFF2-40B4-BE49-F238E27FC236}">
                    <a16:creationId xmlns:a16="http://schemas.microsoft.com/office/drawing/2014/main" xmlns="" id="{D4CAAD12-9C62-403C-936D-ACA6275930DD}"/>
                  </a:ext>
                </a:extLst>
              </p:cNvPr>
              <p:cNvSpPr/>
              <p:nvPr/>
            </p:nvSpPr>
            <p:spPr>
              <a:xfrm>
                <a:off x="4752935" y="5059290"/>
                <a:ext cx="345990" cy="329514"/>
              </a:xfrm>
              <a:prstGeom prst="ellipse">
                <a:avLst/>
              </a:prstGeom>
              <a:solidFill>
                <a:schemeClr val="lt1">
                  <a:alpha val="0"/>
                </a:scheme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4" name="Oval 73">
                <a:extLst>
                  <a:ext uri="{FF2B5EF4-FFF2-40B4-BE49-F238E27FC236}">
                    <a16:creationId xmlns:a16="http://schemas.microsoft.com/office/drawing/2014/main" xmlns="" id="{B9F6BF73-93B1-4F83-A73D-D184F3B5B39C}"/>
                  </a:ext>
                </a:extLst>
              </p:cNvPr>
              <p:cNvSpPr/>
              <p:nvPr/>
            </p:nvSpPr>
            <p:spPr>
              <a:xfrm>
                <a:off x="4940643" y="5059290"/>
                <a:ext cx="345990" cy="329514"/>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39" name="Straight Connector 38">
              <a:extLst>
                <a:ext uri="{FF2B5EF4-FFF2-40B4-BE49-F238E27FC236}">
                  <a16:creationId xmlns:a16="http://schemas.microsoft.com/office/drawing/2014/main" xmlns="" id="{1065696C-0854-49A9-B82B-9AB68A74732F}"/>
                </a:ext>
              </a:extLst>
            </p:cNvPr>
            <p:cNvCxnSpPr/>
            <p:nvPr/>
          </p:nvCxnSpPr>
          <p:spPr>
            <a:xfrm>
              <a:off x="4960618" y="4106847"/>
              <a:ext cx="621373" cy="2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905E2D1B-B7EA-4C6E-841F-510ADD352831}"/>
                </a:ext>
              </a:extLst>
            </p:cNvPr>
            <p:cNvCxnSpPr/>
            <p:nvPr/>
          </p:nvCxnSpPr>
          <p:spPr>
            <a:xfrm>
              <a:off x="4960618" y="2866563"/>
              <a:ext cx="621373" cy="2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EAD6B56-465E-4CCE-9DFA-BF6049DE3DF5}"/>
                </a:ext>
              </a:extLst>
            </p:cNvPr>
            <p:cNvCxnSpPr/>
            <p:nvPr/>
          </p:nvCxnSpPr>
          <p:spPr>
            <a:xfrm>
              <a:off x="5581991" y="2866563"/>
              <a:ext cx="0" cy="1249548"/>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xmlns="" id="{D9999193-89D4-49AF-BA34-486FB877DC25}"/>
                </a:ext>
              </a:extLst>
            </p:cNvPr>
            <p:cNvGrpSpPr/>
            <p:nvPr/>
          </p:nvGrpSpPr>
          <p:grpSpPr>
            <a:xfrm>
              <a:off x="7293975" y="4016551"/>
              <a:ext cx="430178" cy="185227"/>
              <a:chOff x="4752935" y="5059290"/>
              <a:chExt cx="533698" cy="329514"/>
            </a:xfrm>
          </p:grpSpPr>
          <p:sp>
            <p:nvSpPr>
              <p:cNvPr id="71" name="Oval 70">
                <a:extLst>
                  <a:ext uri="{FF2B5EF4-FFF2-40B4-BE49-F238E27FC236}">
                    <a16:creationId xmlns:a16="http://schemas.microsoft.com/office/drawing/2014/main" xmlns="" id="{F628E320-06E0-4EB2-9CAA-57E404270412}"/>
                  </a:ext>
                </a:extLst>
              </p:cNvPr>
              <p:cNvSpPr/>
              <p:nvPr/>
            </p:nvSpPr>
            <p:spPr>
              <a:xfrm>
                <a:off x="4752935" y="5059290"/>
                <a:ext cx="345990" cy="329514"/>
              </a:xfrm>
              <a:prstGeom prst="ellipse">
                <a:avLst/>
              </a:prstGeom>
              <a:solidFill>
                <a:schemeClr val="lt1">
                  <a:alpha val="0"/>
                </a:scheme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2" name="Oval 71">
                <a:extLst>
                  <a:ext uri="{FF2B5EF4-FFF2-40B4-BE49-F238E27FC236}">
                    <a16:creationId xmlns:a16="http://schemas.microsoft.com/office/drawing/2014/main" xmlns="" id="{3B49E2F1-6BBB-4F3E-B761-6AAB350FCD48}"/>
                  </a:ext>
                </a:extLst>
              </p:cNvPr>
              <p:cNvSpPr/>
              <p:nvPr/>
            </p:nvSpPr>
            <p:spPr>
              <a:xfrm>
                <a:off x="4940643" y="5059290"/>
                <a:ext cx="345990" cy="329514"/>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43" name="Rectangle 42">
              <a:extLst>
                <a:ext uri="{FF2B5EF4-FFF2-40B4-BE49-F238E27FC236}">
                  <a16:creationId xmlns:a16="http://schemas.microsoft.com/office/drawing/2014/main" xmlns="" id="{B10D394B-C16D-48FD-921E-E60A01D9B552}"/>
                </a:ext>
              </a:extLst>
            </p:cNvPr>
            <p:cNvSpPr/>
            <p:nvPr/>
          </p:nvSpPr>
          <p:spPr>
            <a:xfrm>
              <a:off x="480076" y="4917592"/>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Rectangle 43">
              <a:extLst>
                <a:ext uri="{FF2B5EF4-FFF2-40B4-BE49-F238E27FC236}">
                  <a16:creationId xmlns:a16="http://schemas.microsoft.com/office/drawing/2014/main" xmlns="" id="{43498193-1FA3-4B74-B781-40F7F6AF48B1}"/>
                </a:ext>
              </a:extLst>
            </p:cNvPr>
            <p:cNvSpPr/>
            <p:nvPr/>
          </p:nvSpPr>
          <p:spPr>
            <a:xfrm>
              <a:off x="1459468" y="4917591"/>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Rectangle 44">
              <a:extLst>
                <a:ext uri="{FF2B5EF4-FFF2-40B4-BE49-F238E27FC236}">
                  <a16:creationId xmlns:a16="http://schemas.microsoft.com/office/drawing/2014/main" xmlns="" id="{26171462-8C16-4B6E-9D12-C03271051A24}"/>
                </a:ext>
              </a:extLst>
            </p:cNvPr>
            <p:cNvSpPr/>
            <p:nvPr/>
          </p:nvSpPr>
          <p:spPr>
            <a:xfrm>
              <a:off x="2438859" y="4917591"/>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45">
              <a:extLst>
                <a:ext uri="{FF2B5EF4-FFF2-40B4-BE49-F238E27FC236}">
                  <a16:creationId xmlns:a16="http://schemas.microsoft.com/office/drawing/2014/main" xmlns="" id="{1DEBF04E-7A39-4B51-994E-3D7952ADD1E7}"/>
                </a:ext>
              </a:extLst>
            </p:cNvPr>
            <p:cNvSpPr/>
            <p:nvPr/>
          </p:nvSpPr>
          <p:spPr>
            <a:xfrm>
              <a:off x="969772" y="5440856"/>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Rectangle 46">
              <a:extLst>
                <a:ext uri="{FF2B5EF4-FFF2-40B4-BE49-F238E27FC236}">
                  <a16:creationId xmlns:a16="http://schemas.microsoft.com/office/drawing/2014/main" xmlns="" id="{33606873-9ECC-4893-941C-958E6D7BAE0C}"/>
                </a:ext>
              </a:extLst>
            </p:cNvPr>
            <p:cNvSpPr/>
            <p:nvPr/>
          </p:nvSpPr>
          <p:spPr>
            <a:xfrm>
              <a:off x="1955804" y="5440855"/>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Rectangle 47">
              <a:extLst>
                <a:ext uri="{FF2B5EF4-FFF2-40B4-BE49-F238E27FC236}">
                  <a16:creationId xmlns:a16="http://schemas.microsoft.com/office/drawing/2014/main" xmlns="" id="{3E177DBA-2D04-4D1F-A9EC-E671736AA601}"/>
                </a:ext>
              </a:extLst>
            </p:cNvPr>
            <p:cNvSpPr/>
            <p:nvPr/>
          </p:nvSpPr>
          <p:spPr>
            <a:xfrm>
              <a:off x="2941836" y="5440855"/>
              <a:ext cx="644074" cy="361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xmlns="" id="{5BDC22A8-BA54-43BA-B341-AE064E3DE780}"/>
                </a:ext>
              </a:extLst>
            </p:cNvPr>
            <p:cNvCxnSpPr/>
            <p:nvPr/>
          </p:nvCxnSpPr>
          <p:spPr>
            <a:xfrm flipV="1">
              <a:off x="802113" y="5355188"/>
              <a:ext cx="3728328" cy="6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7D85617-EAF1-4765-B03C-6A2C73BC98B9}"/>
                </a:ext>
              </a:extLst>
            </p:cNvPr>
            <p:cNvCxnSpPr>
              <a:endCxn id="43" idx="2"/>
            </p:cNvCxnSpPr>
            <p:nvPr/>
          </p:nvCxnSpPr>
          <p:spPr>
            <a:xfrm flipV="1">
              <a:off x="802113" y="5278783"/>
              <a:ext cx="0" cy="8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F32518AC-FE67-4EFB-80FB-F30B9BD130EE}"/>
                </a:ext>
              </a:extLst>
            </p:cNvPr>
            <p:cNvCxnSpPr>
              <a:stCxn id="46" idx="0"/>
            </p:cNvCxnSpPr>
            <p:nvPr/>
          </p:nvCxnSpPr>
          <p:spPr>
            <a:xfrm flipV="1">
              <a:off x="1291809" y="5362135"/>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8D2661C6-2F6B-45F0-815B-773D71C1129F}"/>
                </a:ext>
              </a:extLst>
            </p:cNvPr>
            <p:cNvCxnSpPr/>
            <p:nvPr/>
          </p:nvCxnSpPr>
          <p:spPr>
            <a:xfrm flipV="1">
              <a:off x="1781505" y="5271838"/>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D916C99E-B043-4F5A-A573-924E0DFC2E53}"/>
                </a:ext>
              </a:extLst>
            </p:cNvPr>
            <p:cNvCxnSpPr/>
            <p:nvPr/>
          </p:nvCxnSpPr>
          <p:spPr>
            <a:xfrm flipV="1">
              <a:off x="2277841" y="5362134"/>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417504F3-12E7-46B1-ACAC-2E86BEA19EF4}"/>
                </a:ext>
              </a:extLst>
            </p:cNvPr>
            <p:cNvCxnSpPr/>
            <p:nvPr/>
          </p:nvCxnSpPr>
          <p:spPr>
            <a:xfrm flipV="1">
              <a:off x="2760896" y="5271838"/>
              <a:ext cx="0" cy="7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F27A1CB1-2890-4CDA-9A15-11084B76BA80}"/>
                </a:ext>
              </a:extLst>
            </p:cNvPr>
            <p:cNvCxnSpPr/>
            <p:nvPr/>
          </p:nvCxnSpPr>
          <p:spPr>
            <a:xfrm flipV="1">
              <a:off x="3262213" y="5355188"/>
              <a:ext cx="0" cy="78720"/>
            </a:xfrm>
            <a:prstGeom prst="line">
              <a:avLst/>
            </a:prstGeom>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xmlns="" id="{51827D0A-70AC-40F6-B2BF-8E509C5A1253}"/>
                </a:ext>
              </a:extLst>
            </p:cNvPr>
            <p:cNvGrpSpPr/>
            <p:nvPr/>
          </p:nvGrpSpPr>
          <p:grpSpPr>
            <a:xfrm>
              <a:off x="4530450" y="5255628"/>
              <a:ext cx="430178" cy="185227"/>
              <a:chOff x="4752935" y="5059290"/>
              <a:chExt cx="533698" cy="329514"/>
            </a:xfrm>
          </p:grpSpPr>
          <p:sp>
            <p:nvSpPr>
              <p:cNvPr id="69" name="Oval 68">
                <a:extLst>
                  <a:ext uri="{FF2B5EF4-FFF2-40B4-BE49-F238E27FC236}">
                    <a16:creationId xmlns:a16="http://schemas.microsoft.com/office/drawing/2014/main" xmlns="" id="{46C8C5F7-DA1E-43DE-AEFD-EF83B2051300}"/>
                  </a:ext>
                </a:extLst>
              </p:cNvPr>
              <p:cNvSpPr/>
              <p:nvPr/>
            </p:nvSpPr>
            <p:spPr>
              <a:xfrm>
                <a:off x="4752935" y="5059290"/>
                <a:ext cx="345990" cy="329514"/>
              </a:xfrm>
              <a:prstGeom prst="ellipse">
                <a:avLst/>
              </a:prstGeom>
              <a:solidFill>
                <a:schemeClr val="lt1">
                  <a:alpha val="0"/>
                </a:scheme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0" name="Oval 69">
                <a:extLst>
                  <a:ext uri="{FF2B5EF4-FFF2-40B4-BE49-F238E27FC236}">
                    <a16:creationId xmlns:a16="http://schemas.microsoft.com/office/drawing/2014/main" xmlns="" id="{FFB84D1E-191A-4F81-988D-E4F6A414A81D}"/>
                  </a:ext>
                </a:extLst>
              </p:cNvPr>
              <p:cNvSpPr/>
              <p:nvPr/>
            </p:nvSpPr>
            <p:spPr>
              <a:xfrm>
                <a:off x="4940643" y="5059290"/>
                <a:ext cx="345990" cy="329514"/>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57" name="Straight Connector 56">
              <a:extLst>
                <a:ext uri="{FF2B5EF4-FFF2-40B4-BE49-F238E27FC236}">
                  <a16:creationId xmlns:a16="http://schemas.microsoft.com/office/drawing/2014/main" xmlns="" id="{AEF9873F-1203-4DB8-869E-A4046B53566D}"/>
                </a:ext>
              </a:extLst>
            </p:cNvPr>
            <p:cNvCxnSpPr>
              <a:stCxn id="70" idx="6"/>
            </p:cNvCxnSpPr>
            <p:nvPr/>
          </p:nvCxnSpPr>
          <p:spPr>
            <a:xfrm>
              <a:off x="4960618" y="5348241"/>
              <a:ext cx="621373" cy="2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89E2A599-CBA4-467A-874D-48DC7F153909}"/>
                </a:ext>
              </a:extLst>
            </p:cNvPr>
            <p:cNvCxnSpPr/>
            <p:nvPr/>
          </p:nvCxnSpPr>
          <p:spPr>
            <a:xfrm>
              <a:off x="5581991" y="4109184"/>
              <a:ext cx="0" cy="1249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75115916-EC92-49E1-9EF6-D306295378FF}"/>
                </a:ext>
              </a:extLst>
            </p:cNvPr>
            <p:cNvCxnSpPr/>
            <p:nvPr/>
          </p:nvCxnSpPr>
          <p:spPr>
            <a:xfrm>
              <a:off x="5581991" y="4109524"/>
              <a:ext cx="1711974"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C362F961-8B03-4E4B-869C-3EEA4EB66CF7}"/>
                </a:ext>
              </a:extLst>
            </p:cNvPr>
            <p:cNvSpPr txBox="1"/>
            <p:nvPr/>
          </p:nvSpPr>
          <p:spPr>
            <a:xfrm>
              <a:off x="3583965" y="2601868"/>
              <a:ext cx="1096368" cy="207609"/>
            </a:xfrm>
            <a:prstGeom prst="rect">
              <a:avLst/>
            </a:prstGeom>
            <a:noFill/>
          </p:spPr>
          <p:txBody>
            <a:bodyPr wrap="square" rtlCol="0">
              <a:spAutoFit/>
            </a:bodyPr>
            <a:lstStyle/>
            <a:p>
              <a:r>
                <a:rPr lang="en-GB" b="1"/>
                <a:t>LV Network</a:t>
              </a:r>
            </a:p>
          </p:txBody>
        </p:sp>
        <p:sp>
          <p:nvSpPr>
            <p:cNvPr id="61" name="TextBox 60">
              <a:extLst>
                <a:ext uri="{FF2B5EF4-FFF2-40B4-BE49-F238E27FC236}">
                  <a16:creationId xmlns:a16="http://schemas.microsoft.com/office/drawing/2014/main" xmlns="" id="{E38B4F89-91AE-4F51-891B-EFAF0D1ED5A0}"/>
                </a:ext>
              </a:extLst>
            </p:cNvPr>
            <p:cNvSpPr txBox="1"/>
            <p:nvPr/>
          </p:nvSpPr>
          <p:spPr>
            <a:xfrm>
              <a:off x="3587561" y="3857922"/>
              <a:ext cx="1096368" cy="207609"/>
            </a:xfrm>
            <a:prstGeom prst="rect">
              <a:avLst/>
            </a:prstGeom>
            <a:noFill/>
          </p:spPr>
          <p:txBody>
            <a:bodyPr wrap="square" rtlCol="0">
              <a:spAutoFit/>
            </a:bodyPr>
            <a:lstStyle/>
            <a:p>
              <a:r>
                <a:rPr lang="en-GB" b="1"/>
                <a:t>LV Network</a:t>
              </a:r>
            </a:p>
          </p:txBody>
        </p:sp>
        <p:sp>
          <p:nvSpPr>
            <p:cNvPr id="62" name="TextBox 61">
              <a:extLst>
                <a:ext uri="{FF2B5EF4-FFF2-40B4-BE49-F238E27FC236}">
                  <a16:creationId xmlns:a16="http://schemas.microsoft.com/office/drawing/2014/main" xmlns="" id="{39F1576B-7F83-4DA4-B224-84652C81F237}"/>
                </a:ext>
              </a:extLst>
            </p:cNvPr>
            <p:cNvSpPr txBox="1"/>
            <p:nvPr/>
          </p:nvSpPr>
          <p:spPr>
            <a:xfrm>
              <a:off x="3580688" y="5093370"/>
              <a:ext cx="1096368" cy="207609"/>
            </a:xfrm>
            <a:prstGeom prst="rect">
              <a:avLst/>
            </a:prstGeom>
            <a:noFill/>
          </p:spPr>
          <p:txBody>
            <a:bodyPr wrap="square" rtlCol="0">
              <a:spAutoFit/>
            </a:bodyPr>
            <a:lstStyle/>
            <a:p>
              <a:r>
                <a:rPr lang="en-GB" b="1"/>
                <a:t>LV Network</a:t>
              </a:r>
            </a:p>
          </p:txBody>
        </p:sp>
        <p:sp>
          <p:nvSpPr>
            <p:cNvPr id="63" name="TextBox 62">
              <a:extLst>
                <a:ext uri="{FF2B5EF4-FFF2-40B4-BE49-F238E27FC236}">
                  <a16:creationId xmlns:a16="http://schemas.microsoft.com/office/drawing/2014/main" xmlns="" id="{5A896494-08BF-4171-8482-39D7D2ED34B5}"/>
                </a:ext>
              </a:extLst>
            </p:cNvPr>
            <p:cNvSpPr txBox="1"/>
            <p:nvPr/>
          </p:nvSpPr>
          <p:spPr>
            <a:xfrm>
              <a:off x="5812401" y="3859682"/>
              <a:ext cx="1197359" cy="207609"/>
            </a:xfrm>
            <a:prstGeom prst="rect">
              <a:avLst/>
            </a:prstGeom>
            <a:noFill/>
          </p:spPr>
          <p:txBody>
            <a:bodyPr wrap="square" rtlCol="0">
              <a:spAutoFit/>
            </a:bodyPr>
            <a:lstStyle/>
            <a:p>
              <a:r>
                <a:rPr lang="en-GB" b="1"/>
                <a:t>MV Network</a:t>
              </a:r>
            </a:p>
          </p:txBody>
        </p:sp>
        <p:sp>
          <p:nvSpPr>
            <p:cNvPr id="64" name="TextBox 63">
              <a:extLst>
                <a:ext uri="{FF2B5EF4-FFF2-40B4-BE49-F238E27FC236}">
                  <a16:creationId xmlns:a16="http://schemas.microsoft.com/office/drawing/2014/main" xmlns="" id="{24CD12ED-D6AE-44AE-B6D2-2E40082BC123}"/>
                </a:ext>
              </a:extLst>
            </p:cNvPr>
            <p:cNvSpPr txBox="1"/>
            <p:nvPr/>
          </p:nvSpPr>
          <p:spPr>
            <a:xfrm>
              <a:off x="4349620" y="2502542"/>
              <a:ext cx="1096368" cy="173008"/>
            </a:xfrm>
            <a:prstGeom prst="rect">
              <a:avLst/>
            </a:prstGeom>
            <a:noFill/>
          </p:spPr>
          <p:txBody>
            <a:bodyPr wrap="square" rtlCol="0">
              <a:spAutoFit/>
            </a:bodyPr>
            <a:lstStyle/>
            <a:p>
              <a:r>
                <a:rPr lang="en-GB" sz="1400"/>
                <a:t>230V | 11kV</a:t>
              </a:r>
            </a:p>
          </p:txBody>
        </p:sp>
        <p:sp>
          <p:nvSpPr>
            <p:cNvPr id="65" name="TextBox 64">
              <a:extLst>
                <a:ext uri="{FF2B5EF4-FFF2-40B4-BE49-F238E27FC236}">
                  <a16:creationId xmlns:a16="http://schemas.microsoft.com/office/drawing/2014/main" xmlns="" id="{6A40F77F-8BFA-4DCE-B381-469C6751EAE3}"/>
                </a:ext>
              </a:extLst>
            </p:cNvPr>
            <p:cNvSpPr txBox="1"/>
            <p:nvPr/>
          </p:nvSpPr>
          <p:spPr>
            <a:xfrm>
              <a:off x="4352564" y="3759427"/>
              <a:ext cx="1096368" cy="173008"/>
            </a:xfrm>
            <a:prstGeom prst="rect">
              <a:avLst/>
            </a:prstGeom>
            <a:noFill/>
          </p:spPr>
          <p:txBody>
            <a:bodyPr wrap="square" rtlCol="0">
              <a:spAutoFit/>
            </a:bodyPr>
            <a:lstStyle/>
            <a:p>
              <a:r>
                <a:rPr lang="en-GB" sz="1400"/>
                <a:t>230V | 11kV</a:t>
              </a:r>
            </a:p>
          </p:txBody>
        </p:sp>
        <p:sp>
          <p:nvSpPr>
            <p:cNvPr id="66" name="TextBox 65">
              <a:extLst>
                <a:ext uri="{FF2B5EF4-FFF2-40B4-BE49-F238E27FC236}">
                  <a16:creationId xmlns:a16="http://schemas.microsoft.com/office/drawing/2014/main" xmlns="" id="{C49D5E9C-585B-41B5-801E-11ABC1A0A7BF}"/>
                </a:ext>
              </a:extLst>
            </p:cNvPr>
            <p:cNvSpPr txBox="1"/>
            <p:nvPr/>
          </p:nvSpPr>
          <p:spPr>
            <a:xfrm>
              <a:off x="4349620" y="4991167"/>
              <a:ext cx="1096368" cy="173008"/>
            </a:xfrm>
            <a:prstGeom prst="rect">
              <a:avLst/>
            </a:prstGeom>
            <a:noFill/>
          </p:spPr>
          <p:txBody>
            <a:bodyPr wrap="square" rtlCol="0">
              <a:spAutoFit/>
            </a:bodyPr>
            <a:lstStyle/>
            <a:p>
              <a:r>
                <a:rPr lang="en-GB" sz="1400"/>
                <a:t>230V | 11kV</a:t>
              </a:r>
            </a:p>
          </p:txBody>
        </p:sp>
        <p:sp>
          <p:nvSpPr>
            <p:cNvPr id="67" name="TextBox 66">
              <a:extLst>
                <a:ext uri="{FF2B5EF4-FFF2-40B4-BE49-F238E27FC236}">
                  <a16:creationId xmlns:a16="http://schemas.microsoft.com/office/drawing/2014/main" xmlns="" id="{18E59A55-29E7-485B-84B9-2EB34EA397D9}"/>
                </a:ext>
              </a:extLst>
            </p:cNvPr>
            <p:cNvSpPr txBox="1"/>
            <p:nvPr/>
          </p:nvSpPr>
          <p:spPr>
            <a:xfrm>
              <a:off x="7032445" y="3746007"/>
              <a:ext cx="1096368" cy="173008"/>
            </a:xfrm>
            <a:prstGeom prst="rect">
              <a:avLst/>
            </a:prstGeom>
            <a:noFill/>
          </p:spPr>
          <p:txBody>
            <a:bodyPr wrap="square" rtlCol="0">
              <a:spAutoFit/>
            </a:bodyPr>
            <a:lstStyle/>
            <a:p>
              <a:r>
                <a:rPr lang="en-GB" sz="1400"/>
                <a:t>11kV | 33kV</a:t>
              </a:r>
            </a:p>
          </p:txBody>
        </p:sp>
        <p:cxnSp>
          <p:nvCxnSpPr>
            <p:cNvPr id="68" name="Straight Connector 67">
              <a:extLst>
                <a:ext uri="{FF2B5EF4-FFF2-40B4-BE49-F238E27FC236}">
                  <a16:creationId xmlns:a16="http://schemas.microsoft.com/office/drawing/2014/main" xmlns="" id="{29CA501D-6A76-46C5-9085-4FD16413310A}"/>
                </a:ext>
              </a:extLst>
            </p:cNvPr>
            <p:cNvCxnSpPr/>
            <p:nvPr/>
          </p:nvCxnSpPr>
          <p:spPr>
            <a:xfrm>
              <a:off x="7724142" y="4106847"/>
              <a:ext cx="96265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4E317BA2-312C-4044-87AD-437555455DAD}"/>
              </a:ext>
            </a:extLst>
          </p:cNvPr>
          <p:cNvGrpSpPr>
            <a:grpSpLocks noChangeAspect="1"/>
          </p:cNvGrpSpPr>
          <p:nvPr/>
        </p:nvGrpSpPr>
        <p:grpSpPr>
          <a:xfrm>
            <a:off x="302876" y="1778260"/>
            <a:ext cx="8410701" cy="4187028"/>
            <a:chOff x="349220" y="666750"/>
            <a:chExt cx="11505964" cy="5403948"/>
          </a:xfrm>
        </p:grpSpPr>
        <p:grpSp>
          <p:nvGrpSpPr>
            <p:cNvPr id="78" name="Group 77">
              <a:extLst>
                <a:ext uri="{FF2B5EF4-FFF2-40B4-BE49-F238E27FC236}">
                  <a16:creationId xmlns:a16="http://schemas.microsoft.com/office/drawing/2014/main" xmlns="" id="{525E134F-7CDA-4777-B501-06BA045EB518}"/>
                </a:ext>
              </a:extLst>
            </p:cNvPr>
            <p:cNvGrpSpPr/>
            <p:nvPr/>
          </p:nvGrpSpPr>
          <p:grpSpPr>
            <a:xfrm>
              <a:off x="349220" y="773414"/>
              <a:ext cx="3414673" cy="5297235"/>
              <a:chOff x="662487" y="774435"/>
              <a:chExt cx="3414673" cy="5297235"/>
            </a:xfrm>
          </p:grpSpPr>
          <p:grpSp>
            <p:nvGrpSpPr>
              <p:cNvPr id="233" name="Group 232">
                <a:extLst>
                  <a:ext uri="{FF2B5EF4-FFF2-40B4-BE49-F238E27FC236}">
                    <a16:creationId xmlns:a16="http://schemas.microsoft.com/office/drawing/2014/main" xmlns="" id="{62E9CEBE-BFA0-4625-95B4-60FBA50742D2}"/>
                  </a:ext>
                </a:extLst>
              </p:cNvPr>
              <p:cNvGrpSpPr>
                <a:grpSpLocks noChangeAspect="1"/>
              </p:cNvGrpSpPr>
              <p:nvPr/>
            </p:nvGrpSpPr>
            <p:grpSpPr>
              <a:xfrm>
                <a:off x="662487" y="774435"/>
                <a:ext cx="3414673" cy="2547217"/>
                <a:chOff x="578511" y="401216"/>
                <a:chExt cx="8057702" cy="6010845"/>
              </a:xfrm>
            </p:grpSpPr>
            <p:sp>
              <p:nvSpPr>
                <p:cNvPr id="299" name="Rectangle 298">
                  <a:extLst>
                    <a:ext uri="{FF2B5EF4-FFF2-40B4-BE49-F238E27FC236}">
                      <a16:creationId xmlns:a16="http://schemas.microsoft.com/office/drawing/2014/main" xmlns="" id="{D48BAFA2-A3E2-4DD9-9C19-98B34B893798}"/>
                    </a:ext>
                  </a:extLst>
                </p:cNvPr>
                <p:cNvSpPr/>
                <p:nvPr/>
              </p:nvSpPr>
              <p:spPr>
                <a:xfrm>
                  <a:off x="578511" y="40121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00" name="Rectangle 299">
                  <a:extLst>
                    <a:ext uri="{FF2B5EF4-FFF2-40B4-BE49-F238E27FC236}">
                      <a16:creationId xmlns:a16="http://schemas.microsoft.com/office/drawing/2014/main" xmlns="" id="{6FB4D6EF-AF4A-4673-A32B-46CE90424EBC}"/>
                    </a:ext>
                  </a:extLst>
                </p:cNvPr>
                <p:cNvSpPr/>
                <p:nvPr/>
              </p:nvSpPr>
              <p:spPr>
                <a:xfrm>
                  <a:off x="1793592" y="401217"/>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01" name="Rectangle 300">
                  <a:extLst>
                    <a:ext uri="{FF2B5EF4-FFF2-40B4-BE49-F238E27FC236}">
                      <a16:creationId xmlns:a16="http://schemas.microsoft.com/office/drawing/2014/main" xmlns="" id="{A0EA46B3-C9A4-4BD2-9EBB-797A38F39D43}"/>
                    </a:ext>
                  </a:extLst>
                </p:cNvPr>
                <p:cNvSpPr/>
                <p:nvPr/>
              </p:nvSpPr>
              <p:spPr>
                <a:xfrm>
                  <a:off x="3008673" y="401216"/>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02" name="Rectangle 301">
                  <a:extLst>
                    <a:ext uri="{FF2B5EF4-FFF2-40B4-BE49-F238E27FC236}">
                      <a16:creationId xmlns:a16="http://schemas.microsoft.com/office/drawing/2014/main" xmlns="" id="{714D8BEB-C5D2-4160-A819-6CDC782EC760}"/>
                    </a:ext>
                  </a:extLst>
                </p:cNvPr>
                <p:cNvSpPr/>
                <p:nvPr/>
              </p:nvSpPr>
              <p:spPr>
                <a:xfrm>
                  <a:off x="1186052" y="133209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03" name="Rectangle 302">
                  <a:extLst>
                    <a:ext uri="{FF2B5EF4-FFF2-40B4-BE49-F238E27FC236}">
                      <a16:creationId xmlns:a16="http://schemas.microsoft.com/office/drawing/2014/main" xmlns="" id="{59EC1CDB-E591-4909-B22F-C9712CD4C5D9}"/>
                    </a:ext>
                  </a:extLst>
                </p:cNvPr>
                <p:cNvSpPr/>
                <p:nvPr/>
              </p:nvSpPr>
              <p:spPr>
                <a:xfrm>
                  <a:off x="2409371" y="1332092"/>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04" name="Rectangle 303">
                  <a:extLst>
                    <a:ext uri="{FF2B5EF4-FFF2-40B4-BE49-F238E27FC236}">
                      <a16:creationId xmlns:a16="http://schemas.microsoft.com/office/drawing/2014/main" xmlns="" id="{D38D495D-4BCD-44D1-9EF1-9181CCBEED60}"/>
                    </a:ext>
                  </a:extLst>
                </p:cNvPr>
                <p:cNvSpPr/>
                <p:nvPr/>
              </p:nvSpPr>
              <p:spPr>
                <a:xfrm>
                  <a:off x="3632690" y="1332091"/>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305" name="Straight Connector 304">
                  <a:extLst>
                    <a:ext uri="{FF2B5EF4-FFF2-40B4-BE49-F238E27FC236}">
                      <a16:creationId xmlns:a16="http://schemas.microsoft.com/office/drawing/2014/main" xmlns="" id="{84AB01D4-45B2-4533-93F9-87B1046B2747}"/>
                    </a:ext>
                  </a:extLst>
                </p:cNvPr>
                <p:cNvCxnSpPr/>
                <p:nvPr/>
              </p:nvCxnSpPr>
              <p:spPr>
                <a:xfrm flipV="1">
                  <a:off x="978046" y="1179691"/>
                  <a:ext cx="4625546" cy="12360"/>
                </a:xfrm>
                <a:prstGeom prst="line">
                  <a:avLst/>
                </a:prstGeom>
                <a:noFill/>
                <a:ln w="6350" cap="flat" cmpd="sng" algn="ctr">
                  <a:solidFill>
                    <a:srgbClr val="5B9BD5"/>
                  </a:solidFill>
                  <a:prstDash val="solid"/>
                  <a:miter lim="800000"/>
                </a:ln>
                <a:effectLst/>
              </p:spPr>
            </p:cxnSp>
            <p:cxnSp>
              <p:nvCxnSpPr>
                <p:cNvPr id="306" name="Straight Connector 305">
                  <a:extLst>
                    <a:ext uri="{FF2B5EF4-FFF2-40B4-BE49-F238E27FC236}">
                      <a16:creationId xmlns:a16="http://schemas.microsoft.com/office/drawing/2014/main" xmlns="" id="{85A7FAFE-749E-4413-BB10-3BEC2E97AD25}"/>
                    </a:ext>
                  </a:extLst>
                </p:cNvPr>
                <p:cNvCxnSpPr>
                  <a:endCxn id="299" idx="2"/>
                </p:cNvCxnSpPr>
                <p:nvPr/>
              </p:nvCxnSpPr>
              <p:spPr>
                <a:xfrm flipV="1">
                  <a:off x="978046" y="1043769"/>
                  <a:ext cx="0" cy="148282"/>
                </a:xfrm>
                <a:prstGeom prst="line">
                  <a:avLst/>
                </a:prstGeom>
                <a:noFill/>
                <a:ln w="6350" cap="flat" cmpd="sng" algn="ctr">
                  <a:solidFill>
                    <a:srgbClr val="5B9BD5"/>
                  </a:solidFill>
                  <a:prstDash val="solid"/>
                  <a:miter lim="800000"/>
                </a:ln>
                <a:effectLst/>
              </p:spPr>
            </p:cxnSp>
            <p:cxnSp>
              <p:nvCxnSpPr>
                <p:cNvPr id="307" name="Straight Connector 306">
                  <a:extLst>
                    <a:ext uri="{FF2B5EF4-FFF2-40B4-BE49-F238E27FC236}">
                      <a16:creationId xmlns:a16="http://schemas.microsoft.com/office/drawing/2014/main" xmlns="" id="{7140C21D-47E8-4A86-B0C1-DCA671ACACC8}"/>
                    </a:ext>
                  </a:extLst>
                </p:cNvPr>
                <p:cNvCxnSpPr>
                  <a:stCxn id="302" idx="0"/>
                </p:cNvCxnSpPr>
                <p:nvPr/>
              </p:nvCxnSpPr>
              <p:spPr>
                <a:xfrm flipV="1">
                  <a:off x="1585587" y="1192051"/>
                  <a:ext cx="0" cy="140042"/>
                </a:xfrm>
                <a:prstGeom prst="line">
                  <a:avLst/>
                </a:prstGeom>
                <a:noFill/>
                <a:ln w="6350" cap="flat" cmpd="sng" algn="ctr">
                  <a:solidFill>
                    <a:srgbClr val="5B9BD5"/>
                  </a:solidFill>
                  <a:prstDash val="solid"/>
                  <a:miter lim="800000"/>
                </a:ln>
                <a:effectLst/>
              </p:spPr>
            </p:cxnSp>
            <p:cxnSp>
              <p:nvCxnSpPr>
                <p:cNvPr id="308" name="Straight Connector 307">
                  <a:extLst>
                    <a:ext uri="{FF2B5EF4-FFF2-40B4-BE49-F238E27FC236}">
                      <a16:creationId xmlns:a16="http://schemas.microsoft.com/office/drawing/2014/main" xmlns="" id="{800F0F3E-7CB5-4A67-BB3D-1CDF78B3AB1D}"/>
                    </a:ext>
                  </a:extLst>
                </p:cNvPr>
                <p:cNvCxnSpPr/>
                <p:nvPr/>
              </p:nvCxnSpPr>
              <p:spPr>
                <a:xfrm flipV="1">
                  <a:off x="2193127" y="1031414"/>
                  <a:ext cx="0" cy="140042"/>
                </a:xfrm>
                <a:prstGeom prst="line">
                  <a:avLst/>
                </a:prstGeom>
                <a:noFill/>
                <a:ln w="6350" cap="flat" cmpd="sng" algn="ctr">
                  <a:solidFill>
                    <a:srgbClr val="5B9BD5"/>
                  </a:solidFill>
                  <a:prstDash val="solid"/>
                  <a:miter lim="800000"/>
                </a:ln>
                <a:effectLst/>
              </p:spPr>
            </p:cxnSp>
            <p:cxnSp>
              <p:nvCxnSpPr>
                <p:cNvPr id="309" name="Straight Connector 308">
                  <a:extLst>
                    <a:ext uri="{FF2B5EF4-FFF2-40B4-BE49-F238E27FC236}">
                      <a16:creationId xmlns:a16="http://schemas.microsoft.com/office/drawing/2014/main" xmlns="" id="{4C001659-6FF0-4942-BADE-F0BCE3FC1D18}"/>
                    </a:ext>
                  </a:extLst>
                </p:cNvPr>
                <p:cNvCxnSpPr/>
                <p:nvPr/>
              </p:nvCxnSpPr>
              <p:spPr>
                <a:xfrm flipV="1">
                  <a:off x="2808906" y="1192049"/>
                  <a:ext cx="0" cy="140042"/>
                </a:xfrm>
                <a:prstGeom prst="line">
                  <a:avLst/>
                </a:prstGeom>
                <a:noFill/>
                <a:ln w="6350" cap="flat" cmpd="sng" algn="ctr">
                  <a:solidFill>
                    <a:srgbClr val="5B9BD5"/>
                  </a:solidFill>
                  <a:prstDash val="solid"/>
                  <a:miter lim="800000"/>
                </a:ln>
                <a:effectLst/>
              </p:spPr>
            </p:cxnSp>
            <p:cxnSp>
              <p:nvCxnSpPr>
                <p:cNvPr id="310" name="Straight Connector 309">
                  <a:extLst>
                    <a:ext uri="{FF2B5EF4-FFF2-40B4-BE49-F238E27FC236}">
                      <a16:creationId xmlns:a16="http://schemas.microsoft.com/office/drawing/2014/main" xmlns="" id="{A46FE7ED-AA98-47E8-8608-94EB5E057C06}"/>
                    </a:ext>
                  </a:extLst>
                </p:cNvPr>
                <p:cNvCxnSpPr/>
                <p:nvPr/>
              </p:nvCxnSpPr>
              <p:spPr>
                <a:xfrm flipV="1">
                  <a:off x="3408208" y="1031414"/>
                  <a:ext cx="0" cy="140042"/>
                </a:xfrm>
                <a:prstGeom prst="line">
                  <a:avLst/>
                </a:prstGeom>
                <a:noFill/>
                <a:ln w="6350" cap="flat" cmpd="sng" algn="ctr">
                  <a:solidFill>
                    <a:srgbClr val="5B9BD5"/>
                  </a:solidFill>
                  <a:prstDash val="solid"/>
                  <a:miter lim="800000"/>
                </a:ln>
                <a:effectLst/>
              </p:spPr>
            </p:cxnSp>
            <p:cxnSp>
              <p:nvCxnSpPr>
                <p:cNvPr id="311" name="Straight Connector 310">
                  <a:extLst>
                    <a:ext uri="{FF2B5EF4-FFF2-40B4-BE49-F238E27FC236}">
                      <a16:creationId xmlns:a16="http://schemas.microsoft.com/office/drawing/2014/main" xmlns="" id="{5B1CD8E8-7592-44CF-B4C2-E3EA23BAE544}"/>
                    </a:ext>
                  </a:extLst>
                </p:cNvPr>
                <p:cNvCxnSpPr/>
                <p:nvPr/>
              </p:nvCxnSpPr>
              <p:spPr>
                <a:xfrm flipV="1">
                  <a:off x="4030166" y="1179691"/>
                  <a:ext cx="0" cy="140042"/>
                </a:xfrm>
                <a:prstGeom prst="line">
                  <a:avLst/>
                </a:prstGeom>
                <a:noFill/>
                <a:ln w="6350" cap="flat" cmpd="sng" algn="ctr">
                  <a:solidFill>
                    <a:srgbClr val="5B9BD5"/>
                  </a:solidFill>
                  <a:prstDash val="solid"/>
                  <a:miter lim="800000"/>
                </a:ln>
                <a:effectLst/>
              </p:spPr>
            </p:cxnSp>
            <p:grpSp>
              <p:nvGrpSpPr>
                <p:cNvPr id="312" name="Group 311">
                  <a:extLst>
                    <a:ext uri="{FF2B5EF4-FFF2-40B4-BE49-F238E27FC236}">
                      <a16:creationId xmlns:a16="http://schemas.microsoft.com/office/drawing/2014/main" xmlns="" id="{088BC8CF-A49B-4F4F-B328-4698CE17F909}"/>
                    </a:ext>
                  </a:extLst>
                </p:cNvPr>
                <p:cNvGrpSpPr/>
                <p:nvPr/>
              </p:nvGrpSpPr>
              <p:grpSpPr>
                <a:xfrm>
                  <a:off x="5603592" y="1002577"/>
                  <a:ext cx="533698" cy="329514"/>
                  <a:chOff x="4752935" y="5059290"/>
                  <a:chExt cx="533698" cy="329514"/>
                </a:xfrm>
              </p:grpSpPr>
              <p:sp>
                <p:nvSpPr>
                  <p:cNvPr id="361" name="Oval 360">
                    <a:extLst>
                      <a:ext uri="{FF2B5EF4-FFF2-40B4-BE49-F238E27FC236}">
                        <a16:creationId xmlns:a16="http://schemas.microsoft.com/office/drawing/2014/main" xmlns="" id="{13C50AB7-C386-45EC-ACBB-E243D421593D}"/>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62" name="Oval 361">
                    <a:extLst>
                      <a:ext uri="{FF2B5EF4-FFF2-40B4-BE49-F238E27FC236}">
                        <a16:creationId xmlns:a16="http://schemas.microsoft.com/office/drawing/2014/main" xmlns="" id="{DF378DF3-AE16-4162-A875-F6F8CE5C082E}"/>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sp>
              <p:nvSpPr>
                <p:cNvPr id="313" name="Rectangle 312">
                  <a:extLst>
                    <a:ext uri="{FF2B5EF4-FFF2-40B4-BE49-F238E27FC236}">
                      <a16:creationId xmlns:a16="http://schemas.microsoft.com/office/drawing/2014/main" xmlns="" id="{DBC45B0B-C5C4-4250-8904-99DBF4F42791}"/>
                    </a:ext>
                  </a:extLst>
                </p:cNvPr>
                <p:cNvSpPr/>
                <p:nvPr/>
              </p:nvSpPr>
              <p:spPr>
                <a:xfrm>
                  <a:off x="578511" y="2634345"/>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14" name="Rectangle 313">
                  <a:extLst>
                    <a:ext uri="{FF2B5EF4-FFF2-40B4-BE49-F238E27FC236}">
                      <a16:creationId xmlns:a16="http://schemas.microsoft.com/office/drawing/2014/main" xmlns="" id="{14B78585-7203-483A-BB4F-FBB99E545FD0}"/>
                    </a:ext>
                  </a:extLst>
                </p:cNvPr>
                <p:cNvSpPr/>
                <p:nvPr/>
              </p:nvSpPr>
              <p:spPr>
                <a:xfrm>
                  <a:off x="1793592" y="2634344"/>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15" name="Rectangle 314">
                  <a:extLst>
                    <a:ext uri="{FF2B5EF4-FFF2-40B4-BE49-F238E27FC236}">
                      <a16:creationId xmlns:a16="http://schemas.microsoft.com/office/drawing/2014/main" xmlns="" id="{3EF04323-E01B-4312-9D35-2346D6EFA3C1}"/>
                    </a:ext>
                  </a:extLst>
                </p:cNvPr>
                <p:cNvSpPr/>
                <p:nvPr/>
              </p:nvSpPr>
              <p:spPr>
                <a:xfrm>
                  <a:off x="3008673" y="263434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16" name="Rectangle 315">
                  <a:extLst>
                    <a:ext uri="{FF2B5EF4-FFF2-40B4-BE49-F238E27FC236}">
                      <a16:creationId xmlns:a16="http://schemas.microsoft.com/office/drawing/2014/main" xmlns="" id="{0E46C087-7101-448D-995D-6C66A22DAED8}"/>
                    </a:ext>
                  </a:extLst>
                </p:cNvPr>
                <p:cNvSpPr/>
                <p:nvPr/>
              </p:nvSpPr>
              <p:spPr>
                <a:xfrm>
                  <a:off x="1186052" y="3565220"/>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17" name="Rectangle 316">
                  <a:extLst>
                    <a:ext uri="{FF2B5EF4-FFF2-40B4-BE49-F238E27FC236}">
                      <a16:creationId xmlns:a16="http://schemas.microsoft.com/office/drawing/2014/main" xmlns="" id="{E61821D7-6BE6-4442-B810-F366F293308D}"/>
                    </a:ext>
                  </a:extLst>
                </p:cNvPr>
                <p:cNvSpPr/>
                <p:nvPr/>
              </p:nvSpPr>
              <p:spPr>
                <a:xfrm>
                  <a:off x="2409371" y="3565219"/>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18" name="Rectangle 317">
                  <a:extLst>
                    <a:ext uri="{FF2B5EF4-FFF2-40B4-BE49-F238E27FC236}">
                      <a16:creationId xmlns:a16="http://schemas.microsoft.com/office/drawing/2014/main" xmlns="" id="{61CC2361-BEB4-4184-8286-F3BF4765F4E3}"/>
                    </a:ext>
                  </a:extLst>
                </p:cNvPr>
                <p:cNvSpPr/>
                <p:nvPr/>
              </p:nvSpPr>
              <p:spPr>
                <a:xfrm>
                  <a:off x="3632690" y="356521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319" name="Straight Connector 318">
                  <a:extLst>
                    <a:ext uri="{FF2B5EF4-FFF2-40B4-BE49-F238E27FC236}">
                      <a16:creationId xmlns:a16="http://schemas.microsoft.com/office/drawing/2014/main" xmlns="" id="{4B8482A4-44DC-46B0-A6AC-8AAADD1E4133}"/>
                    </a:ext>
                  </a:extLst>
                </p:cNvPr>
                <p:cNvCxnSpPr/>
                <p:nvPr/>
              </p:nvCxnSpPr>
              <p:spPr>
                <a:xfrm flipV="1">
                  <a:off x="978046" y="3412818"/>
                  <a:ext cx="4625546" cy="12360"/>
                </a:xfrm>
                <a:prstGeom prst="line">
                  <a:avLst/>
                </a:prstGeom>
                <a:noFill/>
                <a:ln w="6350" cap="flat" cmpd="sng" algn="ctr">
                  <a:solidFill>
                    <a:srgbClr val="5B9BD5"/>
                  </a:solidFill>
                  <a:prstDash val="solid"/>
                  <a:miter lim="800000"/>
                </a:ln>
                <a:effectLst/>
              </p:spPr>
            </p:cxnSp>
            <p:cxnSp>
              <p:nvCxnSpPr>
                <p:cNvPr id="320" name="Straight Connector 319">
                  <a:extLst>
                    <a:ext uri="{FF2B5EF4-FFF2-40B4-BE49-F238E27FC236}">
                      <a16:creationId xmlns:a16="http://schemas.microsoft.com/office/drawing/2014/main" xmlns="" id="{ACFA1548-CA03-452E-B9A6-D05A52788811}"/>
                    </a:ext>
                  </a:extLst>
                </p:cNvPr>
                <p:cNvCxnSpPr>
                  <a:endCxn id="313" idx="2"/>
                </p:cNvCxnSpPr>
                <p:nvPr/>
              </p:nvCxnSpPr>
              <p:spPr>
                <a:xfrm flipV="1">
                  <a:off x="978046" y="3276896"/>
                  <a:ext cx="0" cy="148282"/>
                </a:xfrm>
                <a:prstGeom prst="line">
                  <a:avLst/>
                </a:prstGeom>
                <a:noFill/>
                <a:ln w="6350" cap="flat" cmpd="sng" algn="ctr">
                  <a:solidFill>
                    <a:srgbClr val="5B9BD5"/>
                  </a:solidFill>
                  <a:prstDash val="solid"/>
                  <a:miter lim="800000"/>
                </a:ln>
                <a:effectLst/>
              </p:spPr>
            </p:cxnSp>
            <p:cxnSp>
              <p:nvCxnSpPr>
                <p:cNvPr id="321" name="Straight Connector 320">
                  <a:extLst>
                    <a:ext uri="{FF2B5EF4-FFF2-40B4-BE49-F238E27FC236}">
                      <a16:creationId xmlns:a16="http://schemas.microsoft.com/office/drawing/2014/main" xmlns="" id="{9C7AD13A-87FB-4491-B337-96EAB5EB7CC4}"/>
                    </a:ext>
                  </a:extLst>
                </p:cNvPr>
                <p:cNvCxnSpPr>
                  <a:stCxn id="316" idx="0"/>
                </p:cNvCxnSpPr>
                <p:nvPr/>
              </p:nvCxnSpPr>
              <p:spPr>
                <a:xfrm flipV="1">
                  <a:off x="1585587" y="3425178"/>
                  <a:ext cx="0" cy="140042"/>
                </a:xfrm>
                <a:prstGeom prst="line">
                  <a:avLst/>
                </a:prstGeom>
                <a:noFill/>
                <a:ln w="6350" cap="flat" cmpd="sng" algn="ctr">
                  <a:solidFill>
                    <a:srgbClr val="5B9BD5"/>
                  </a:solidFill>
                  <a:prstDash val="solid"/>
                  <a:miter lim="800000"/>
                </a:ln>
                <a:effectLst/>
              </p:spPr>
            </p:cxnSp>
            <p:cxnSp>
              <p:nvCxnSpPr>
                <p:cNvPr id="322" name="Straight Connector 321">
                  <a:extLst>
                    <a:ext uri="{FF2B5EF4-FFF2-40B4-BE49-F238E27FC236}">
                      <a16:creationId xmlns:a16="http://schemas.microsoft.com/office/drawing/2014/main" xmlns="" id="{00018A7B-29AD-4385-86C5-D50FE9EB493C}"/>
                    </a:ext>
                  </a:extLst>
                </p:cNvPr>
                <p:cNvCxnSpPr/>
                <p:nvPr/>
              </p:nvCxnSpPr>
              <p:spPr>
                <a:xfrm flipV="1">
                  <a:off x="2193127" y="3264541"/>
                  <a:ext cx="0" cy="140042"/>
                </a:xfrm>
                <a:prstGeom prst="line">
                  <a:avLst/>
                </a:prstGeom>
                <a:noFill/>
                <a:ln w="6350" cap="flat" cmpd="sng" algn="ctr">
                  <a:solidFill>
                    <a:srgbClr val="5B9BD5"/>
                  </a:solidFill>
                  <a:prstDash val="solid"/>
                  <a:miter lim="800000"/>
                </a:ln>
                <a:effectLst/>
              </p:spPr>
            </p:cxnSp>
            <p:cxnSp>
              <p:nvCxnSpPr>
                <p:cNvPr id="323" name="Straight Connector 322">
                  <a:extLst>
                    <a:ext uri="{FF2B5EF4-FFF2-40B4-BE49-F238E27FC236}">
                      <a16:creationId xmlns:a16="http://schemas.microsoft.com/office/drawing/2014/main" xmlns="" id="{286CF90B-FE65-4593-829E-3BB9F0E39DC6}"/>
                    </a:ext>
                  </a:extLst>
                </p:cNvPr>
                <p:cNvCxnSpPr/>
                <p:nvPr/>
              </p:nvCxnSpPr>
              <p:spPr>
                <a:xfrm flipV="1">
                  <a:off x="2808906" y="3425176"/>
                  <a:ext cx="0" cy="140042"/>
                </a:xfrm>
                <a:prstGeom prst="line">
                  <a:avLst/>
                </a:prstGeom>
                <a:noFill/>
                <a:ln w="6350" cap="flat" cmpd="sng" algn="ctr">
                  <a:solidFill>
                    <a:srgbClr val="5B9BD5"/>
                  </a:solidFill>
                  <a:prstDash val="solid"/>
                  <a:miter lim="800000"/>
                </a:ln>
                <a:effectLst/>
              </p:spPr>
            </p:cxnSp>
            <p:cxnSp>
              <p:nvCxnSpPr>
                <p:cNvPr id="324" name="Straight Connector 323">
                  <a:extLst>
                    <a:ext uri="{FF2B5EF4-FFF2-40B4-BE49-F238E27FC236}">
                      <a16:creationId xmlns:a16="http://schemas.microsoft.com/office/drawing/2014/main" xmlns="" id="{3D07F288-2572-4A77-9B30-D650A8C2ECB0}"/>
                    </a:ext>
                  </a:extLst>
                </p:cNvPr>
                <p:cNvCxnSpPr/>
                <p:nvPr/>
              </p:nvCxnSpPr>
              <p:spPr>
                <a:xfrm flipV="1">
                  <a:off x="3408208" y="3264541"/>
                  <a:ext cx="0" cy="140042"/>
                </a:xfrm>
                <a:prstGeom prst="line">
                  <a:avLst/>
                </a:prstGeom>
                <a:noFill/>
                <a:ln w="6350" cap="flat" cmpd="sng" algn="ctr">
                  <a:solidFill>
                    <a:srgbClr val="5B9BD5"/>
                  </a:solidFill>
                  <a:prstDash val="solid"/>
                  <a:miter lim="800000"/>
                </a:ln>
                <a:effectLst/>
              </p:spPr>
            </p:cxnSp>
            <p:cxnSp>
              <p:nvCxnSpPr>
                <p:cNvPr id="325" name="Straight Connector 324">
                  <a:extLst>
                    <a:ext uri="{FF2B5EF4-FFF2-40B4-BE49-F238E27FC236}">
                      <a16:creationId xmlns:a16="http://schemas.microsoft.com/office/drawing/2014/main" xmlns="" id="{D2D12305-8B53-4E27-9B8C-EAE053E6D37E}"/>
                    </a:ext>
                  </a:extLst>
                </p:cNvPr>
                <p:cNvCxnSpPr/>
                <p:nvPr/>
              </p:nvCxnSpPr>
              <p:spPr>
                <a:xfrm flipV="1">
                  <a:off x="4030166" y="3412818"/>
                  <a:ext cx="0" cy="140042"/>
                </a:xfrm>
                <a:prstGeom prst="line">
                  <a:avLst/>
                </a:prstGeom>
                <a:noFill/>
                <a:ln w="6350" cap="flat" cmpd="sng" algn="ctr">
                  <a:solidFill>
                    <a:srgbClr val="5B9BD5"/>
                  </a:solidFill>
                  <a:prstDash val="solid"/>
                  <a:miter lim="800000"/>
                </a:ln>
                <a:effectLst/>
              </p:spPr>
            </p:cxnSp>
            <p:grpSp>
              <p:nvGrpSpPr>
                <p:cNvPr id="326" name="Group 325">
                  <a:extLst>
                    <a:ext uri="{FF2B5EF4-FFF2-40B4-BE49-F238E27FC236}">
                      <a16:creationId xmlns:a16="http://schemas.microsoft.com/office/drawing/2014/main" xmlns="" id="{97235C93-433E-42F4-A5B3-027AC7369D5F}"/>
                    </a:ext>
                  </a:extLst>
                </p:cNvPr>
                <p:cNvGrpSpPr/>
                <p:nvPr/>
              </p:nvGrpSpPr>
              <p:grpSpPr>
                <a:xfrm>
                  <a:off x="5603592" y="3235704"/>
                  <a:ext cx="533698" cy="329514"/>
                  <a:chOff x="4752935" y="5059290"/>
                  <a:chExt cx="533698" cy="329514"/>
                </a:xfrm>
              </p:grpSpPr>
              <p:sp>
                <p:nvSpPr>
                  <p:cNvPr id="359" name="Oval 358">
                    <a:extLst>
                      <a:ext uri="{FF2B5EF4-FFF2-40B4-BE49-F238E27FC236}">
                        <a16:creationId xmlns:a16="http://schemas.microsoft.com/office/drawing/2014/main" xmlns="" id="{04F51D75-21CB-4432-A270-919134481DEF}"/>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60" name="Oval 359">
                    <a:extLst>
                      <a:ext uri="{FF2B5EF4-FFF2-40B4-BE49-F238E27FC236}">
                        <a16:creationId xmlns:a16="http://schemas.microsoft.com/office/drawing/2014/main" xmlns="" id="{3D4A3FF1-EDDC-4452-A5B1-BB533C047708}"/>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cxnSp>
              <p:nvCxnSpPr>
                <p:cNvPr id="327" name="Straight Connector 326">
                  <a:extLst>
                    <a:ext uri="{FF2B5EF4-FFF2-40B4-BE49-F238E27FC236}">
                      <a16:creationId xmlns:a16="http://schemas.microsoft.com/office/drawing/2014/main" xmlns="" id="{F09FC2E2-C86F-4CAE-94A5-5261E23197AD}"/>
                    </a:ext>
                  </a:extLst>
                </p:cNvPr>
                <p:cNvCxnSpPr/>
                <p:nvPr/>
              </p:nvCxnSpPr>
              <p:spPr>
                <a:xfrm>
                  <a:off x="6137290" y="3396339"/>
                  <a:ext cx="770906" cy="4122"/>
                </a:xfrm>
                <a:prstGeom prst="line">
                  <a:avLst/>
                </a:prstGeom>
                <a:noFill/>
                <a:ln w="6350" cap="flat" cmpd="sng" algn="ctr">
                  <a:solidFill>
                    <a:srgbClr val="5B9BD5"/>
                  </a:solidFill>
                  <a:prstDash val="solid"/>
                  <a:miter lim="800000"/>
                </a:ln>
                <a:effectLst/>
              </p:spPr>
            </p:cxnSp>
            <p:cxnSp>
              <p:nvCxnSpPr>
                <p:cNvPr id="328" name="Straight Connector 327">
                  <a:extLst>
                    <a:ext uri="{FF2B5EF4-FFF2-40B4-BE49-F238E27FC236}">
                      <a16:creationId xmlns:a16="http://schemas.microsoft.com/office/drawing/2014/main" xmlns="" id="{AD496C64-96FF-4620-936D-8CF19EF4F152}"/>
                    </a:ext>
                  </a:extLst>
                </p:cNvPr>
                <p:cNvCxnSpPr/>
                <p:nvPr/>
              </p:nvCxnSpPr>
              <p:spPr>
                <a:xfrm>
                  <a:off x="6137290" y="1189901"/>
                  <a:ext cx="770906" cy="4122"/>
                </a:xfrm>
                <a:prstGeom prst="line">
                  <a:avLst/>
                </a:prstGeom>
                <a:noFill/>
                <a:ln w="6350" cap="flat" cmpd="sng" algn="ctr">
                  <a:solidFill>
                    <a:srgbClr val="5B9BD5"/>
                  </a:solidFill>
                  <a:prstDash val="solid"/>
                  <a:miter lim="800000"/>
                </a:ln>
                <a:effectLst/>
              </p:spPr>
            </p:cxnSp>
            <p:cxnSp>
              <p:nvCxnSpPr>
                <p:cNvPr id="329" name="Straight Connector 328">
                  <a:extLst>
                    <a:ext uri="{FF2B5EF4-FFF2-40B4-BE49-F238E27FC236}">
                      <a16:creationId xmlns:a16="http://schemas.microsoft.com/office/drawing/2014/main" xmlns="" id="{95572882-5477-47AF-B659-A8B2CBAEC617}"/>
                    </a:ext>
                  </a:extLst>
                </p:cNvPr>
                <p:cNvCxnSpPr/>
                <p:nvPr/>
              </p:nvCxnSpPr>
              <p:spPr>
                <a:xfrm>
                  <a:off x="6908196" y="1189901"/>
                  <a:ext cx="0" cy="2222917"/>
                </a:xfrm>
                <a:prstGeom prst="line">
                  <a:avLst/>
                </a:prstGeom>
                <a:noFill/>
                <a:ln w="6350" cap="flat" cmpd="sng" algn="ctr">
                  <a:solidFill>
                    <a:srgbClr val="5B9BD5"/>
                  </a:solidFill>
                  <a:prstDash val="solid"/>
                  <a:miter lim="800000"/>
                </a:ln>
                <a:effectLst/>
              </p:spPr>
            </p:cxnSp>
            <p:grpSp>
              <p:nvGrpSpPr>
                <p:cNvPr id="330" name="Group 329">
                  <a:extLst>
                    <a:ext uri="{FF2B5EF4-FFF2-40B4-BE49-F238E27FC236}">
                      <a16:creationId xmlns:a16="http://schemas.microsoft.com/office/drawing/2014/main" xmlns="" id="{0F8277EA-8E38-497A-AA10-DCA28DA56A6E}"/>
                    </a:ext>
                  </a:extLst>
                </p:cNvPr>
                <p:cNvGrpSpPr/>
                <p:nvPr/>
              </p:nvGrpSpPr>
              <p:grpSpPr>
                <a:xfrm>
                  <a:off x="8102513" y="3235704"/>
                  <a:ext cx="533700" cy="329514"/>
                  <a:chOff x="4752933" y="5059290"/>
                  <a:chExt cx="533700" cy="329514"/>
                </a:xfrm>
              </p:grpSpPr>
              <p:sp>
                <p:nvSpPr>
                  <p:cNvPr id="357" name="Oval 356">
                    <a:extLst>
                      <a:ext uri="{FF2B5EF4-FFF2-40B4-BE49-F238E27FC236}">
                        <a16:creationId xmlns:a16="http://schemas.microsoft.com/office/drawing/2014/main" xmlns="" id="{BCF31D14-5DC3-464F-A9B4-019696CF68B8}"/>
                      </a:ext>
                    </a:extLst>
                  </p:cNvPr>
                  <p:cNvSpPr/>
                  <p:nvPr/>
                </p:nvSpPr>
                <p:spPr>
                  <a:xfrm>
                    <a:off x="475293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58" name="Oval 357">
                    <a:extLst>
                      <a:ext uri="{FF2B5EF4-FFF2-40B4-BE49-F238E27FC236}">
                        <a16:creationId xmlns:a16="http://schemas.microsoft.com/office/drawing/2014/main" xmlns="" id="{4B442156-CD7D-4C95-94FE-1DF94C23062E}"/>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sp>
              <p:nvSpPr>
                <p:cNvPr id="331" name="Rectangle 330">
                  <a:extLst>
                    <a:ext uri="{FF2B5EF4-FFF2-40B4-BE49-F238E27FC236}">
                      <a16:creationId xmlns:a16="http://schemas.microsoft.com/office/drawing/2014/main" xmlns="" id="{AAA51574-89C9-428E-84F1-B214A7A33C0F}"/>
                    </a:ext>
                  </a:extLst>
                </p:cNvPr>
                <p:cNvSpPr/>
                <p:nvPr/>
              </p:nvSpPr>
              <p:spPr>
                <a:xfrm>
                  <a:off x="578511" y="4838635"/>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32" name="Rectangle 331">
                  <a:extLst>
                    <a:ext uri="{FF2B5EF4-FFF2-40B4-BE49-F238E27FC236}">
                      <a16:creationId xmlns:a16="http://schemas.microsoft.com/office/drawing/2014/main" xmlns="" id="{2B9C00B3-84E2-4ECF-8E4B-76C33E04B96D}"/>
                    </a:ext>
                  </a:extLst>
                </p:cNvPr>
                <p:cNvSpPr/>
                <p:nvPr/>
              </p:nvSpPr>
              <p:spPr>
                <a:xfrm>
                  <a:off x="1793592" y="4838634"/>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33" name="Rectangle 332">
                  <a:extLst>
                    <a:ext uri="{FF2B5EF4-FFF2-40B4-BE49-F238E27FC236}">
                      <a16:creationId xmlns:a16="http://schemas.microsoft.com/office/drawing/2014/main" xmlns="" id="{73F3F875-A416-40EE-8273-24F57AF9EB84}"/>
                    </a:ext>
                  </a:extLst>
                </p:cNvPr>
                <p:cNvSpPr/>
                <p:nvPr/>
              </p:nvSpPr>
              <p:spPr>
                <a:xfrm>
                  <a:off x="3008673" y="483863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34" name="Rectangle 333">
                  <a:extLst>
                    <a:ext uri="{FF2B5EF4-FFF2-40B4-BE49-F238E27FC236}">
                      <a16:creationId xmlns:a16="http://schemas.microsoft.com/office/drawing/2014/main" xmlns="" id="{4357E8B9-DE5A-4390-A75C-8D456F51CDF0}"/>
                    </a:ext>
                  </a:extLst>
                </p:cNvPr>
                <p:cNvSpPr/>
                <p:nvPr/>
              </p:nvSpPr>
              <p:spPr>
                <a:xfrm>
                  <a:off x="1186052" y="5769510"/>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35" name="Rectangle 334">
                  <a:extLst>
                    <a:ext uri="{FF2B5EF4-FFF2-40B4-BE49-F238E27FC236}">
                      <a16:creationId xmlns:a16="http://schemas.microsoft.com/office/drawing/2014/main" xmlns="" id="{B1FCF2C7-4F6F-4355-8D93-3CF98D8D6840}"/>
                    </a:ext>
                  </a:extLst>
                </p:cNvPr>
                <p:cNvSpPr/>
                <p:nvPr/>
              </p:nvSpPr>
              <p:spPr>
                <a:xfrm>
                  <a:off x="2409371" y="5769509"/>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36" name="Rectangle 335">
                  <a:extLst>
                    <a:ext uri="{FF2B5EF4-FFF2-40B4-BE49-F238E27FC236}">
                      <a16:creationId xmlns:a16="http://schemas.microsoft.com/office/drawing/2014/main" xmlns="" id="{F3D8FAF5-07A1-43D2-AF57-79154283F925}"/>
                    </a:ext>
                  </a:extLst>
                </p:cNvPr>
                <p:cNvSpPr/>
                <p:nvPr/>
              </p:nvSpPr>
              <p:spPr>
                <a:xfrm>
                  <a:off x="3632690" y="576950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337" name="Straight Connector 336">
                  <a:extLst>
                    <a:ext uri="{FF2B5EF4-FFF2-40B4-BE49-F238E27FC236}">
                      <a16:creationId xmlns:a16="http://schemas.microsoft.com/office/drawing/2014/main" xmlns="" id="{DAA86DAB-4871-4266-B462-D25A545A830E}"/>
                    </a:ext>
                  </a:extLst>
                </p:cNvPr>
                <p:cNvCxnSpPr/>
                <p:nvPr/>
              </p:nvCxnSpPr>
              <p:spPr>
                <a:xfrm flipV="1">
                  <a:off x="978046" y="5617108"/>
                  <a:ext cx="4625546" cy="12360"/>
                </a:xfrm>
                <a:prstGeom prst="line">
                  <a:avLst/>
                </a:prstGeom>
                <a:noFill/>
                <a:ln w="6350" cap="flat" cmpd="sng" algn="ctr">
                  <a:solidFill>
                    <a:srgbClr val="5B9BD5"/>
                  </a:solidFill>
                  <a:prstDash val="solid"/>
                  <a:miter lim="800000"/>
                </a:ln>
                <a:effectLst/>
              </p:spPr>
            </p:cxnSp>
            <p:cxnSp>
              <p:nvCxnSpPr>
                <p:cNvPr id="338" name="Straight Connector 337">
                  <a:extLst>
                    <a:ext uri="{FF2B5EF4-FFF2-40B4-BE49-F238E27FC236}">
                      <a16:creationId xmlns:a16="http://schemas.microsoft.com/office/drawing/2014/main" xmlns="" id="{C06CF6C2-5B5E-46E3-AE78-AD02421C22B7}"/>
                    </a:ext>
                  </a:extLst>
                </p:cNvPr>
                <p:cNvCxnSpPr>
                  <a:endCxn id="331" idx="2"/>
                </p:cNvCxnSpPr>
                <p:nvPr/>
              </p:nvCxnSpPr>
              <p:spPr>
                <a:xfrm flipV="1">
                  <a:off x="978046" y="5481186"/>
                  <a:ext cx="0" cy="148282"/>
                </a:xfrm>
                <a:prstGeom prst="line">
                  <a:avLst/>
                </a:prstGeom>
                <a:noFill/>
                <a:ln w="6350" cap="flat" cmpd="sng" algn="ctr">
                  <a:solidFill>
                    <a:srgbClr val="5B9BD5"/>
                  </a:solidFill>
                  <a:prstDash val="solid"/>
                  <a:miter lim="800000"/>
                </a:ln>
                <a:effectLst/>
              </p:spPr>
            </p:cxnSp>
            <p:cxnSp>
              <p:nvCxnSpPr>
                <p:cNvPr id="339" name="Straight Connector 338">
                  <a:extLst>
                    <a:ext uri="{FF2B5EF4-FFF2-40B4-BE49-F238E27FC236}">
                      <a16:creationId xmlns:a16="http://schemas.microsoft.com/office/drawing/2014/main" xmlns="" id="{5CA57221-B6D5-4698-A1D6-63509C56C8CB}"/>
                    </a:ext>
                  </a:extLst>
                </p:cNvPr>
                <p:cNvCxnSpPr>
                  <a:stCxn id="334" idx="0"/>
                </p:cNvCxnSpPr>
                <p:nvPr/>
              </p:nvCxnSpPr>
              <p:spPr>
                <a:xfrm flipV="1">
                  <a:off x="1585587" y="5629468"/>
                  <a:ext cx="0" cy="140042"/>
                </a:xfrm>
                <a:prstGeom prst="line">
                  <a:avLst/>
                </a:prstGeom>
                <a:noFill/>
                <a:ln w="6350" cap="flat" cmpd="sng" algn="ctr">
                  <a:solidFill>
                    <a:srgbClr val="5B9BD5"/>
                  </a:solidFill>
                  <a:prstDash val="solid"/>
                  <a:miter lim="800000"/>
                </a:ln>
                <a:effectLst/>
              </p:spPr>
            </p:cxnSp>
            <p:cxnSp>
              <p:nvCxnSpPr>
                <p:cNvPr id="340" name="Straight Connector 339">
                  <a:extLst>
                    <a:ext uri="{FF2B5EF4-FFF2-40B4-BE49-F238E27FC236}">
                      <a16:creationId xmlns:a16="http://schemas.microsoft.com/office/drawing/2014/main" xmlns="" id="{07C824E5-32FF-4083-9462-91ACD12C1520}"/>
                    </a:ext>
                  </a:extLst>
                </p:cNvPr>
                <p:cNvCxnSpPr/>
                <p:nvPr/>
              </p:nvCxnSpPr>
              <p:spPr>
                <a:xfrm flipV="1">
                  <a:off x="2193127" y="5468831"/>
                  <a:ext cx="0" cy="140042"/>
                </a:xfrm>
                <a:prstGeom prst="line">
                  <a:avLst/>
                </a:prstGeom>
                <a:noFill/>
                <a:ln w="6350" cap="flat" cmpd="sng" algn="ctr">
                  <a:solidFill>
                    <a:srgbClr val="5B9BD5"/>
                  </a:solidFill>
                  <a:prstDash val="solid"/>
                  <a:miter lim="800000"/>
                </a:ln>
                <a:effectLst/>
              </p:spPr>
            </p:cxnSp>
            <p:cxnSp>
              <p:nvCxnSpPr>
                <p:cNvPr id="341" name="Straight Connector 340">
                  <a:extLst>
                    <a:ext uri="{FF2B5EF4-FFF2-40B4-BE49-F238E27FC236}">
                      <a16:creationId xmlns:a16="http://schemas.microsoft.com/office/drawing/2014/main" xmlns="" id="{1D82CFFF-9EFF-4059-BC3B-F1ED1E4DDA98}"/>
                    </a:ext>
                  </a:extLst>
                </p:cNvPr>
                <p:cNvCxnSpPr/>
                <p:nvPr/>
              </p:nvCxnSpPr>
              <p:spPr>
                <a:xfrm flipV="1">
                  <a:off x="2808906" y="5629466"/>
                  <a:ext cx="0" cy="140042"/>
                </a:xfrm>
                <a:prstGeom prst="line">
                  <a:avLst/>
                </a:prstGeom>
                <a:noFill/>
                <a:ln w="6350" cap="flat" cmpd="sng" algn="ctr">
                  <a:solidFill>
                    <a:srgbClr val="5B9BD5"/>
                  </a:solidFill>
                  <a:prstDash val="solid"/>
                  <a:miter lim="800000"/>
                </a:ln>
                <a:effectLst/>
              </p:spPr>
            </p:cxnSp>
            <p:cxnSp>
              <p:nvCxnSpPr>
                <p:cNvPr id="342" name="Straight Connector 341">
                  <a:extLst>
                    <a:ext uri="{FF2B5EF4-FFF2-40B4-BE49-F238E27FC236}">
                      <a16:creationId xmlns:a16="http://schemas.microsoft.com/office/drawing/2014/main" xmlns="" id="{B3420125-683B-4EBF-9D51-19DBC6089FB3}"/>
                    </a:ext>
                  </a:extLst>
                </p:cNvPr>
                <p:cNvCxnSpPr/>
                <p:nvPr/>
              </p:nvCxnSpPr>
              <p:spPr>
                <a:xfrm flipV="1">
                  <a:off x="3408208" y="5468831"/>
                  <a:ext cx="0" cy="140042"/>
                </a:xfrm>
                <a:prstGeom prst="line">
                  <a:avLst/>
                </a:prstGeom>
                <a:noFill/>
                <a:ln w="6350" cap="flat" cmpd="sng" algn="ctr">
                  <a:solidFill>
                    <a:srgbClr val="5B9BD5"/>
                  </a:solidFill>
                  <a:prstDash val="solid"/>
                  <a:miter lim="800000"/>
                </a:ln>
                <a:effectLst/>
              </p:spPr>
            </p:cxnSp>
            <p:cxnSp>
              <p:nvCxnSpPr>
                <p:cNvPr id="343" name="Straight Connector 342">
                  <a:extLst>
                    <a:ext uri="{FF2B5EF4-FFF2-40B4-BE49-F238E27FC236}">
                      <a16:creationId xmlns:a16="http://schemas.microsoft.com/office/drawing/2014/main" xmlns="" id="{C27D9A44-0280-4925-985D-2E0F08523E9D}"/>
                    </a:ext>
                  </a:extLst>
                </p:cNvPr>
                <p:cNvCxnSpPr/>
                <p:nvPr/>
              </p:nvCxnSpPr>
              <p:spPr>
                <a:xfrm flipV="1">
                  <a:off x="4030166" y="5617108"/>
                  <a:ext cx="0" cy="140042"/>
                </a:xfrm>
                <a:prstGeom prst="line">
                  <a:avLst/>
                </a:prstGeom>
                <a:noFill/>
                <a:ln w="6350" cap="flat" cmpd="sng" algn="ctr">
                  <a:solidFill>
                    <a:srgbClr val="5B9BD5"/>
                  </a:solidFill>
                  <a:prstDash val="solid"/>
                  <a:miter lim="800000"/>
                </a:ln>
                <a:effectLst/>
              </p:spPr>
            </p:cxnSp>
            <p:grpSp>
              <p:nvGrpSpPr>
                <p:cNvPr id="344" name="Group 343">
                  <a:extLst>
                    <a:ext uri="{FF2B5EF4-FFF2-40B4-BE49-F238E27FC236}">
                      <a16:creationId xmlns:a16="http://schemas.microsoft.com/office/drawing/2014/main" xmlns="" id="{879A2127-9D07-4AD2-9A9A-0D5C60B71592}"/>
                    </a:ext>
                  </a:extLst>
                </p:cNvPr>
                <p:cNvGrpSpPr/>
                <p:nvPr/>
              </p:nvGrpSpPr>
              <p:grpSpPr>
                <a:xfrm>
                  <a:off x="5603592" y="5439994"/>
                  <a:ext cx="533698" cy="329514"/>
                  <a:chOff x="4752935" y="5059290"/>
                  <a:chExt cx="533698" cy="329514"/>
                </a:xfrm>
              </p:grpSpPr>
              <p:sp>
                <p:nvSpPr>
                  <p:cNvPr id="355" name="Oval 354">
                    <a:extLst>
                      <a:ext uri="{FF2B5EF4-FFF2-40B4-BE49-F238E27FC236}">
                        <a16:creationId xmlns:a16="http://schemas.microsoft.com/office/drawing/2014/main" xmlns="" id="{B59B7C06-D414-471E-AA2B-E1769D645E9E}"/>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356" name="Oval 355">
                    <a:extLst>
                      <a:ext uri="{FF2B5EF4-FFF2-40B4-BE49-F238E27FC236}">
                        <a16:creationId xmlns:a16="http://schemas.microsoft.com/office/drawing/2014/main" xmlns="" id="{03D2F718-6DA9-4F98-BB23-178E4B27DFF7}"/>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cxnSp>
              <p:nvCxnSpPr>
                <p:cNvPr id="345" name="Straight Connector 344">
                  <a:extLst>
                    <a:ext uri="{FF2B5EF4-FFF2-40B4-BE49-F238E27FC236}">
                      <a16:creationId xmlns:a16="http://schemas.microsoft.com/office/drawing/2014/main" xmlns="" id="{2ABFC0A4-739E-43D2-B076-E797B1E77FB2}"/>
                    </a:ext>
                  </a:extLst>
                </p:cNvPr>
                <p:cNvCxnSpPr>
                  <a:stCxn id="356" idx="6"/>
                </p:cNvCxnSpPr>
                <p:nvPr/>
              </p:nvCxnSpPr>
              <p:spPr>
                <a:xfrm>
                  <a:off x="6137290" y="5604751"/>
                  <a:ext cx="770906" cy="4122"/>
                </a:xfrm>
                <a:prstGeom prst="line">
                  <a:avLst/>
                </a:prstGeom>
                <a:noFill/>
                <a:ln w="6350" cap="flat" cmpd="sng" algn="ctr">
                  <a:solidFill>
                    <a:srgbClr val="5B9BD5"/>
                  </a:solidFill>
                  <a:prstDash val="solid"/>
                  <a:miter lim="800000"/>
                </a:ln>
                <a:effectLst/>
              </p:spPr>
            </p:cxnSp>
            <p:cxnSp>
              <p:nvCxnSpPr>
                <p:cNvPr id="346" name="Straight Connector 345">
                  <a:extLst>
                    <a:ext uri="{FF2B5EF4-FFF2-40B4-BE49-F238E27FC236}">
                      <a16:creationId xmlns:a16="http://schemas.microsoft.com/office/drawing/2014/main" xmlns="" id="{961BD843-A2C9-4DB5-8492-647F1BF40A20}"/>
                    </a:ext>
                  </a:extLst>
                </p:cNvPr>
                <p:cNvCxnSpPr/>
                <p:nvPr/>
              </p:nvCxnSpPr>
              <p:spPr>
                <a:xfrm>
                  <a:off x="6908196" y="3400496"/>
                  <a:ext cx="0" cy="2222917"/>
                </a:xfrm>
                <a:prstGeom prst="line">
                  <a:avLst/>
                </a:prstGeom>
                <a:noFill/>
                <a:ln w="6350" cap="flat" cmpd="sng" algn="ctr">
                  <a:solidFill>
                    <a:srgbClr val="5B9BD5"/>
                  </a:solidFill>
                  <a:prstDash val="solid"/>
                  <a:miter lim="800000"/>
                </a:ln>
                <a:effectLst/>
              </p:spPr>
            </p:cxnSp>
            <p:cxnSp>
              <p:nvCxnSpPr>
                <p:cNvPr id="347" name="Straight Connector 346">
                  <a:extLst>
                    <a:ext uri="{FF2B5EF4-FFF2-40B4-BE49-F238E27FC236}">
                      <a16:creationId xmlns:a16="http://schemas.microsoft.com/office/drawing/2014/main" xmlns="" id="{6FFBC0B0-4E7A-45EE-9B53-3D4D57DCD608}"/>
                    </a:ext>
                  </a:extLst>
                </p:cNvPr>
                <p:cNvCxnSpPr/>
                <p:nvPr/>
              </p:nvCxnSpPr>
              <p:spPr>
                <a:xfrm>
                  <a:off x="6908196" y="3396339"/>
                  <a:ext cx="1194319" cy="0"/>
                </a:xfrm>
                <a:prstGeom prst="line">
                  <a:avLst/>
                </a:prstGeom>
                <a:noFill/>
                <a:ln w="6350" cap="flat" cmpd="sng" algn="ctr">
                  <a:solidFill>
                    <a:srgbClr val="5B9BD5"/>
                  </a:solidFill>
                  <a:prstDash val="solid"/>
                  <a:miter lim="800000"/>
                </a:ln>
                <a:effectLst/>
              </p:spPr>
            </p:cxnSp>
            <p:sp>
              <p:nvSpPr>
                <p:cNvPr id="348" name="TextBox 347">
                  <a:extLst>
                    <a:ext uri="{FF2B5EF4-FFF2-40B4-BE49-F238E27FC236}">
                      <a16:creationId xmlns:a16="http://schemas.microsoft.com/office/drawing/2014/main" xmlns="" id="{805A4EB2-5D7D-4E60-89C6-72858160769E}"/>
                    </a:ext>
                  </a:extLst>
                </p:cNvPr>
                <p:cNvSpPr txBox="1"/>
                <p:nvPr/>
              </p:nvSpPr>
              <p:spPr>
                <a:xfrm>
                  <a:off x="3899938" y="407837"/>
                  <a:ext cx="1467107" cy="7115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349" name="TextBox 348">
                  <a:extLst>
                    <a:ext uri="{FF2B5EF4-FFF2-40B4-BE49-F238E27FC236}">
                      <a16:creationId xmlns:a16="http://schemas.microsoft.com/office/drawing/2014/main" xmlns="" id="{2FE16CD3-58AB-4F7D-8DEF-2AAD985E0D73}"/>
                    </a:ext>
                  </a:extLst>
                </p:cNvPr>
                <p:cNvSpPr txBox="1"/>
                <p:nvPr/>
              </p:nvSpPr>
              <p:spPr>
                <a:xfrm>
                  <a:off x="3904400" y="2642328"/>
                  <a:ext cx="1467107" cy="7115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350" name="TextBox 349">
                  <a:extLst>
                    <a:ext uri="{FF2B5EF4-FFF2-40B4-BE49-F238E27FC236}">
                      <a16:creationId xmlns:a16="http://schemas.microsoft.com/office/drawing/2014/main" xmlns="" id="{A7B9CE41-1CFA-416E-AAB1-F8145C02965C}"/>
                    </a:ext>
                  </a:extLst>
                </p:cNvPr>
                <p:cNvSpPr txBox="1"/>
                <p:nvPr/>
              </p:nvSpPr>
              <p:spPr>
                <a:xfrm>
                  <a:off x="3895871" y="4840162"/>
                  <a:ext cx="1467107" cy="7115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351" name="TextBox 350">
                  <a:extLst>
                    <a:ext uri="{FF2B5EF4-FFF2-40B4-BE49-F238E27FC236}">
                      <a16:creationId xmlns:a16="http://schemas.microsoft.com/office/drawing/2014/main" xmlns="" id="{46FFBB13-A325-48E7-8853-70D7D9CE9C0E}"/>
                    </a:ext>
                  </a:extLst>
                </p:cNvPr>
                <p:cNvSpPr txBox="1"/>
                <p:nvPr/>
              </p:nvSpPr>
              <p:spPr>
                <a:xfrm>
                  <a:off x="6912772" y="3014648"/>
                  <a:ext cx="1485501" cy="4357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MV Network</a:t>
                  </a:r>
                </a:p>
              </p:txBody>
            </p:sp>
            <p:sp>
              <p:nvSpPr>
                <p:cNvPr id="352" name="TextBox 351">
                  <a:extLst>
                    <a:ext uri="{FF2B5EF4-FFF2-40B4-BE49-F238E27FC236}">
                      <a16:creationId xmlns:a16="http://schemas.microsoft.com/office/drawing/2014/main" xmlns="" id="{E981567A-44CB-4353-BD94-AACF32F896C2}"/>
                    </a:ext>
                  </a:extLst>
                </p:cNvPr>
                <p:cNvSpPr txBox="1"/>
                <p:nvPr/>
              </p:nvSpPr>
              <p:spPr>
                <a:xfrm>
                  <a:off x="5182451" y="667619"/>
                  <a:ext cx="1439413" cy="4686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230V | 11kV</a:t>
                  </a:r>
                </a:p>
              </p:txBody>
            </p:sp>
            <p:sp>
              <p:nvSpPr>
                <p:cNvPr id="353" name="TextBox 352">
                  <a:extLst>
                    <a:ext uri="{FF2B5EF4-FFF2-40B4-BE49-F238E27FC236}">
                      <a16:creationId xmlns:a16="http://schemas.microsoft.com/office/drawing/2014/main" xmlns="" id="{265A895C-D077-4B37-B239-0A29FA0926DE}"/>
                    </a:ext>
                  </a:extLst>
                </p:cNvPr>
                <p:cNvSpPr txBox="1"/>
                <p:nvPr/>
              </p:nvSpPr>
              <p:spPr>
                <a:xfrm>
                  <a:off x="5186105" y="2903596"/>
                  <a:ext cx="1439413" cy="4686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230V | 11kV</a:t>
                  </a:r>
                </a:p>
              </p:txBody>
            </p:sp>
            <p:sp>
              <p:nvSpPr>
                <p:cNvPr id="354" name="TextBox 353">
                  <a:extLst>
                    <a:ext uri="{FF2B5EF4-FFF2-40B4-BE49-F238E27FC236}">
                      <a16:creationId xmlns:a16="http://schemas.microsoft.com/office/drawing/2014/main" xmlns="" id="{BD84E547-61D2-4B5B-8505-6C4A63993ADA}"/>
                    </a:ext>
                  </a:extLst>
                </p:cNvPr>
                <p:cNvSpPr txBox="1"/>
                <p:nvPr/>
              </p:nvSpPr>
              <p:spPr>
                <a:xfrm>
                  <a:off x="5182451" y="5094845"/>
                  <a:ext cx="1439413" cy="4686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230V | 11kV</a:t>
                  </a:r>
                </a:p>
              </p:txBody>
            </p:sp>
          </p:grpSp>
          <p:grpSp>
            <p:nvGrpSpPr>
              <p:cNvPr id="234" name="Group 233">
                <a:extLst>
                  <a:ext uri="{FF2B5EF4-FFF2-40B4-BE49-F238E27FC236}">
                    <a16:creationId xmlns:a16="http://schemas.microsoft.com/office/drawing/2014/main" xmlns="" id="{9D627D5D-F14F-4A44-A7C8-C51489DBB6DD}"/>
                  </a:ext>
                </a:extLst>
              </p:cNvPr>
              <p:cNvGrpSpPr>
                <a:grpSpLocks noChangeAspect="1"/>
              </p:cNvGrpSpPr>
              <p:nvPr/>
            </p:nvGrpSpPr>
            <p:grpSpPr>
              <a:xfrm>
                <a:off x="662487" y="3524453"/>
                <a:ext cx="3414666" cy="2547217"/>
                <a:chOff x="578511" y="401216"/>
                <a:chExt cx="8057702" cy="6010845"/>
              </a:xfrm>
            </p:grpSpPr>
            <p:sp>
              <p:nvSpPr>
                <p:cNvPr id="235" name="Rectangle 234">
                  <a:extLst>
                    <a:ext uri="{FF2B5EF4-FFF2-40B4-BE49-F238E27FC236}">
                      <a16:creationId xmlns:a16="http://schemas.microsoft.com/office/drawing/2014/main" xmlns="" id="{D75007D0-A81B-4BBA-89EB-CAC877E96DCF}"/>
                    </a:ext>
                  </a:extLst>
                </p:cNvPr>
                <p:cNvSpPr/>
                <p:nvPr/>
              </p:nvSpPr>
              <p:spPr>
                <a:xfrm>
                  <a:off x="578511" y="40121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36" name="Rectangle 235">
                  <a:extLst>
                    <a:ext uri="{FF2B5EF4-FFF2-40B4-BE49-F238E27FC236}">
                      <a16:creationId xmlns:a16="http://schemas.microsoft.com/office/drawing/2014/main" xmlns="" id="{1513F24B-D387-4103-AC4F-F10554CFD41B}"/>
                    </a:ext>
                  </a:extLst>
                </p:cNvPr>
                <p:cNvSpPr/>
                <p:nvPr/>
              </p:nvSpPr>
              <p:spPr>
                <a:xfrm>
                  <a:off x="1793592" y="401217"/>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37" name="Rectangle 236">
                  <a:extLst>
                    <a:ext uri="{FF2B5EF4-FFF2-40B4-BE49-F238E27FC236}">
                      <a16:creationId xmlns:a16="http://schemas.microsoft.com/office/drawing/2014/main" xmlns="" id="{B5F7B7C6-021A-403D-B51C-6C1E0D5F2D27}"/>
                    </a:ext>
                  </a:extLst>
                </p:cNvPr>
                <p:cNvSpPr/>
                <p:nvPr/>
              </p:nvSpPr>
              <p:spPr>
                <a:xfrm>
                  <a:off x="3008673" y="401216"/>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38" name="Rectangle 237">
                  <a:extLst>
                    <a:ext uri="{FF2B5EF4-FFF2-40B4-BE49-F238E27FC236}">
                      <a16:creationId xmlns:a16="http://schemas.microsoft.com/office/drawing/2014/main" xmlns="" id="{3F4D3AC6-0703-4979-BD46-869F7FE0EE5D}"/>
                    </a:ext>
                  </a:extLst>
                </p:cNvPr>
                <p:cNvSpPr/>
                <p:nvPr/>
              </p:nvSpPr>
              <p:spPr>
                <a:xfrm>
                  <a:off x="1186052" y="133209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39" name="Rectangle 238">
                  <a:extLst>
                    <a:ext uri="{FF2B5EF4-FFF2-40B4-BE49-F238E27FC236}">
                      <a16:creationId xmlns:a16="http://schemas.microsoft.com/office/drawing/2014/main" xmlns="" id="{85731262-A2E3-449B-9955-0E1E64DF4157}"/>
                    </a:ext>
                  </a:extLst>
                </p:cNvPr>
                <p:cNvSpPr/>
                <p:nvPr/>
              </p:nvSpPr>
              <p:spPr>
                <a:xfrm>
                  <a:off x="2409371" y="1332092"/>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40" name="Rectangle 239">
                  <a:extLst>
                    <a:ext uri="{FF2B5EF4-FFF2-40B4-BE49-F238E27FC236}">
                      <a16:creationId xmlns:a16="http://schemas.microsoft.com/office/drawing/2014/main" xmlns="" id="{DFCD4B98-6F21-4982-B07F-217C9BB91924}"/>
                    </a:ext>
                  </a:extLst>
                </p:cNvPr>
                <p:cNvSpPr/>
                <p:nvPr/>
              </p:nvSpPr>
              <p:spPr>
                <a:xfrm>
                  <a:off x="3632690" y="1332091"/>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241" name="Straight Connector 240">
                  <a:extLst>
                    <a:ext uri="{FF2B5EF4-FFF2-40B4-BE49-F238E27FC236}">
                      <a16:creationId xmlns:a16="http://schemas.microsoft.com/office/drawing/2014/main" xmlns="" id="{729608BD-EB12-4C14-B35D-CFAE0201BA94}"/>
                    </a:ext>
                  </a:extLst>
                </p:cNvPr>
                <p:cNvCxnSpPr/>
                <p:nvPr/>
              </p:nvCxnSpPr>
              <p:spPr>
                <a:xfrm flipV="1">
                  <a:off x="978046" y="1179691"/>
                  <a:ext cx="4625546" cy="12360"/>
                </a:xfrm>
                <a:prstGeom prst="line">
                  <a:avLst/>
                </a:prstGeom>
                <a:noFill/>
                <a:ln w="6350" cap="flat" cmpd="sng" algn="ctr">
                  <a:solidFill>
                    <a:srgbClr val="5B9BD5"/>
                  </a:solidFill>
                  <a:prstDash val="solid"/>
                  <a:miter lim="800000"/>
                </a:ln>
                <a:effectLst/>
              </p:spPr>
            </p:cxnSp>
            <p:cxnSp>
              <p:nvCxnSpPr>
                <p:cNvPr id="242" name="Straight Connector 241">
                  <a:extLst>
                    <a:ext uri="{FF2B5EF4-FFF2-40B4-BE49-F238E27FC236}">
                      <a16:creationId xmlns:a16="http://schemas.microsoft.com/office/drawing/2014/main" xmlns="" id="{9347E9BD-8FD6-4CA2-A3ED-9B6E261ABE45}"/>
                    </a:ext>
                  </a:extLst>
                </p:cNvPr>
                <p:cNvCxnSpPr>
                  <a:endCxn id="235" idx="2"/>
                </p:cNvCxnSpPr>
                <p:nvPr/>
              </p:nvCxnSpPr>
              <p:spPr>
                <a:xfrm flipV="1">
                  <a:off x="978046" y="1043769"/>
                  <a:ext cx="0" cy="148282"/>
                </a:xfrm>
                <a:prstGeom prst="line">
                  <a:avLst/>
                </a:prstGeom>
                <a:noFill/>
                <a:ln w="6350" cap="flat" cmpd="sng" algn="ctr">
                  <a:solidFill>
                    <a:srgbClr val="5B9BD5"/>
                  </a:solidFill>
                  <a:prstDash val="solid"/>
                  <a:miter lim="800000"/>
                </a:ln>
                <a:effectLst/>
              </p:spPr>
            </p:cxnSp>
            <p:cxnSp>
              <p:nvCxnSpPr>
                <p:cNvPr id="243" name="Straight Connector 242">
                  <a:extLst>
                    <a:ext uri="{FF2B5EF4-FFF2-40B4-BE49-F238E27FC236}">
                      <a16:creationId xmlns:a16="http://schemas.microsoft.com/office/drawing/2014/main" xmlns="" id="{D6487A41-A52E-4FDC-AB2B-B4E63A54829B}"/>
                    </a:ext>
                  </a:extLst>
                </p:cNvPr>
                <p:cNvCxnSpPr>
                  <a:stCxn id="238" idx="0"/>
                </p:cNvCxnSpPr>
                <p:nvPr/>
              </p:nvCxnSpPr>
              <p:spPr>
                <a:xfrm flipV="1">
                  <a:off x="1585587" y="1192051"/>
                  <a:ext cx="0" cy="140042"/>
                </a:xfrm>
                <a:prstGeom prst="line">
                  <a:avLst/>
                </a:prstGeom>
                <a:noFill/>
                <a:ln w="6350" cap="flat" cmpd="sng" algn="ctr">
                  <a:solidFill>
                    <a:srgbClr val="5B9BD5"/>
                  </a:solidFill>
                  <a:prstDash val="solid"/>
                  <a:miter lim="800000"/>
                </a:ln>
                <a:effectLst/>
              </p:spPr>
            </p:cxnSp>
            <p:cxnSp>
              <p:nvCxnSpPr>
                <p:cNvPr id="244" name="Straight Connector 243">
                  <a:extLst>
                    <a:ext uri="{FF2B5EF4-FFF2-40B4-BE49-F238E27FC236}">
                      <a16:creationId xmlns:a16="http://schemas.microsoft.com/office/drawing/2014/main" xmlns="" id="{401369C6-B9AF-48CC-AB05-BF54965A35D5}"/>
                    </a:ext>
                  </a:extLst>
                </p:cNvPr>
                <p:cNvCxnSpPr/>
                <p:nvPr/>
              </p:nvCxnSpPr>
              <p:spPr>
                <a:xfrm flipV="1">
                  <a:off x="2193127" y="1031414"/>
                  <a:ext cx="0" cy="140042"/>
                </a:xfrm>
                <a:prstGeom prst="line">
                  <a:avLst/>
                </a:prstGeom>
                <a:noFill/>
                <a:ln w="6350" cap="flat" cmpd="sng" algn="ctr">
                  <a:solidFill>
                    <a:srgbClr val="5B9BD5"/>
                  </a:solidFill>
                  <a:prstDash val="solid"/>
                  <a:miter lim="800000"/>
                </a:ln>
                <a:effectLst/>
              </p:spPr>
            </p:cxnSp>
            <p:cxnSp>
              <p:nvCxnSpPr>
                <p:cNvPr id="245" name="Straight Connector 244">
                  <a:extLst>
                    <a:ext uri="{FF2B5EF4-FFF2-40B4-BE49-F238E27FC236}">
                      <a16:creationId xmlns:a16="http://schemas.microsoft.com/office/drawing/2014/main" xmlns="" id="{44F006FE-05B8-43E9-A417-AC07B9BF397C}"/>
                    </a:ext>
                  </a:extLst>
                </p:cNvPr>
                <p:cNvCxnSpPr/>
                <p:nvPr/>
              </p:nvCxnSpPr>
              <p:spPr>
                <a:xfrm flipV="1">
                  <a:off x="2808906" y="1192049"/>
                  <a:ext cx="0" cy="140042"/>
                </a:xfrm>
                <a:prstGeom prst="line">
                  <a:avLst/>
                </a:prstGeom>
                <a:noFill/>
                <a:ln w="6350" cap="flat" cmpd="sng" algn="ctr">
                  <a:solidFill>
                    <a:srgbClr val="5B9BD5"/>
                  </a:solidFill>
                  <a:prstDash val="solid"/>
                  <a:miter lim="800000"/>
                </a:ln>
                <a:effectLst/>
              </p:spPr>
            </p:cxnSp>
            <p:cxnSp>
              <p:nvCxnSpPr>
                <p:cNvPr id="246" name="Straight Connector 245">
                  <a:extLst>
                    <a:ext uri="{FF2B5EF4-FFF2-40B4-BE49-F238E27FC236}">
                      <a16:creationId xmlns:a16="http://schemas.microsoft.com/office/drawing/2014/main" xmlns="" id="{84F264A5-FF59-49DA-99BB-5A6C0CD55C01}"/>
                    </a:ext>
                  </a:extLst>
                </p:cNvPr>
                <p:cNvCxnSpPr/>
                <p:nvPr/>
              </p:nvCxnSpPr>
              <p:spPr>
                <a:xfrm flipV="1">
                  <a:off x="3408208" y="1031414"/>
                  <a:ext cx="0" cy="140042"/>
                </a:xfrm>
                <a:prstGeom prst="line">
                  <a:avLst/>
                </a:prstGeom>
                <a:noFill/>
                <a:ln w="6350" cap="flat" cmpd="sng" algn="ctr">
                  <a:solidFill>
                    <a:srgbClr val="5B9BD5"/>
                  </a:solidFill>
                  <a:prstDash val="solid"/>
                  <a:miter lim="800000"/>
                </a:ln>
                <a:effectLst/>
              </p:spPr>
            </p:cxnSp>
            <p:cxnSp>
              <p:nvCxnSpPr>
                <p:cNvPr id="247" name="Straight Connector 246">
                  <a:extLst>
                    <a:ext uri="{FF2B5EF4-FFF2-40B4-BE49-F238E27FC236}">
                      <a16:creationId xmlns:a16="http://schemas.microsoft.com/office/drawing/2014/main" xmlns="" id="{9A3BE56A-E044-4587-8011-70B8AFCAC885}"/>
                    </a:ext>
                  </a:extLst>
                </p:cNvPr>
                <p:cNvCxnSpPr/>
                <p:nvPr/>
              </p:nvCxnSpPr>
              <p:spPr>
                <a:xfrm flipV="1">
                  <a:off x="4030166" y="1179691"/>
                  <a:ext cx="0" cy="140042"/>
                </a:xfrm>
                <a:prstGeom prst="line">
                  <a:avLst/>
                </a:prstGeom>
                <a:noFill/>
                <a:ln w="6350" cap="flat" cmpd="sng" algn="ctr">
                  <a:solidFill>
                    <a:srgbClr val="5B9BD5"/>
                  </a:solidFill>
                  <a:prstDash val="solid"/>
                  <a:miter lim="800000"/>
                </a:ln>
                <a:effectLst/>
              </p:spPr>
            </p:cxnSp>
            <p:grpSp>
              <p:nvGrpSpPr>
                <p:cNvPr id="248" name="Group 247">
                  <a:extLst>
                    <a:ext uri="{FF2B5EF4-FFF2-40B4-BE49-F238E27FC236}">
                      <a16:creationId xmlns:a16="http://schemas.microsoft.com/office/drawing/2014/main" xmlns="" id="{79B1DBB8-8E33-4E0F-877D-5987E20ACA64}"/>
                    </a:ext>
                  </a:extLst>
                </p:cNvPr>
                <p:cNvGrpSpPr/>
                <p:nvPr/>
              </p:nvGrpSpPr>
              <p:grpSpPr>
                <a:xfrm>
                  <a:off x="5603592" y="1002577"/>
                  <a:ext cx="533698" cy="329514"/>
                  <a:chOff x="4752935" y="5059290"/>
                  <a:chExt cx="533698" cy="329514"/>
                </a:xfrm>
              </p:grpSpPr>
              <p:sp>
                <p:nvSpPr>
                  <p:cNvPr id="297" name="Oval 296">
                    <a:extLst>
                      <a:ext uri="{FF2B5EF4-FFF2-40B4-BE49-F238E27FC236}">
                        <a16:creationId xmlns:a16="http://schemas.microsoft.com/office/drawing/2014/main" xmlns="" id="{08DF2833-F965-47B1-9922-646A0483C453}"/>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98" name="Oval 297">
                    <a:extLst>
                      <a:ext uri="{FF2B5EF4-FFF2-40B4-BE49-F238E27FC236}">
                        <a16:creationId xmlns:a16="http://schemas.microsoft.com/office/drawing/2014/main" xmlns="" id="{0D77244C-E99C-4106-AACA-78205BE8E472}"/>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sp>
              <p:nvSpPr>
                <p:cNvPr id="249" name="Rectangle 248">
                  <a:extLst>
                    <a:ext uri="{FF2B5EF4-FFF2-40B4-BE49-F238E27FC236}">
                      <a16:creationId xmlns:a16="http://schemas.microsoft.com/office/drawing/2014/main" xmlns="" id="{1C70C8FF-F850-4121-9469-3DD9FE2F022F}"/>
                    </a:ext>
                  </a:extLst>
                </p:cNvPr>
                <p:cNvSpPr/>
                <p:nvPr/>
              </p:nvSpPr>
              <p:spPr>
                <a:xfrm>
                  <a:off x="578511" y="2634345"/>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50" name="Rectangle 249">
                  <a:extLst>
                    <a:ext uri="{FF2B5EF4-FFF2-40B4-BE49-F238E27FC236}">
                      <a16:creationId xmlns:a16="http://schemas.microsoft.com/office/drawing/2014/main" xmlns="" id="{CB23F002-8453-428F-901F-FC0593BDFA1C}"/>
                    </a:ext>
                  </a:extLst>
                </p:cNvPr>
                <p:cNvSpPr/>
                <p:nvPr/>
              </p:nvSpPr>
              <p:spPr>
                <a:xfrm>
                  <a:off x="1793592" y="2634344"/>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51" name="Rectangle 250">
                  <a:extLst>
                    <a:ext uri="{FF2B5EF4-FFF2-40B4-BE49-F238E27FC236}">
                      <a16:creationId xmlns:a16="http://schemas.microsoft.com/office/drawing/2014/main" xmlns="" id="{BBB9BF5E-F3D6-43E9-819C-9911881EA0C3}"/>
                    </a:ext>
                  </a:extLst>
                </p:cNvPr>
                <p:cNvSpPr/>
                <p:nvPr/>
              </p:nvSpPr>
              <p:spPr>
                <a:xfrm>
                  <a:off x="3008673" y="263434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52" name="Rectangle 251">
                  <a:extLst>
                    <a:ext uri="{FF2B5EF4-FFF2-40B4-BE49-F238E27FC236}">
                      <a16:creationId xmlns:a16="http://schemas.microsoft.com/office/drawing/2014/main" xmlns="" id="{2F4FEDB0-01FC-4A3F-A730-1E811268F23F}"/>
                    </a:ext>
                  </a:extLst>
                </p:cNvPr>
                <p:cNvSpPr/>
                <p:nvPr/>
              </p:nvSpPr>
              <p:spPr>
                <a:xfrm>
                  <a:off x="1186052" y="3565220"/>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53" name="Rectangle 252">
                  <a:extLst>
                    <a:ext uri="{FF2B5EF4-FFF2-40B4-BE49-F238E27FC236}">
                      <a16:creationId xmlns:a16="http://schemas.microsoft.com/office/drawing/2014/main" xmlns="" id="{6E17BAF8-4B44-4714-914A-FB8BF8302113}"/>
                    </a:ext>
                  </a:extLst>
                </p:cNvPr>
                <p:cNvSpPr/>
                <p:nvPr/>
              </p:nvSpPr>
              <p:spPr>
                <a:xfrm>
                  <a:off x="2409371" y="3565219"/>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54" name="Rectangle 253">
                  <a:extLst>
                    <a:ext uri="{FF2B5EF4-FFF2-40B4-BE49-F238E27FC236}">
                      <a16:creationId xmlns:a16="http://schemas.microsoft.com/office/drawing/2014/main" xmlns="" id="{C56FBBB0-928D-42B2-8B77-D6509E43EAE4}"/>
                    </a:ext>
                  </a:extLst>
                </p:cNvPr>
                <p:cNvSpPr/>
                <p:nvPr/>
              </p:nvSpPr>
              <p:spPr>
                <a:xfrm>
                  <a:off x="3632690" y="356521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255" name="Straight Connector 254">
                  <a:extLst>
                    <a:ext uri="{FF2B5EF4-FFF2-40B4-BE49-F238E27FC236}">
                      <a16:creationId xmlns:a16="http://schemas.microsoft.com/office/drawing/2014/main" xmlns="" id="{8C3DC752-114B-4DD5-A97E-5E1E3CBF9FDD}"/>
                    </a:ext>
                  </a:extLst>
                </p:cNvPr>
                <p:cNvCxnSpPr/>
                <p:nvPr/>
              </p:nvCxnSpPr>
              <p:spPr>
                <a:xfrm flipV="1">
                  <a:off x="978046" y="3412818"/>
                  <a:ext cx="4625546" cy="12360"/>
                </a:xfrm>
                <a:prstGeom prst="line">
                  <a:avLst/>
                </a:prstGeom>
                <a:noFill/>
                <a:ln w="6350" cap="flat" cmpd="sng" algn="ctr">
                  <a:solidFill>
                    <a:srgbClr val="5B9BD5"/>
                  </a:solidFill>
                  <a:prstDash val="solid"/>
                  <a:miter lim="800000"/>
                </a:ln>
                <a:effectLst/>
              </p:spPr>
            </p:cxnSp>
            <p:cxnSp>
              <p:nvCxnSpPr>
                <p:cNvPr id="256" name="Straight Connector 255">
                  <a:extLst>
                    <a:ext uri="{FF2B5EF4-FFF2-40B4-BE49-F238E27FC236}">
                      <a16:creationId xmlns:a16="http://schemas.microsoft.com/office/drawing/2014/main" xmlns="" id="{AA424B28-6034-4244-8503-B0400ECE947D}"/>
                    </a:ext>
                  </a:extLst>
                </p:cNvPr>
                <p:cNvCxnSpPr>
                  <a:endCxn id="249" idx="2"/>
                </p:cNvCxnSpPr>
                <p:nvPr/>
              </p:nvCxnSpPr>
              <p:spPr>
                <a:xfrm flipV="1">
                  <a:off x="978046" y="3276896"/>
                  <a:ext cx="0" cy="148282"/>
                </a:xfrm>
                <a:prstGeom prst="line">
                  <a:avLst/>
                </a:prstGeom>
                <a:noFill/>
                <a:ln w="6350" cap="flat" cmpd="sng" algn="ctr">
                  <a:solidFill>
                    <a:srgbClr val="5B9BD5"/>
                  </a:solidFill>
                  <a:prstDash val="solid"/>
                  <a:miter lim="800000"/>
                </a:ln>
                <a:effectLst/>
              </p:spPr>
            </p:cxnSp>
            <p:cxnSp>
              <p:nvCxnSpPr>
                <p:cNvPr id="257" name="Straight Connector 256">
                  <a:extLst>
                    <a:ext uri="{FF2B5EF4-FFF2-40B4-BE49-F238E27FC236}">
                      <a16:creationId xmlns:a16="http://schemas.microsoft.com/office/drawing/2014/main" xmlns="" id="{722CD8B2-F6B5-49F5-A2B8-DDEFF7409D21}"/>
                    </a:ext>
                  </a:extLst>
                </p:cNvPr>
                <p:cNvCxnSpPr>
                  <a:stCxn id="252" idx="0"/>
                </p:cNvCxnSpPr>
                <p:nvPr/>
              </p:nvCxnSpPr>
              <p:spPr>
                <a:xfrm flipV="1">
                  <a:off x="1585587" y="3425178"/>
                  <a:ext cx="0" cy="140042"/>
                </a:xfrm>
                <a:prstGeom prst="line">
                  <a:avLst/>
                </a:prstGeom>
                <a:noFill/>
                <a:ln w="6350" cap="flat" cmpd="sng" algn="ctr">
                  <a:solidFill>
                    <a:srgbClr val="5B9BD5"/>
                  </a:solidFill>
                  <a:prstDash val="solid"/>
                  <a:miter lim="800000"/>
                </a:ln>
                <a:effectLst/>
              </p:spPr>
            </p:cxnSp>
            <p:cxnSp>
              <p:nvCxnSpPr>
                <p:cNvPr id="258" name="Straight Connector 257">
                  <a:extLst>
                    <a:ext uri="{FF2B5EF4-FFF2-40B4-BE49-F238E27FC236}">
                      <a16:creationId xmlns:a16="http://schemas.microsoft.com/office/drawing/2014/main" xmlns="" id="{670A2611-2C97-47F1-97B8-37E9C7AC051B}"/>
                    </a:ext>
                  </a:extLst>
                </p:cNvPr>
                <p:cNvCxnSpPr/>
                <p:nvPr/>
              </p:nvCxnSpPr>
              <p:spPr>
                <a:xfrm flipV="1">
                  <a:off x="2193127" y="3264541"/>
                  <a:ext cx="0" cy="140042"/>
                </a:xfrm>
                <a:prstGeom prst="line">
                  <a:avLst/>
                </a:prstGeom>
                <a:noFill/>
                <a:ln w="6350" cap="flat" cmpd="sng" algn="ctr">
                  <a:solidFill>
                    <a:srgbClr val="5B9BD5"/>
                  </a:solidFill>
                  <a:prstDash val="solid"/>
                  <a:miter lim="800000"/>
                </a:ln>
                <a:effectLst/>
              </p:spPr>
            </p:cxnSp>
            <p:cxnSp>
              <p:nvCxnSpPr>
                <p:cNvPr id="259" name="Straight Connector 258">
                  <a:extLst>
                    <a:ext uri="{FF2B5EF4-FFF2-40B4-BE49-F238E27FC236}">
                      <a16:creationId xmlns:a16="http://schemas.microsoft.com/office/drawing/2014/main" xmlns="" id="{42B47499-C313-478A-9D9A-22C9B8A6F300}"/>
                    </a:ext>
                  </a:extLst>
                </p:cNvPr>
                <p:cNvCxnSpPr/>
                <p:nvPr/>
              </p:nvCxnSpPr>
              <p:spPr>
                <a:xfrm flipV="1">
                  <a:off x="2808906" y="3425176"/>
                  <a:ext cx="0" cy="140042"/>
                </a:xfrm>
                <a:prstGeom prst="line">
                  <a:avLst/>
                </a:prstGeom>
                <a:noFill/>
                <a:ln w="6350" cap="flat" cmpd="sng" algn="ctr">
                  <a:solidFill>
                    <a:srgbClr val="5B9BD5"/>
                  </a:solidFill>
                  <a:prstDash val="solid"/>
                  <a:miter lim="800000"/>
                </a:ln>
                <a:effectLst/>
              </p:spPr>
            </p:cxnSp>
            <p:cxnSp>
              <p:nvCxnSpPr>
                <p:cNvPr id="260" name="Straight Connector 259">
                  <a:extLst>
                    <a:ext uri="{FF2B5EF4-FFF2-40B4-BE49-F238E27FC236}">
                      <a16:creationId xmlns:a16="http://schemas.microsoft.com/office/drawing/2014/main" xmlns="" id="{4C497F04-333B-4A8C-BBF9-D69B5B54BEC4}"/>
                    </a:ext>
                  </a:extLst>
                </p:cNvPr>
                <p:cNvCxnSpPr/>
                <p:nvPr/>
              </p:nvCxnSpPr>
              <p:spPr>
                <a:xfrm flipV="1">
                  <a:off x="3408208" y="3264541"/>
                  <a:ext cx="0" cy="140042"/>
                </a:xfrm>
                <a:prstGeom prst="line">
                  <a:avLst/>
                </a:prstGeom>
                <a:noFill/>
                <a:ln w="6350" cap="flat" cmpd="sng" algn="ctr">
                  <a:solidFill>
                    <a:srgbClr val="5B9BD5"/>
                  </a:solidFill>
                  <a:prstDash val="solid"/>
                  <a:miter lim="800000"/>
                </a:ln>
                <a:effectLst/>
              </p:spPr>
            </p:cxnSp>
            <p:cxnSp>
              <p:nvCxnSpPr>
                <p:cNvPr id="261" name="Straight Connector 260">
                  <a:extLst>
                    <a:ext uri="{FF2B5EF4-FFF2-40B4-BE49-F238E27FC236}">
                      <a16:creationId xmlns:a16="http://schemas.microsoft.com/office/drawing/2014/main" xmlns="" id="{79A23D59-E617-49AF-9EF2-9A9E6C195C04}"/>
                    </a:ext>
                  </a:extLst>
                </p:cNvPr>
                <p:cNvCxnSpPr/>
                <p:nvPr/>
              </p:nvCxnSpPr>
              <p:spPr>
                <a:xfrm flipV="1">
                  <a:off x="4030166" y="3412818"/>
                  <a:ext cx="0" cy="140042"/>
                </a:xfrm>
                <a:prstGeom prst="line">
                  <a:avLst/>
                </a:prstGeom>
                <a:noFill/>
                <a:ln w="6350" cap="flat" cmpd="sng" algn="ctr">
                  <a:solidFill>
                    <a:srgbClr val="5B9BD5"/>
                  </a:solidFill>
                  <a:prstDash val="solid"/>
                  <a:miter lim="800000"/>
                </a:ln>
                <a:effectLst/>
              </p:spPr>
            </p:cxnSp>
            <p:grpSp>
              <p:nvGrpSpPr>
                <p:cNvPr id="262" name="Group 261">
                  <a:extLst>
                    <a:ext uri="{FF2B5EF4-FFF2-40B4-BE49-F238E27FC236}">
                      <a16:creationId xmlns:a16="http://schemas.microsoft.com/office/drawing/2014/main" xmlns="" id="{B859C12B-5940-47AE-AAC1-2F94BAEA8A98}"/>
                    </a:ext>
                  </a:extLst>
                </p:cNvPr>
                <p:cNvGrpSpPr/>
                <p:nvPr/>
              </p:nvGrpSpPr>
              <p:grpSpPr>
                <a:xfrm>
                  <a:off x="5603592" y="3235704"/>
                  <a:ext cx="533698" cy="329514"/>
                  <a:chOff x="4752935" y="5059290"/>
                  <a:chExt cx="533698" cy="329514"/>
                </a:xfrm>
              </p:grpSpPr>
              <p:sp>
                <p:nvSpPr>
                  <p:cNvPr id="295" name="Oval 294">
                    <a:extLst>
                      <a:ext uri="{FF2B5EF4-FFF2-40B4-BE49-F238E27FC236}">
                        <a16:creationId xmlns:a16="http://schemas.microsoft.com/office/drawing/2014/main" xmlns="" id="{1018FA0D-BFAE-4A9F-8328-E173E0A60D24}"/>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96" name="Oval 295">
                    <a:extLst>
                      <a:ext uri="{FF2B5EF4-FFF2-40B4-BE49-F238E27FC236}">
                        <a16:creationId xmlns:a16="http://schemas.microsoft.com/office/drawing/2014/main" xmlns="" id="{29F8AEBF-257A-4214-906A-8DCEEAF82390}"/>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cxnSp>
              <p:nvCxnSpPr>
                <p:cNvPr id="263" name="Straight Connector 262">
                  <a:extLst>
                    <a:ext uri="{FF2B5EF4-FFF2-40B4-BE49-F238E27FC236}">
                      <a16:creationId xmlns:a16="http://schemas.microsoft.com/office/drawing/2014/main" xmlns="" id="{1AF5830D-9FFF-4E8C-B147-8A0DA18E59DA}"/>
                    </a:ext>
                  </a:extLst>
                </p:cNvPr>
                <p:cNvCxnSpPr/>
                <p:nvPr/>
              </p:nvCxnSpPr>
              <p:spPr>
                <a:xfrm>
                  <a:off x="6137290" y="3396339"/>
                  <a:ext cx="770906" cy="4122"/>
                </a:xfrm>
                <a:prstGeom prst="line">
                  <a:avLst/>
                </a:prstGeom>
                <a:noFill/>
                <a:ln w="6350" cap="flat" cmpd="sng" algn="ctr">
                  <a:solidFill>
                    <a:srgbClr val="5B9BD5"/>
                  </a:solidFill>
                  <a:prstDash val="solid"/>
                  <a:miter lim="800000"/>
                </a:ln>
                <a:effectLst/>
              </p:spPr>
            </p:cxnSp>
            <p:cxnSp>
              <p:nvCxnSpPr>
                <p:cNvPr id="264" name="Straight Connector 263">
                  <a:extLst>
                    <a:ext uri="{FF2B5EF4-FFF2-40B4-BE49-F238E27FC236}">
                      <a16:creationId xmlns:a16="http://schemas.microsoft.com/office/drawing/2014/main" xmlns="" id="{F234D619-7AB6-4BDB-8C60-9E0E131779B9}"/>
                    </a:ext>
                  </a:extLst>
                </p:cNvPr>
                <p:cNvCxnSpPr/>
                <p:nvPr/>
              </p:nvCxnSpPr>
              <p:spPr>
                <a:xfrm>
                  <a:off x="6137290" y="1189901"/>
                  <a:ext cx="770906" cy="4122"/>
                </a:xfrm>
                <a:prstGeom prst="line">
                  <a:avLst/>
                </a:prstGeom>
                <a:noFill/>
                <a:ln w="6350" cap="flat" cmpd="sng" algn="ctr">
                  <a:solidFill>
                    <a:srgbClr val="5B9BD5"/>
                  </a:solidFill>
                  <a:prstDash val="solid"/>
                  <a:miter lim="800000"/>
                </a:ln>
                <a:effectLst/>
              </p:spPr>
            </p:cxnSp>
            <p:cxnSp>
              <p:nvCxnSpPr>
                <p:cNvPr id="265" name="Straight Connector 264">
                  <a:extLst>
                    <a:ext uri="{FF2B5EF4-FFF2-40B4-BE49-F238E27FC236}">
                      <a16:creationId xmlns:a16="http://schemas.microsoft.com/office/drawing/2014/main" xmlns="" id="{F5051FD0-3581-41F9-9350-0DA0A0C26927}"/>
                    </a:ext>
                  </a:extLst>
                </p:cNvPr>
                <p:cNvCxnSpPr/>
                <p:nvPr/>
              </p:nvCxnSpPr>
              <p:spPr>
                <a:xfrm>
                  <a:off x="6908196" y="1189901"/>
                  <a:ext cx="0" cy="2222917"/>
                </a:xfrm>
                <a:prstGeom prst="line">
                  <a:avLst/>
                </a:prstGeom>
                <a:noFill/>
                <a:ln w="6350" cap="flat" cmpd="sng" algn="ctr">
                  <a:solidFill>
                    <a:srgbClr val="5B9BD5"/>
                  </a:solidFill>
                  <a:prstDash val="solid"/>
                  <a:miter lim="800000"/>
                </a:ln>
                <a:effectLst/>
              </p:spPr>
            </p:cxnSp>
            <p:grpSp>
              <p:nvGrpSpPr>
                <p:cNvPr id="266" name="Group 265">
                  <a:extLst>
                    <a:ext uri="{FF2B5EF4-FFF2-40B4-BE49-F238E27FC236}">
                      <a16:creationId xmlns:a16="http://schemas.microsoft.com/office/drawing/2014/main" xmlns="" id="{55F3DD83-72C0-4F8B-889B-EDC6139BB6D8}"/>
                    </a:ext>
                  </a:extLst>
                </p:cNvPr>
                <p:cNvGrpSpPr/>
                <p:nvPr/>
              </p:nvGrpSpPr>
              <p:grpSpPr>
                <a:xfrm>
                  <a:off x="8102515" y="3235704"/>
                  <a:ext cx="533698" cy="329514"/>
                  <a:chOff x="4752935" y="5059290"/>
                  <a:chExt cx="533698" cy="329514"/>
                </a:xfrm>
              </p:grpSpPr>
              <p:sp>
                <p:nvSpPr>
                  <p:cNvPr id="293" name="Oval 292">
                    <a:extLst>
                      <a:ext uri="{FF2B5EF4-FFF2-40B4-BE49-F238E27FC236}">
                        <a16:creationId xmlns:a16="http://schemas.microsoft.com/office/drawing/2014/main" xmlns="" id="{5E986F94-9113-4BA5-9702-3497208268A7}"/>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94" name="Oval 293">
                    <a:extLst>
                      <a:ext uri="{FF2B5EF4-FFF2-40B4-BE49-F238E27FC236}">
                        <a16:creationId xmlns:a16="http://schemas.microsoft.com/office/drawing/2014/main" xmlns="" id="{4E5065F3-FA1B-4624-957A-992A78766B47}"/>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sp>
              <p:nvSpPr>
                <p:cNvPr id="267" name="Rectangle 266">
                  <a:extLst>
                    <a:ext uri="{FF2B5EF4-FFF2-40B4-BE49-F238E27FC236}">
                      <a16:creationId xmlns:a16="http://schemas.microsoft.com/office/drawing/2014/main" xmlns="" id="{F2E80DA0-1180-4BFC-A8D0-AFADA21AFDEE}"/>
                    </a:ext>
                  </a:extLst>
                </p:cNvPr>
                <p:cNvSpPr/>
                <p:nvPr/>
              </p:nvSpPr>
              <p:spPr>
                <a:xfrm>
                  <a:off x="578511" y="4838635"/>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68" name="Rectangle 267">
                  <a:extLst>
                    <a:ext uri="{FF2B5EF4-FFF2-40B4-BE49-F238E27FC236}">
                      <a16:creationId xmlns:a16="http://schemas.microsoft.com/office/drawing/2014/main" xmlns="" id="{4815E653-F31D-4E39-8342-2DE81A57BA30}"/>
                    </a:ext>
                  </a:extLst>
                </p:cNvPr>
                <p:cNvSpPr/>
                <p:nvPr/>
              </p:nvSpPr>
              <p:spPr>
                <a:xfrm>
                  <a:off x="1793592" y="4838634"/>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69" name="Rectangle 268">
                  <a:extLst>
                    <a:ext uri="{FF2B5EF4-FFF2-40B4-BE49-F238E27FC236}">
                      <a16:creationId xmlns:a16="http://schemas.microsoft.com/office/drawing/2014/main" xmlns="" id="{E26D9017-203E-49F7-B249-4AC08B9134D1}"/>
                    </a:ext>
                  </a:extLst>
                </p:cNvPr>
                <p:cNvSpPr/>
                <p:nvPr/>
              </p:nvSpPr>
              <p:spPr>
                <a:xfrm>
                  <a:off x="3008673" y="483863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70" name="Rectangle 269">
                  <a:extLst>
                    <a:ext uri="{FF2B5EF4-FFF2-40B4-BE49-F238E27FC236}">
                      <a16:creationId xmlns:a16="http://schemas.microsoft.com/office/drawing/2014/main" xmlns="" id="{5C3FCB26-85A9-4D40-80B0-BFE0F9CA508D}"/>
                    </a:ext>
                  </a:extLst>
                </p:cNvPr>
                <p:cNvSpPr/>
                <p:nvPr/>
              </p:nvSpPr>
              <p:spPr>
                <a:xfrm>
                  <a:off x="1186052" y="5769510"/>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71" name="Rectangle 270">
                  <a:extLst>
                    <a:ext uri="{FF2B5EF4-FFF2-40B4-BE49-F238E27FC236}">
                      <a16:creationId xmlns:a16="http://schemas.microsoft.com/office/drawing/2014/main" xmlns="" id="{FE34C567-826B-4837-A358-5281B11FD929}"/>
                    </a:ext>
                  </a:extLst>
                </p:cNvPr>
                <p:cNvSpPr/>
                <p:nvPr/>
              </p:nvSpPr>
              <p:spPr>
                <a:xfrm>
                  <a:off x="2409371" y="5769509"/>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72" name="Rectangle 271">
                  <a:extLst>
                    <a:ext uri="{FF2B5EF4-FFF2-40B4-BE49-F238E27FC236}">
                      <a16:creationId xmlns:a16="http://schemas.microsoft.com/office/drawing/2014/main" xmlns="" id="{20AFD2DA-DFD1-4BA9-A377-032CAB293D4D}"/>
                    </a:ext>
                  </a:extLst>
                </p:cNvPr>
                <p:cNvSpPr/>
                <p:nvPr/>
              </p:nvSpPr>
              <p:spPr>
                <a:xfrm>
                  <a:off x="3632690" y="576950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273" name="Straight Connector 272">
                  <a:extLst>
                    <a:ext uri="{FF2B5EF4-FFF2-40B4-BE49-F238E27FC236}">
                      <a16:creationId xmlns:a16="http://schemas.microsoft.com/office/drawing/2014/main" xmlns="" id="{6110C48D-BE0B-4363-A38E-5F6F53C4117D}"/>
                    </a:ext>
                  </a:extLst>
                </p:cNvPr>
                <p:cNvCxnSpPr/>
                <p:nvPr/>
              </p:nvCxnSpPr>
              <p:spPr>
                <a:xfrm flipV="1">
                  <a:off x="978046" y="5617108"/>
                  <a:ext cx="4625546" cy="12360"/>
                </a:xfrm>
                <a:prstGeom prst="line">
                  <a:avLst/>
                </a:prstGeom>
                <a:noFill/>
                <a:ln w="6350" cap="flat" cmpd="sng" algn="ctr">
                  <a:solidFill>
                    <a:srgbClr val="5B9BD5"/>
                  </a:solidFill>
                  <a:prstDash val="solid"/>
                  <a:miter lim="800000"/>
                </a:ln>
                <a:effectLst/>
              </p:spPr>
            </p:cxnSp>
            <p:cxnSp>
              <p:nvCxnSpPr>
                <p:cNvPr id="274" name="Straight Connector 273">
                  <a:extLst>
                    <a:ext uri="{FF2B5EF4-FFF2-40B4-BE49-F238E27FC236}">
                      <a16:creationId xmlns:a16="http://schemas.microsoft.com/office/drawing/2014/main" xmlns="" id="{DC54D31A-0EAF-476A-8404-BB56FD18937D}"/>
                    </a:ext>
                  </a:extLst>
                </p:cNvPr>
                <p:cNvCxnSpPr>
                  <a:endCxn id="267" idx="2"/>
                </p:cNvCxnSpPr>
                <p:nvPr/>
              </p:nvCxnSpPr>
              <p:spPr>
                <a:xfrm flipV="1">
                  <a:off x="978046" y="5481186"/>
                  <a:ext cx="0" cy="148282"/>
                </a:xfrm>
                <a:prstGeom prst="line">
                  <a:avLst/>
                </a:prstGeom>
                <a:noFill/>
                <a:ln w="6350" cap="flat" cmpd="sng" algn="ctr">
                  <a:solidFill>
                    <a:srgbClr val="5B9BD5"/>
                  </a:solidFill>
                  <a:prstDash val="solid"/>
                  <a:miter lim="800000"/>
                </a:ln>
                <a:effectLst/>
              </p:spPr>
            </p:cxnSp>
            <p:cxnSp>
              <p:nvCxnSpPr>
                <p:cNvPr id="275" name="Straight Connector 274">
                  <a:extLst>
                    <a:ext uri="{FF2B5EF4-FFF2-40B4-BE49-F238E27FC236}">
                      <a16:creationId xmlns:a16="http://schemas.microsoft.com/office/drawing/2014/main" xmlns="" id="{B15B5CD5-7CB1-40F0-AE02-DCAF50BBEC3A}"/>
                    </a:ext>
                  </a:extLst>
                </p:cNvPr>
                <p:cNvCxnSpPr>
                  <a:stCxn id="270" idx="0"/>
                </p:cNvCxnSpPr>
                <p:nvPr/>
              </p:nvCxnSpPr>
              <p:spPr>
                <a:xfrm flipV="1">
                  <a:off x="1585587" y="5629468"/>
                  <a:ext cx="0" cy="140042"/>
                </a:xfrm>
                <a:prstGeom prst="line">
                  <a:avLst/>
                </a:prstGeom>
                <a:noFill/>
                <a:ln w="6350" cap="flat" cmpd="sng" algn="ctr">
                  <a:solidFill>
                    <a:srgbClr val="5B9BD5"/>
                  </a:solidFill>
                  <a:prstDash val="solid"/>
                  <a:miter lim="800000"/>
                </a:ln>
                <a:effectLst/>
              </p:spPr>
            </p:cxnSp>
            <p:cxnSp>
              <p:nvCxnSpPr>
                <p:cNvPr id="276" name="Straight Connector 275">
                  <a:extLst>
                    <a:ext uri="{FF2B5EF4-FFF2-40B4-BE49-F238E27FC236}">
                      <a16:creationId xmlns:a16="http://schemas.microsoft.com/office/drawing/2014/main" xmlns="" id="{4D640C81-11A3-4D3D-9855-D32BC92429A5}"/>
                    </a:ext>
                  </a:extLst>
                </p:cNvPr>
                <p:cNvCxnSpPr/>
                <p:nvPr/>
              </p:nvCxnSpPr>
              <p:spPr>
                <a:xfrm flipV="1">
                  <a:off x="2193127" y="5468831"/>
                  <a:ext cx="0" cy="140042"/>
                </a:xfrm>
                <a:prstGeom prst="line">
                  <a:avLst/>
                </a:prstGeom>
                <a:noFill/>
                <a:ln w="6350" cap="flat" cmpd="sng" algn="ctr">
                  <a:solidFill>
                    <a:srgbClr val="5B9BD5"/>
                  </a:solidFill>
                  <a:prstDash val="solid"/>
                  <a:miter lim="800000"/>
                </a:ln>
                <a:effectLst/>
              </p:spPr>
            </p:cxnSp>
            <p:cxnSp>
              <p:nvCxnSpPr>
                <p:cNvPr id="277" name="Straight Connector 276">
                  <a:extLst>
                    <a:ext uri="{FF2B5EF4-FFF2-40B4-BE49-F238E27FC236}">
                      <a16:creationId xmlns:a16="http://schemas.microsoft.com/office/drawing/2014/main" xmlns="" id="{5DC6EB89-AFA6-4A84-AD4D-DD29CE8AFF66}"/>
                    </a:ext>
                  </a:extLst>
                </p:cNvPr>
                <p:cNvCxnSpPr/>
                <p:nvPr/>
              </p:nvCxnSpPr>
              <p:spPr>
                <a:xfrm flipV="1">
                  <a:off x="2808906" y="5629466"/>
                  <a:ext cx="0" cy="140042"/>
                </a:xfrm>
                <a:prstGeom prst="line">
                  <a:avLst/>
                </a:prstGeom>
                <a:noFill/>
                <a:ln w="6350" cap="flat" cmpd="sng" algn="ctr">
                  <a:solidFill>
                    <a:srgbClr val="5B9BD5"/>
                  </a:solidFill>
                  <a:prstDash val="solid"/>
                  <a:miter lim="800000"/>
                </a:ln>
                <a:effectLst/>
              </p:spPr>
            </p:cxnSp>
            <p:cxnSp>
              <p:nvCxnSpPr>
                <p:cNvPr id="278" name="Straight Connector 277">
                  <a:extLst>
                    <a:ext uri="{FF2B5EF4-FFF2-40B4-BE49-F238E27FC236}">
                      <a16:creationId xmlns:a16="http://schemas.microsoft.com/office/drawing/2014/main" xmlns="" id="{10666396-29EF-4DF4-BFE8-D58C32BB30C9}"/>
                    </a:ext>
                  </a:extLst>
                </p:cNvPr>
                <p:cNvCxnSpPr/>
                <p:nvPr/>
              </p:nvCxnSpPr>
              <p:spPr>
                <a:xfrm flipV="1">
                  <a:off x="3408208" y="5468831"/>
                  <a:ext cx="0" cy="140042"/>
                </a:xfrm>
                <a:prstGeom prst="line">
                  <a:avLst/>
                </a:prstGeom>
                <a:noFill/>
                <a:ln w="6350" cap="flat" cmpd="sng" algn="ctr">
                  <a:solidFill>
                    <a:srgbClr val="5B9BD5"/>
                  </a:solidFill>
                  <a:prstDash val="solid"/>
                  <a:miter lim="800000"/>
                </a:ln>
                <a:effectLst/>
              </p:spPr>
            </p:cxnSp>
            <p:cxnSp>
              <p:nvCxnSpPr>
                <p:cNvPr id="279" name="Straight Connector 278">
                  <a:extLst>
                    <a:ext uri="{FF2B5EF4-FFF2-40B4-BE49-F238E27FC236}">
                      <a16:creationId xmlns:a16="http://schemas.microsoft.com/office/drawing/2014/main" xmlns="" id="{087459AC-6D52-455A-9835-43701908B72A}"/>
                    </a:ext>
                  </a:extLst>
                </p:cNvPr>
                <p:cNvCxnSpPr/>
                <p:nvPr/>
              </p:nvCxnSpPr>
              <p:spPr>
                <a:xfrm flipV="1">
                  <a:off x="4030166" y="5617108"/>
                  <a:ext cx="0" cy="140042"/>
                </a:xfrm>
                <a:prstGeom prst="line">
                  <a:avLst/>
                </a:prstGeom>
                <a:noFill/>
                <a:ln w="6350" cap="flat" cmpd="sng" algn="ctr">
                  <a:solidFill>
                    <a:srgbClr val="5B9BD5"/>
                  </a:solidFill>
                  <a:prstDash val="solid"/>
                  <a:miter lim="800000"/>
                </a:ln>
                <a:effectLst/>
              </p:spPr>
            </p:cxnSp>
            <p:grpSp>
              <p:nvGrpSpPr>
                <p:cNvPr id="280" name="Group 279">
                  <a:extLst>
                    <a:ext uri="{FF2B5EF4-FFF2-40B4-BE49-F238E27FC236}">
                      <a16:creationId xmlns:a16="http://schemas.microsoft.com/office/drawing/2014/main" xmlns="" id="{4E9C702A-B212-469E-8F12-0F1B681D8B8D}"/>
                    </a:ext>
                  </a:extLst>
                </p:cNvPr>
                <p:cNvGrpSpPr/>
                <p:nvPr/>
              </p:nvGrpSpPr>
              <p:grpSpPr>
                <a:xfrm>
                  <a:off x="5603592" y="5439994"/>
                  <a:ext cx="533698" cy="329514"/>
                  <a:chOff x="4752935" y="5059290"/>
                  <a:chExt cx="533698" cy="329514"/>
                </a:xfrm>
              </p:grpSpPr>
              <p:sp>
                <p:nvSpPr>
                  <p:cNvPr id="291" name="Oval 290">
                    <a:extLst>
                      <a:ext uri="{FF2B5EF4-FFF2-40B4-BE49-F238E27FC236}">
                        <a16:creationId xmlns:a16="http://schemas.microsoft.com/office/drawing/2014/main" xmlns="" id="{5B33A2BA-5007-4447-AA78-BA57CB663618}"/>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92" name="Oval 291">
                    <a:extLst>
                      <a:ext uri="{FF2B5EF4-FFF2-40B4-BE49-F238E27FC236}">
                        <a16:creationId xmlns:a16="http://schemas.microsoft.com/office/drawing/2014/main" xmlns="" id="{3C3AF926-A729-4EE0-98FC-E82DFC3B6CC3}"/>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cxnSp>
              <p:nvCxnSpPr>
                <p:cNvPr id="281" name="Straight Connector 280">
                  <a:extLst>
                    <a:ext uri="{FF2B5EF4-FFF2-40B4-BE49-F238E27FC236}">
                      <a16:creationId xmlns:a16="http://schemas.microsoft.com/office/drawing/2014/main" xmlns="" id="{BB18EB10-7748-4739-9331-6AD2F53C8468}"/>
                    </a:ext>
                  </a:extLst>
                </p:cNvPr>
                <p:cNvCxnSpPr>
                  <a:stCxn id="292" idx="6"/>
                </p:cNvCxnSpPr>
                <p:nvPr/>
              </p:nvCxnSpPr>
              <p:spPr>
                <a:xfrm>
                  <a:off x="6137290" y="5604751"/>
                  <a:ext cx="770906" cy="4122"/>
                </a:xfrm>
                <a:prstGeom prst="line">
                  <a:avLst/>
                </a:prstGeom>
                <a:noFill/>
                <a:ln w="6350" cap="flat" cmpd="sng" algn="ctr">
                  <a:solidFill>
                    <a:srgbClr val="5B9BD5"/>
                  </a:solidFill>
                  <a:prstDash val="solid"/>
                  <a:miter lim="800000"/>
                </a:ln>
                <a:effectLst/>
              </p:spPr>
            </p:cxnSp>
            <p:cxnSp>
              <p:nvCxnSpPr>
                <p:cNvPr id="282" name="Straight Connector 281">
                  <a:extLst>
                    <a:ext uri="{FF2B5EF4-FFF2-40B4-BE49-F238E27FC236}">
                      <a16:creationId xmlns:a16="http://schemas.microsoft.com/office/drawing/2014/main" xmlns="" id="{32F50FA0-A0D3-45B1-BDBA-CFFDFE460FE1}"/>
                    </a:ext>
                  </a:extLst>
                </p:cNvPr>
                <p:cNvCxnSpPr/>
                <p:nvPr/>
              </p:nvCxnSpPr>
              <p:spPr>
                <a:xfrm>
                  <a:off x="6908196" y="3400496"/>
                  <a:ext cx="0" cy="2222917"/>
                </a:xfrm>
                <a:prstGeom prst="line">
                  <a:avLst/>
                </a:prstGeom>
                <a:noFill/>
                <a:ln w="6350" cap="flat" cmpd="sng" algn="ctr">
                  <a:solidFill>
                    <a:srgbClr val="5B9BD5"/>
                  </a:solidFill>
                  <a:prstDash val="solid"/>
                  <a:miter lim="800000"/>
                </a:ln>
                <a:effectLst/>
              </p:spPr>
            </p:cxnSp>
            <p:cxnSp>
              <p:nvCxnSpPr>
                <p:cNvPr id="283" name="Straight Connector 282">
                  <a:extLst>
                    <a:ext uri="{FF2B5EF4-FFF2-40B4-BE49-F238E27FC236}">
                      <a16:creationId xmlns:a16="http://schemas.microsoft.com/office/drawing/2014/main" xmlns="" id="{3CD24C46-318D-4C49-B460-ED5F9AE939D3}"/>
                    </a:ext>
                  </a:extLst>
                </p:cNvPr>
                <p:cNvCxnSpPr/>
                <p:nvPr/>
              </p:nvCxnSpPr>
              <p:spPr>
                <a:xfrm>
                  <a:off x="6908196" y="3396339"/>
                  <a:ext cx="1194319" cy="0"/>
                </a:xfrm>
                <a:prstGeom prst="line">
                  <a:avLst/>
                </a:prstGeom>
                <a:noFill/>
                <a:ln w="6350" cap="flat" cmpd="sng" algn="ctr">
                  <a:solidFill>
                    <a:srgbClr val="5B9BD5"/>
                  </a:solidFill>
                  <a:prstDash val="solid"/>
                  <a:miter lim="800000"/>
                </a:ln>
                <a:effectLst/>
              </p:spPr>
            </p:cxnSp>
            <p:sp>
              <p:nvSpPr>
                <p:cNvPr id="284" name="TextBox 283">
                  <a:extLst>
                    <a:ext uri="{FF2B5EF4-FFF2-40B4-BE49-F238E27FC236}">
                      <a16:creationId xmlns:a16="http://schemas.microsoft.com/office/drawing/2014/main" xmlns="" id="{DEFDF8A0-D273-47A9-99F8-7E6E0C23C1B0}"/>
                    </a:ext>
                  </a:extLst>
                </p:cNvPr>
                <p:cNvSpPr txBox="1"/>
                <p:nvPr/>
              </p:nvSpPr>
              <p:spPr>
                <a:xfrm>
                  <a:off x="3899935" y="407837"/>
                  <a:ext cx="1467110" cy="7115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285" name="TextBox 284">
                  <a:extLst>
                    <a:ext uri="{FF2B5EF4-FFF2-40B4-BE49-F238E27FC236}">
                      <a16:creationId xmlns:a16="http://schemas.microsoft.com/office/drawing/2014/main" xmlns="" id="{2FCDB58B-A524-45C0-B3E2-6D56F301E085}"/>
                    </a:ext>
                  </a:extLst>
                </p:cNvPr>
                <p:cNvSpPr txBox="1"/>
                <p:nvPr/>
              </p:nvSpPr>
              <p:spPr>
                <a:xfrm>
                  <a:off x="3904400" y="2642328"/>
                  <a:ext cx="1467110" cy="7115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286" name="TextBox 285">
                  <a:extLst>
                    <a:ext uri="{FF2B5EF4-FFF2-40B4-BE49-F238E27FC236}">
                      <a16:creationId xmlns:a16="http://schemas.microsoft.com/office/drawing/2014/main" xmlns="" id="{4D2D9BF9-122A-4C65-852E-591301F55B12}"/>
                    </a:ext>
                  </a:extLst>
                </p:cNvPr>
                <p:cNvSpPr txBox="1"/>
                <p:nvPr/>
              </p:nvSpPr>
              <p:spPr>
                <a:xfrm>
                  <a:off x="3895874" y="4840162"/>
                  <a:ext cx="1467110" cy="7115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287" name="TextBox 286">
                  <a:extLst>
                    <a:ext uri="{FF2B5EF4-FFF2-40B4-BE49-F238E27FC236}">
                      <a16:creationId xmlns:a16="http://schemas.microsoft.com/office/drawing/2014/main" xmlns="" id="{13CA380B-3FD5-4F34-A781-161D2D5C6562}"/>
                    </a:ext>
                  </a:extLst>
                </p:cNvPr>
                <p:cNvSpPr txBox="1"/>
                <p:nvPr/>
              </p:nvSpPr>
              <p:spPr>
                <a:xfrm>
                  <a:off x="6912775" y="3014648"/>
                  <a:ext cx="1485501" cy="4357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MV Network</a:t>
                  </a:r>
                </a:p>
              </p:txBody>
            </p:sp>
            <p:sp>
              <p:nvSpPr>
                <p:cNvPr id="288" name="TextBox 287">
                  <a:extLst>
                    <a:ext uri="{FF2B5EF4-FFF2-40B4-BE49-F238E27FC236}">
                      <a16:creationId xmlns:a16="http://schemas.microsoft.com/office/drawing/2014/main" xmlns="" id="{A6012C92-1AF1-40C5-A991-695E57D0A7F2}"/>
                    </a:ext>
                  </a:extLst>
                </p:cNvPr>
                <p:cNvSpPr txBox="1"/>
                <p:nvPr/>
              </p:nvSpPr>
              <p:spPr>
                <a:xfrm>
                  <a:off x="5182457" y="667619"/>
                  <a:ext cx="1439416" cy="4686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230V | 11kV</a:t>
                  </a:r>
                </a:p>
              </p:txBody>
            </p:sp>
            <p:sp>
              <p:nvSpPr>
                <p:cNvPr id="289" name="TextBox 288">
                  <a:extLst>
                    <a:ext uri="{FF2B5EF4-FFF2-40B4-BE49-F238E27FC236}">
                      <a16:creationId xmlns:a16="http://schemas.microsoft.com/office/drawing/2014/main" xmlns="" id="{5473B3EE-8AEC-4AD9-9FC3-4366E8643287}"/>
                    </a:ext>
                  </a:extLst>
                </p:cNvPr>
                <p:cNvSpPr txBox="1"/>
                <p:nvPr/>
              </p:nvSpPr>
              <p:spPr>
                <a:xfrm>
                  <a:off x="5186114" y="2903596"/>
                  <a:ext cx="1439416" cy="4686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230V | 11kV</a:t>
                  </a:r>
                </a:p>
              </p:txBody>
            </p:sp>
            <p:sp>
              <p:nvSpPr>
                <p:cNvPr id="290" name="TextBox 289">
                  <a:extLst>
                    <a:ext uri="{FF2B5EF4-FFF2-40B4-BE49-F238E27FC236}">
                      <a16:creationId xmlns:a16="http://schemas.microsoft.com/office/drawing/2014/main" xmlns="" id="{8446D5C2-06F2-4F34-A51C-FCE6F49D3D36}"/>
                    </a:ext>
                  </a:extLst>
                </p:cNvPr>
                <p:cNvSpPr txBox="1"/>
                <p:nvPr/>
              </p:nvSpPr>
              <p:spPr>
                <a:xfrm>
                  <a:off x="5182457" y="5094842"/>
                  <a:ext cx="1439416" cy="4686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230V | 11kV</a:t>
                  </a:r>
                </a:p>
              </p:txBody>
            </p:sp>
          </p:grpSp>
        </p:grpSp>
        <p:grpSp>
          <p:nvGrpSpPr>
            <p:cNvPr id="79" name="Group 78">
              <a:extLst>
                <a:ext uri="{FF2B5EF4-FFF2-40B4-BE49-F238E27FC236}">
                  <a16:creationId xmlns:a16="http://schemas.microsoft.com/office/drawing/2014/main" xmlns="" id="{DF933743-350C-451C-AF67-7A7AC765DC73}"/>
                </a:ext>
              </a:extLst>
            </p:cNvPr>
            <p:cNvGrpSpPr>
              <a:grpSpLocks noChangeAspect="1"/>
            </p:cNvGrpSpPr>
            <p:nvPr/>
          </p:nvGrpSpPr>
          <p:grpSpPr>
            <a:xfrm rot="10800000">
              <a:off x="8440518" y="773464"/>
              <a:ext cx="3414666" cy="5297234"/>
              <a:chOff x="7346316" y="770071"/>
              <a:chExt cx="3414666" cy="5297234"/>
            </a:xfrm>
          </p:grpSpPr>
          <p:grpSp>
            <p:nvGrpSpPr>
              <p:cNvPr id="103" name="Group 102">
                <a:extLst>
                  <a:ext uri="{FF2B5EF4-FFF2-40B4-BE49-F238E27FC236}">
                    <a16:creationId xmlns:a16="http://schemas.microsoft.com/office/drawing/2014/main" xmlns="" id="{CAA4C6DD-E11D-4972-8C1F-F4EDE5E359E0}"/>
                  </a:ext>
                </a:extLst>
              </p:cNvPr>
              <p:cNvGrpSpPr>
                <a:grpSpLocks noChangeAspect="1"/>
              </p:cNvGrpSpPr>
              <p:nvPr/>
            </p:nvGrpSpPr>
            <p:grpSpPr>
              <a:xfrm>
                <a:off x="7346316" y="770071"/>
                <a:ext cx="3414666" cy="2547217"/>
                <a:chOff x="578511" y="401216"/>
                <a:chExt cx="8057702" cy="6010845"/>
              </a:xfrm>
            </p:grpSpPr>
            <p:sp>
              <p:nvSpPr>
                <p:cNvPr id="169" name="Rectangle 168">
                  <a:extLst>
                    <a:ext uri="{FF2B5EF4-FFF2-40B4-BE49-F238E27FC236}">
                      <a16:creationId xmlns:a16="http://schemas.microsoft.com/office/drawing/2014/main" xmlns="" id="{E577B0C2-1588-4CB6-93BC-8303BA2FD68D}"/>
                    </a:ext>
                  </a:extLst>
                </p:cNvPr>
                <p:cNvSpPr/>
                <p:nvPr/>
              </p:nvSpPr>
              <p:spPr>
                <a:xfrm>
                  <a:off x="578511" y="40121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70" name="Rectangle 169">
                  <a:extLst>
                    <a:ext uri="{FF2B5EF4-FFF2-40B4-BE49-F238E27FC236}">
                      <a16:creationId xmlns:a16="http://schemas.microsoft.com/office/drawing/2014/main" xmlns="" id="{396770A4-B913-4736-96A2-6BBD3A2A246C}"/>
                    </a:ext>
                  </a:extLst>
                </p:cNvPr>
                <p:cNvSpPr/>
                <p:nvPr/>
              </p:nvSpPr>
              <p:spPr>
                <a:xfrm>
                  <a:off x="1793592" y="401217"/>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71" name="Rectangle 170">
                  <a:extLst>
                    <a:ext uri="{FF2B5EF4-FFF2-40B4-BE49-F238E27FC236}">
                      <a16:creationId xmlns:a16="http://schemas.microsoft.com/office/drawing/2014/main" xmlns="" id="{0DA2DBDF-33A5-4444-901C-35F95EFE6C95}"/>
                    </a:ext>
                  </a:extLst>
                </p:cNvPr>
                <p:cNvSpPr/>
                <p:nvPr/>
              </p:nvSpPr>
              <p:spPr>
                <a:xfrm>
                  <a:off x="3008673" y="401216"/>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72" name="Rectangle 171">
                  <a:extLst>
                    <a:ext uri="{FF2B5EF4-FFF2-40B4-BE49-F238E27FC236}">
                      <a16:creationId xmlns:a16="http://schemas.microsoft.com/office/drawing/2014/main" xmlns="" id="{2843B0D8-8C62-44E0-8741-EECD1F0893BA}"/>
                    </a:ext>
                  </a:extLst>
                </p:cNvPr>
                <p:cNvSpPr/>
                <p:nvPr/>
              </p:nvSpPr>
              <p:spPr>
                <a:xfrm>
                  <a:off x="1186052" y="133209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73" name="Rectangle 172">
                  <a:extLst>
                    <a:ext uri="{FF2B5EF4-FFF2-40B4-BE49-F238E27FC236}">
                      <a16:creationId xmlns:a16="http://schemas.microsoft.com/office/drawing/2014/main" xmlns="" id="{7813CB0B-5C90-4081-A936-D6861FAA25B3}"/>
                    </a:ext>
                  </a:extLst>
                </p:cNvPr>
                <p:cNvSpPr/>
                <p:nvPr/>
              </p:nvSpPr>
              <p:spPr>
                <a:xfrm>
                  <a:off x="2409371" y="1332092"/>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74" name="Rectangle 173">
                  <a:extLst>
                    <a:ext uri="{FF2B5EF4-FFF2-40B4-BE49-F238E27FC236}">
                      <a16:creationId xmlns:a16="http://schemas.microsoft.com/office/drawing/2014/main" xmlns="" id="{050E5BA9-CDE0-48CF-850B-688199DB019E}"/>
                    </a:ext>
                  </a:extLst>
                </p:cNvPr>
                <p:cNvSpPr/>
                <p:nvPr/>
              </p:nvSpPr>
              <p:spPr>
                <a:xfrm>
                  <a:off x="3632690" y="1332091"/>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175" name="Straight Connector 174">
                  <a:extLst>
                    <a:ext uri="{FF2B5EF4-FFF2-40B4-BE49-F238E27FC236}">
                      <a16:creationId xmlns:a16="http://schemas.microsoft.com/office/drawing/2014/main" xmlns="" id="{3469224D-EC2B-42DE-9C6C-1635F6459601}"/>
                    </a:ext>
                  </a:extLst>
                </p:cNvPr>
                <p:cNvCxnSpPr/>
                <p:nvPr/>
              </p:nvCxnSpPr>
              <p:spPr>
                <a:xfrm flipV="1">
                  <a:off x="978046" y="1179691"/>
                  <a:ext cx="4625546" cy="12360"/>
                </a:xfrm>
                <a:prstGeom prst="line">
                  <a:avLst/>
                </a:prstGeom>
                <a:noFill/>
                <a:ln w="6350" cap="flat" cmpd="sng" algn="ctr">
                  <a:solidFill>
                    <a:srgbClr val="5B9BD5"/>
                  </a:solidFill>
                  <a:prstDash val="solid"/>
                  <a:miter lim="800000"/>
                </a:ln>
                <a:effectLst/>
              </p:spPr>
            </p:cxnSp>
            <p:cxnSp>
              <p:nvCxnSpPr>
                <p:cNvPr id="176" name="Straight Connector 175">
                  <a:extLst>
                    <a:ext uri="{FF2B5EF4-FFF2-40B4-BE49-F238E27FC236}">
                      <a16:creationId xmlns:a16="http://schemas.microsoft.com/office/drawing/2014/main" xmlns="" id="{1A87D1CF-E2F0-439B-B963-33B68C8BD76F}"/>
                    </a:ext>
                  </a:extLst>
                </p:cNvPr>
                <p:cNvCxnSpPr>
                  <a:endCxn id="169" idx="2"/>
                </p:cNvCxnSpPr>
                <p:nvPr/>
              </p:nvCxnSpPr>
              <p:spPr>
                <a:xfrm flipV="1">
                  <a:off x="978046" y="1043769"/>
                  <a:ext cx="0" cy="148282"/>
                </a:xfrm>
                <a:prstGeom prst="line">
                  <a:avLst/>
                </a:prstGeom>
                <a:noFill/>
                <a:ln w="6350" cap="flat" cmpd="sng" algn="ctr">
                  <a:solidFill>
                    <a:srgbClr val="5B9BD5"/>
                  </a:solidFill>
                  <a:prstDash val="solid"/>
                  <a:miter lim="800000"/>
                </a:ln>
                <a:effectLst/>
              </p:spPr>
            </p:cxnSp>
            <p:cxnSp>
              <p:nvCxnSpPr>
                <p:cNvPr id="177" name="Straight Connector 176">
                  <a:extLst>
                    <a:ext uri="{FF2B5EF4-FFF2-40B4-BE49-F238E27FC236}">
                      <a16:creationId xmlns:a16="http://schemas.microsoft.com/office/drawing/2014/main" xmlns="" id="{DBD59D93-8A67-4AEC-BB16-409FC5B5E198}"/>
                    </a:ext>
                  </a:extLst>
                </p:cNvPr>
                <p:cNvCxnSpPr>
                  <a:stCxn id="172" idx="0"/>
                </p:cNvCxnSpPr>
                <p:nvPr/>
              </p:nvCxnSpPr>
              <p:spPr>
                <a:xfrm flipV="1">
                  <a:off x="1585587" y="1192051"/>
                  <a:ext cx="0" cy="140042"/>
                </a:xfrm>
                <a:prstGeom prst="line">
                  <a:avLst/>
                </a:prstGeom>
                <a:noFill/>
                <a:ln w="6350" cap="flat" cmpd="sng" algn="ctr">
                  <a:solidFill>
                    <a:srgbClr val="5B9BD5"/>
                  </a:solidFill>
                  <a:prstDash val="solid"/>
                  <a:miter lim="800000"/>
                </a:ln>
                <a:effectLst/>
              </p:spPr>
            </p:cxnSp>
            <p:cxnSp>
              <p:nvCxnSpPr>
                <p:cNvPr id="178" name="Straight Connector 177">
                  <a:extLst>
                    <a:ext uri="{FF2B5EF4-FFF2-40B4-BE49-F238E27FC236}">
                      <a16:creationId xmlns:a16="http://schemas.microsoft.com/office/drawing/2014/main" xmlns="" id="{03D48897-E092-415C-871B-C7713DF6B26A}"/>
                    </a:ext>
                  </a:extLst>
                </p:cNvPr>
                <p:cNvCxnSpPr/>
                <p:nvPr/>
              </p:nvCxnSpPr>
              <p:spPr>
                <a:xfrm flipV="1">
                  <a:off x="2193127" y="1031414"/>
                  <a:ext cx="0" cy="140042"/>
                </a:xfrm>
                <a:prstGeom prst="line">
                  <a:avLst/>
                </a:prstGeom>
                <a:noFill/>
                <a:ln w="6350" cap="flat" cmpd="sng" algn="ctr">
                  <a:solidFill>
                    <a:srgbClr val="5B9BD5"/>
                  </a:solidFill>
                  <a:prstDash val="solid"/>
                  <a:miter lim="800000"/>
                </a:ln>
                <a:effectLst/>
              </p:spPr>
            </p:cxnSp>
            <p:cxnSp>
              <p:nvCxnSpPr>
                <p:cNvPr id="179" name="Straight Connector 178">
                  <a:extLst>
                    <a:ext uri="{FF2B5EF4-FFF2-40B4-BE49-F238E27FC236}">
                      <a16:creationId xmlns:a16="http://schemas.microsoft.com/office/drawing/2014/main" xmlns="" id="{7A328B9D-A0CC-439E-8922-59711B5C1C46}"/>
                    </a:ext>
                  </a:extLst>
                </p:cNvPr>
                <p:cNvCxnSpPr/>
                <p:nvPr/>
              </p:nvCxnSpPr>
              <p:spPr>
                <a:xfrm flipV="1">
                  <a:off x="2808906" y="1192049"/>
                  <a:ext cx="0" cy="140042"/>
                </a:xfrm>
                <a:prstGeom prst="line">
                  <a:avLst/>
                </a:prstGeom>
                <a:noFill/>
                <a:ln w="6350" cap="flat" cmpd="sng" algn="ctr">
                  <a:solidFill>
                    <a:srgbClr val="5B9BD5"/>
                  </a:solidFill>
                  <a:prstDash val="solid"/>
                  <a:miter lim="800000"/>
                </a:ln>
                <a:effectLst/>
              </p:spPr>
            </p:cxnSp>
            <p:cxnSp>
              <p:nvCxnSpPr>
                <p:cNvPr id="180" name="Straight Connector 179">
                  <a:extLst>
                    <a:ext uri="{FF2B5EF4-FFF2-40B4-BE49-F238E27FC236}">
                      <a16:creationId xmlns:a16="http://schemas.microsoft.com/office/drawing/2014/main" xmlns="" id="{5E091BCA-66E3-47FA-B5DC-F7F57193A8E0}"/>
                    </a:ext>
                  </a:extLst>
                </p:cNvPr>
                <p:cNvCxnSpPr/>
                <p:nvPr/>
              </p:nvCxnSpPr>
              <p:spPr>
                <a:xfrm flipV="1">
                  <a:off x="3408208" y="1031414"/>
                  <a:ext cx="0" cy="140042"/>
                </a:xfrm>
                <a:prstGeom prst="line">
                  <a:avLst/>
                </a:prstGeom>
                <a:noFill/>
                <a:ln w="6350" cap="flat" cmpd="sng" algn="ctr">
                  <a:solidFill>
                    <a:srgbClr val="5B9BD5"/>
                  </a:solidFill>
                  <a:prstDash val="solid"/>
                  <a:miter lim="800000"/>
                </a:ln>
                <a:effectLst/>
              </p:spPr>
            </p:cxnSp>
            <p:cxnSp>
              <p:nvCxnSpPr>
                <p:cNvPr id="181" name="Straight Connector 180">
                  <a:extLst>
                    <a:ext uri="{FF2B5EF4-FFF2-40B4-BE49-F238E27FC236}">
                      <a16:creationId xmlns:a16="http://schemas.microsoft.com/office/drawing/2014/main" xmlns="" id="{77538510-44CD-4D2F-9CB9-B06B85477E87}"/>
                    </a:ext>
                  </a:extLst>
                </p:cNvPr>
                <p:cNvCxnSpPr/>
                <p:nvPr/>
              </p:nvCxnSpPr>
              <p:spPr>
                <a:xfrm flipV="1">
                  <a:off x="4030166" y="1179691"/>
                  <a:ext cx="0" cy="140042"/>
                </a:xfrm>
                <a:prstGeom prst="line">
                  <a:avLst/>
                </a:prstGeom>
                <a:noFill/>
                <a:ln w="6350" cap="flat" cmpd="sng" algn="ctr">
                  <a:solidFill>
                    <a:srgbClr val="5B9BD5"/>
                  </a:solidFill>
                  <a:prstDash val="solid"/>
                  <a:miter lim="800000"/>
                </a:ln>
                <a:effectLst/>
              </p:spPr>
            </p:cxnSp>
            <p:grpSp>
              <p:nvGrpSpPr>
                <p:cNvPr id="182" name="Group 181">
                  <a:extLst>
                    <a:ext uri="{FF2B5EF4-FFF2-40B4-BE49-F238E27FC236}">
                      <a16:creationId xmlns:a16="http://schemas.microsoft.com/office/drawing/2014/main" xmlns="" id="{8F34EFD7-3F3C-49EA-89CC-4C7B7F329CC5}"/>
                    </a:ext>
                  </a:extLst>
                </p:cNvPr>
                <p:cNvGrpSpPr/>
                <p:nvPr/>
              </p:nvGrpSpPr>
              <p:grpSpPr>
                <a:xfrm>
                  <a:off x="5603592" y="1002577"/>
                  <a:ext cx="533698" cy="329514"/>
                  <a:chOff x="4752935" y="5059290"/>
                  <a:chExt cx="533698" cy="329514"/>
                </a:xfrm>
              </p:grpSpPr>
              <p:sp>
                <p:nvSpPr>
                  <p:cNvPr id="231" name="Oval 230">
                    <a:extLst>
                      <a:ext uri="{FF2B5EF4-FFF2-40B4-BE49-F238E27FC236}">
                        <a16:creationId xmlns:a16="http://schemas.microsoft.com/office/drawing/2014/main" xmlns="" id="{C531E0B1-888F-4D30-8CD6-04B02AA9542F}"/>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32" name="Oval 231">
                    <a:extLst>
                      <a:ext uri="{FF2B5EF4-FFF2-40B4-BE49-F238E27FC236}">
                        <a16:creationId xmlns:a16="http://schemas.microsoft.com/office/drawing/2014/main" xmlns="" id="{5795260E-3366-4690-AD21-8DBCABC056AF}"/>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sp>
              <p:nvSpPr>
                <p:cNvPr id="183" name="Rectangle 182">
                  <a:extLst>
                    <a:ext uri="{FF2B5EF4-FFF2-40B4-BE49-F238E27FC236}">
                      <a16:creationId xmlns:a16="http://schemas.microsoft.com/office/drawing/2014/main" xmlns="" id="{482DBC2B-B703-4631-8F73-A112D8C4CAEA}"/>
                    </a:ext>
                  </a:extLst>
                </p:cNvPr>
                <p:cNvSpPr/>
                <p:nvPr/>
              </p:nvSpPr>
              <p:spPr>
                <a:xfrm>
                  <a:off x="578511" y="2634345"/>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84" name="Rectangle 183">
                  <a:extLst>
                    <a:ext uri="{FF2B5EF4-FFF2-40B4-BE49-F238E27FC236}">
                      <a16:creationId xmlns:a16="http://schemas.microsoft.com/office/drawing/2014/main" xmlns="" id="{DA7A7AE8-FD49-4597-83DB-CCBE349FFB80}"/>
                    </a:ext>
                  </a:extLst>
                </p:cNvPr>
                <p:cNvSpPr/>
                <p:nvPr/>
              </p:nvSpPr>
              <p:spPr>
                <a:xfrm>
                  <a:off x="1793592" y="2634344"/>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85" name="Rectangle 184">
                  <a:extLst>
                    <a:ext uri="{FF2B5EF4-FFF2-40B4-BE49-F238E27FC236}">
                      <a16:creationId xmlns:a16="http://schemas.microsoft.com/office/drawing/2014/main" xmlns="" id="{ECAAA6AE-8F6B-4AE0-9533-3078F8C6180F}"/>
                    </a:ext>
                  </a:extLst>
                </p:cNvPr>
                <p:cNvSpPr/>
                <p:nvPr/>
              </p:nvSpPr>
              <p:spPr>
                <a:xfrm>
                  <a:off x="3008673" y="263434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86" name="Rectangle 185">
                  <a:extLst>
                    <a:ext uri="{FF2B5EF4-FFF2-40B4-BE49-F238E27FC236}">
                      <a16:creationId xmlns:a16="http://schemas.microsoft.com/office/drawing/2014/main" xmlns="" id="{42D27965-01CB-40DE-9BAC-C05A4CAEF456}"/>
                    </a:ext>
                  </a:extLst>
                </p:cNvPr>
                <p:cNvSpPr/>
                <p:nvPr/>
              </p:nvSpPr>
              <p:spPr>
                <a:xfrm>
                  <a:off x="1186052" y="3565220"/>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87" name="Rectangle 186">
                  <a:extLst>
                    <a:ext uri="{FF2B5EF4-FFF2-40B4-BE49-F238E27FC236}">
                      <a16:creationId xmlns:a16="http://schemas.microsoft.com/office/drawing/2014/main" xmlns="" id="{9B386997-F901-4811-A0A5-05086EA88C35}"/>
                    </a:ext>
                  </a:extLst>
                </p:cNvPr>
                <p:cNvSpPr/>
                <p:nvPr/>
              </p:nvSpPr>
              <p:spPr>
                <a:xfrm>
                  <a:off x="2409371" y="3565219"/>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88" name="Rectangle 187">
                  <a:extLst>
                    <a:ext uri="{FF2B5EF4-FFF2-40B4-BE49-F238E27FC236}">
                      <a16:creationId xmlns:a16="http://schemas.microsoft.com/office/drawing/2014/main" xmlns="" id="{1FF7CD2F-9EFB-40E5-9004-C1EEA0B3CF88}"/>
                    </a:ext>
                  </a:extLst>
                </p:cNvPr>
                <p:cNvSpPr/>
                <p:nvPr/>
              </p:nvSpPr>
              <p:spPr>
                <a:xfrm>
                  <a:off x="3632690" y="356521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189" name="Straight Connector 188">
                  <a:extLst>
                    <a:ext uri="{FF2B5EF4-FFF2-40B4-BE49-F238E27FC236}">
                      <a16:creationId xmlns:a16="http://schemas.microsoft.com/office/drawing/2014/main" xmlns="" id="{DF88A95C-262B-4AD2-9656-22535AA41279}"/>
                    </a:ext>
                  </a:extLst>
                </p:cNvPr>
                <p:cNvCxnSpPr/>
                <p:nvPr/>
              </p:nvCxnSpPr>
              <p:spPr>
                <a:xfrm flipV="1">
                  <a:off x="978046" y="3412818"/>
                  <a:ext cx="4625546" cy="12360"/>
                </a:xfrm>
                <a:prstGeom prst="line">
                  <a:avLst/>
                </a:prstGeom>
                <a:noFill/>
                <a:ln w="6350" cap="flat" cmpd="sng" algn="ctr">
                  <a:solidFill>
                    <a:srgbClr val="5B9BD5"/>
                  </a:solidFill>
                  <a:prstDash val="solid"/>
                  <a:miter lim="800000"/>
                </a:ln>
                <a:effectLst/>
              </p:spPr>
            </p:cxnSp>
            <p:cxnSp>
              <p:nvCxnSpPr>
                <p:cNvPr id="190" name="Straight Connector 189">
                  <a:extLst>
                    <a:ext uri="{FF2B5EF4-FFF2-40B4-BE49-F238E27FC236}">
                      <a16:creationId xmlns:a16="http://schemas.microsoft.com/office/drawing/2014/main" xmlns="" id="{FA7DEB96-B783-4123-8EE6-61BAE5612738}"/>
                    </a:ext>
                  </a:extLst>
                </p:cNvPr>
                <p:cNvCxnSpPr>
                  <a:endCxn id="183" idx="2"/>
                </p:cNvCxnSpPr>
                <p:nvPr/>
              </p:nvCxnSpPr>
              <p:spPr>
                <a:xfrm flipV="1">
                  <a:off x="978046" y="3276896"/>
                  <a:ext cx="0" cy="148282"/>
                </a:xfrm>
                <a:prstGeom prst="line">
                  <a:avLst/>
                </a:prstGeom>
                <a:noFill/>
                <a:ln w="6350" cap="flat" cmpd="sng" algn="ctr">
                  <a:solidFill>
                    <a:srgbClr val="5B9BD5"/>
                  </a:solidFill>
                  <a:prstDash val="solid"/>
                  <a:miter lim="800000"/>
                </a:ln>
                <a:effectLst/>
              </p:spPr>
            </p:cxnSp>
            <p:cxnSp>
              <p:nvCxnSpPr>
                <p:cNvPr id="191" name="Straight Connector 190">
                  <a:extLst>
                    <a:ext uri="{FF2B5EF4-FFF2-40B4-BE49-F238E27FC236}">
                      <a16:creationId xmlns:a16="http://schemas.microsoft.com/office/drawing/2014/main" xmlns="" id="{121D1F48-CBDB-4222-86D2-FFC5B1D67EA9}"/>
                    </a:ext>
                  </a:extLst>
                </p:cNvPr>
                <p:cNvCxnSpPr>
                  <a:stCxn id="186" idx="0"/>
                </p:cNvCxnSpPr>
                <p:nvPr/>
              </p:nvCxnSpPr>
              <p:spPr>
                <a:xfrm flipV="1">
                  <a:off x="1585587" y="3425178"/>
                  <a:ext cx="0" cy="140042"/>
                </a:xfrm>
                <a:prstGeom prst="line">
                  <a:avLst/>
                </a:prstGeom>
                <a:noFill/>
                <a:ln w="6350" cap="flat" cmpd="sng" algn="ctr">
                  <a:solidFill>
                    <a:srgbClr val="5B9BD5"/>
                  </a:solidFill>
                  <a:prstDash val="solid"/>
                  <a:miter lim="800000"/>
                </a:ln>
                <a:effectLst/>
              </p:spPr>
            </p:cxnSp>
            <p:cxnSp>
              <p:nvCxnSpPr>
                <p:cNvPr id="192" name="Straight Connector 191">
                  <a:extLst>
                    <a:ext uri="{FF2B5EF4-FFF2-40B4-BE49-F238E27FC236}">
                      <a16:creationId xmlns:a16="http://schemas.microsoft.com/office/drawing/2014/main" xmlns="" id="{F36730FD-BA46-421D-A28C-FCA9AB2B9663}"/>
                    </a:ext>
                  </a:extLst>
                </p:cNvPr>
                <p:cNvCxnSpPr/>
                <p:nvPr/>
              </p:nvCxnSpPr>
              <p:spPr>
                <a:xfrm flipV="1">
                  <a:off x="2193127" y="3264541"/>
                  <a:ext cx="0" cy="140042"/>
                </a:xfrm>
                <a:prstGeom prst="line">
                  <a:avLst/>
                </a:prstGeom>
                <a:noFill/>
                <a:ln w="6350" cap="flat" cmpd="sng" algn="ctr">
                  <a:solidFill>
                    <a:srgbClr val="5B9BD5"/>
                  </a:solidFill>
                  <a:prstDash val="solid"/>
                  <a:miter lim="800000"/>
                </a:ln>
                <a:effectLst/>
              </p:spPr>
            </p:cxnSp>
            <p:cxnSp>
              <p:nvCxnSpPr>
                <p:cNvPr id="193" name="Straight Connector 192">
                  <a:extLst>
                    <a:ext uri="{FF2B5EF4-FFF2-40B4-BE49-F238E27FC236}">
                      <a16:creationId xmlns:a16="http://schemas.microsoft.com/office/drawing/2014/main" xmlns="" id="{8E732246-1441-4443-A821-09D04DF40193}"/>
                    </a:ext>
                  </a:extLst>
                </p:cNvPr>
                <p:cNvCxnSpPr/>
                <p:nvPr/>
              </p:nvCxnSpPr>
              <p:spPr>
                <a:xfrm flipV="1">
                  <a:off x="2808906" y="3425176"/>
                  <a:ext cx="0" cy="140042"/>
                </a:xfrm>
                <a:prstGeom prst="line">
                  <a:avLst/>
                </a:prstGeom>
                <a:noFill/>
                <a:ln w="6350" cap="flat" cmpd="sng" algn="ctr">
                  <a:solidFill>
                    <a:srgbClr val="5B9BD5"/>
                  </a:solidFill>
                  <a:prstDash val="solid"/>
                  <a:miter lim="800000"/>
                </a:ln>
                <a:effectLst/>
              </p:spPr>
            </p:cxnSp>
            <p:cxnSp>
              <p:nvCxnSpPr>
                <p:cNvPr id="194" name="Straight Connector 193">
                  <a:extLst>
                    <a:ext uri="{FF2B5EF4-FFF2-40B4-BE49-F238E27FC236}">
                      <a16:creationId xmlns:a16="http://schemas.microsoft.com/office/drawing/2014/main" xmlns="" id="{1622A253-B1A8-46D6-BE4A-33C2F2C9D610}"/>
                    </a:ext>
                  </a:extLst>
                </p:cNvPr>
                <p:cNvCxnSpPr/>
                <p:nvPr/>
              </p:nvCxnSpPr>
              <p:spPr>
                <a:xfrm flipV="1">
                  <a:off x="3408208" y="3264541"/>
                  <a:ext cx="0" cy="140042"/>
                </a:xfrm>
                <a:prstGeom prst="line">
                  <a:avLst/>
                </a:prstGeom>
                <a:noFill/>
                <a:ln w="6350" cap="flat" cmpd="sng" algn="ctr">
                  <a:solidFill>
                    <a:srgbClr val="5B9BD5"/>
                  </a:solidFill>
                  <a:prstDash val="solid"/>
                  <a:miter lim="800000"/>
                </a:ln>
                <a:effectLst/>
              </p:spPr>
            </p:cxnSp>
            <p:cxnSp>
              <p:nvCxnSpPr>
                <p:cNvPr id="195" name="Straight Connector 194">
                  <a:extLst>
                    <a:ext uri="{FF2B5EF4-FFF2-40B4-BE49-F238E27FC236}">
                      <a16:creationId xmlns:a16="http://schemas.microsoft.com/office/drawing/2014/main" xmlns="" id="{1584CD1D-16AF-4678-9281-3C0BBD11E77D}"/>
                    </a:ext>
                  </a:extLst>
                </p:cNvPr>
                <p:cNvCxnSpPr/>
                <p:nvPr/>
              </p:nvCxnSpPr>
              <p:spPr>
                <a:xfrm flipV="1">
                  <a:off x="4030166" y="3412818"/>
                  <a:ext cx="0" cy="140042"/>
                </a:xfrm>
                <a:prstGeom prst="line">
                  <a:avLst/>
                </a:prstGeom>
                <a:noFill/>
                <a:ln w="6350" cap="flat" cmpd="sng" algn="ctr">
                  <a:solidFill>
                    <a:srgbClr val="5B9BD5"/>
                  </a:solidFill>
                  <a:prstDash val="solid"/>
                  <a:miter lim="800000"/>
                </a:ln>
                <a:effectLst/>
              </p:spPr>
            </p:cxnSp>
            <p:grpSp>
              <p:nvGrpSpPr>
                <p:cNvPr id="196" name="Group 195">
                  <a:extLst>
                    <a:ext uri="{FF2B5EF4-FFF2-40B4-BE49-F238E27FC236}">
                      <a16:creationId xmlns:a16="http://schemas.microsoft.com/office/drawing/2014/main" xmlns="" id="{0D1D69F3-4C7F-417F-BB7D-E27DA08F5511}"/>
                    </a:ext>
                  </a:extLst>
                </p:cNvPr>
                <p:cNvGrpSpPr/>
                <p:nvPr/>
              </p:nvGrpSpPr>
              <p:grpSpPr>
                <a:xfrm>
                  <a:off x="5603592" y="3235704"/>
                  <a:ext cx="533698" cy="329514"/>
                  <a:chOff x="4752935" y="5059290"/>
                  <a:chExt cx="533698" cy="329514"/>
                </a:xfrm>
              </p:grpSpPr>
              <p:sp>
                <p:nvSpPr>
                  <p:cNvPr id="229" name="Oval 228">
                    <a:extLst>
                      <a:ext uri="{FF2B5EF4-FFF2-40B4-BE49-F238E27FC236}">
                        <a16:creationId xmlns:a16="http://schemas.microsoft.com/office/drawing/2014/main" xmlns="" id="{ACD50242-234A-4983-BE6C-661A30EA720D}"/>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30" name="Oval 229">
                    <a:extLst>
                      <a:ext uri="{FF2B5EF4-FFF2-40B4-BE49-F238E27FC236}">
                        <a16:creationId xmlns:a16="http://schemas.microsoft.com/office/drawing/2014/main" xmlns="" id="{23588C0E-9DFC-405B-93FD-1A22B47E72A3}"/>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cxnSp>
              <p:nvCxnSpPr>
                <p:cNvPr id="197" name="Straight Connector 196">
                  <a:extLst>
                    <a:ext uri="{FF2B5EF4-FFF2-40B4-BE49-F238E27FC236}">
                      <a16:creationId xmlns:a16="http://schemas.microsoft.com/office/drawing/2014/main" xmlns="" id="{3E830A6C-DCBF-4084-B62A-62544A656173}"/>
                    </a:ext>
                  </a:extLst>
                </p:cNvPr>
                <p:cNvCxnSpPr/>
                <p:nvPr/>
              </p:nvCxnSpPr>
              <p:spPr>
                <a:xfrm>
                  <a:off x="6137290" y="3396339"/>
                  <a:ext cx="770906" cy="4122"/>
                </a:xfrm>
                <a:prstGeom prst="line">
                  <a:avLst/>
                </a:prstGeom>
                <a:noFill/>
                <a:ln w="6350" cap="flat" cmpd="sng" algn="ctr">
                  <a:solidFill>
                    <a:srgbClr val="5B9BD5"/>
                  </a:solidFill>
                  <a:prstDash val="solid"/>
                  <a:miter lim="800000"/>
                </a:ln>
                <a:effectLst/>
              </p:spPr>
            </p:cxnSp>
            <p:cxnSp>
              <p:nvCxnSpPr>
                <p:cNvPr id="198" name="Straight Connector 197">
                  <a:extLst>
                    <a:ext uri="{FF2B5EF4-FFF2-40B4-BE49-F238E27FC236}">
                      <a16:creationId xmlns:a16="http://schemas.microsoft.com/office/drawing/2014/main" xmlns="" id="{2D6CA56A-8192-4D0D-8DB0-97F43B010B8E}"/>
                    </a:ext>
                  </a:extLst>
                </p:cNvPr>
                <p:cNvCxnSpPr/>
                <p:nvPr/>
              </p:nvCxnSpPr>
              <p:spPr>
                <a:xfrm>
                  <a:off x="6137290" y="1189901"/>
                  <a:ext cx="770906" cy="4122"/>
                </a:xfrm>
                <a:prstGeom prst="line">
                  <a:avLst/>
                </a:prstGeom>
                <a:noFill/>
                <a:ln w="6350" cap="flat" cmpd="sng" algn="ctr">
                  <a:solidFill>
                    <a:srgbClr val="5B9BD5"/>
                  </a:solidFill>
                  <a:prstDash val="solid"/>
                  <a:miter lim="800000"/>
                </a:ln>
                <a:effectLst/>
              </p:spPr>
            </p:cxnSp>
            <p:cxnSp>
              <p:nvCxnSpPr>
                <p:cNvPr id="199" name="Straight Connector 198">
                  <a:extLst>
                    <a:ext uri="{FF2B5EF4-FFF2-40B4-BE49-F238E27FC236}">
                      <a16:creationId xmlns:a16="http://schemas.microsoft.com/office/drawing/2014/main" xmlns="" id="{44C28339-CF35-4B0F-BD2D-C1C9D667FD73}"/>
                    </a:ext>
                  </a:extLst>
                </p:cNvPr>
                <p:cNvCxnSpPr/>
                <p:nvPr/>
              </p:nvCxnSpPr>
              <p:spPr>
                <a:xfrm>
                  <a:off x="6908196" y="1189901"/>
                  <a:ext cx="0" cy="2222917"/>
                </a:xfrm>
                <a:prstGeom prst="line">
                  <a:avLst/>
                </a:prstGeom>
                <a:noFill/>
                <a:ln w="6350" cap="flat" cmpd="sng" algn="ctr">
                  <a:solidFill>
                    <a:srgbClr val="5B9BD5"/>
                  </a:solidFill>
                  <a:prstDash val="solid"/>
                  <a:miter lim="800000"/>
                </a:ln>
                <a:effectLst/>
              </p:spPr>
            </p:cxnSp>
            <p:grpSp>
              <p:nvGrpSpPr>
                <p:cNvPr id="200" name="Group 199">
                  <a:extLst>
                    <a:ext uri="{FF2B5EF4-FFF2-40B4-BE49-F238E27FC236}">
                      <a16:creationId xmlns:a16="http://schemas.microsoft.com/office/drawing/2014/main" xmlns="" id="{E30CC5C6-DF43-417C-ACB2-6CF02316547E}"/>
                    </a:ext>
                  </a:extLst>
                </p:cNvPr>
                <p:cNvGrpSpPr/>
                <p:nvPr/>
              </p:nvGrpSpPr>
              <p:grpSpPr>
                <a:xfrm>
                  <a:off x="8102515" y="3235704"/>
                  <a:ext cx="533698" cy="329514"/>
                  <a:chOff x="4752935" y="5059290"/>
                  <a:chExt cx="533698" cy="329514"/>
                </a:xfrm>
              </p:grpSpPr>
              <p:sp>
                <p:nvSpPr>
                  <p:cNvPr id="227" name="Oval 226">
                    <a:extLst>
                      <a:ext uri="{FF2B5EF4-FFF2-40B4-BE49-F238E27FC236}">
                        <a16:creationId xmlns:a16="http://schemas.microsoft.com/office/drawing/2014/main" xmlns="" id="{5BE405CA-596E-4957-B6FE-B36131B0E12B}"/>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28" name="Oval 227">
                    <a:extLst>
                      <a:ext uri="{FF2B5EF4-FFF2-40B4-BE49-F238E27FC236}">
                        <a16:creationId xmlns:a16="http://schemas.microsoft.com/office/drawing/2014/main" xmlns="" id="{A50B40B3-B946-40B7-8948-84AC72894B03}"/>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sp>
              <p:nvSpPr>
                <p:cNvPr id="201" name="Rectangle 200">
                  <a:extLst>
                    <a:ext uri="{FF2B5EF4-FFF2-40B4-BE49-F238E27FC236}">
                      <a16:creationId xmlns:a16="http://schemas.microsoft.com/office/drawing/2014/main" xmlns="" id="{06256EC2-6E4E-49E0-AA0D-3F630C95ADD2}"/>
                    </a:ext>
                  </a:extLst>
                </p:cNvPr>
                <p:cNvSpPr/>
                <p:nvPr/>
              </p:nvSpPr>
              <p:spPr>
                <a:xfrm>
                  <a:off x="578511" y="4838635"/>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02" name="Rectangle 201">
                  <a:extLst>
                    <a:ext uri="{FF2B5EF4-FFF2-40B4-BE49-F238E27FC236}">
                      <a16:creationId xmlns:a16="http://schemas.microsoft.com/office/drawing/2014/main" xmlns="" id="{DB1E704E-54CF-4158-8D6A-07F8E513E329}"/>
                    </a:ext>
                  </a:extLst>
                </p:cNvPr>
                <p:cNvSpPr/>
                <p:nvPr/>
              </p:nvSpPr>
              <p:spPr>
                <a:xfrm>
                  <a:off x="1793592" y="4838634"/>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03" name="Rectangle 202">
                  <a:extLst>
                    <a:ext uri="{FF2B5EF4-FFF2-40B4-BE49-F238E27FC236}">
                      <a16:creationId xmlns:a16="http://schemas.microsoft.com/office/drawing/2014/main" xmlns="" id="{E6D0EF8E-9785-4AAC-B6EC-9096EA34B2CA}"/>
                    </a:ext>
                  </a:extLst>
                </p:cNvPr>
                <p:cNvSpPr/>
                <p:nvPr/>
              </p:nvSpPr>
              <p:spPr>
                <a:xfrm>
                  <a:off x="3008673" y="483863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04" name="Rectangle 203">
                  <a:extLst>
                    <a:ext uri="{FF2B5EF4-FFF2-40B4-BE49-F238E27FC236}">
                      <a16:creationId xmlns:a16="http://schemas.microsoft.com/office/drawing/2014/main" xmlns="" id="{3922207B-D515-41E1-A65A-6A33515EBFFD}"/>
                    </a:ext>
                  </a:extLst>
                </p:cNvPr>
                <p:cNvSpPr/>
                <p:nvPr/>
              </p:nvSpPr>
              <p:spPr>
                <a:xfrm>
                  <a:off x="1186052" y="5769510"/>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05" name="Rectangle 204">
                  <a:extLst>
                    <a:ext uri="{FF2B5EF4-FFF2-40B4-BE49-F238E27FC236}">
                      <a16:creationId xmlns:a16="http://schemas.microsoft.com/office/drawing/2014/main" xmlns="" id="{8E00CB09-CFF8-4C14-ABBE-ECD2842D3695}"/>
                    </a:ext>
                  </a:extLst>
                </p:cNvPr>
                <p:cNvSpPr/>
                <p:nvPr/>
              </p:nvSpPr>
              <p:spPr>
                <a:xfrm>
                  <a:off x="2409371" y="5769509"/>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06" name="Rectangle 205">
                  <a:extLst>
                    <a:ext uri="{FF2B5EF4-FFF2-40B4-BE49-F238E27FC236}">
                      <a16:creationId xmlns:a16="http://schemas.microsoft.com/office/drawing/2014/main" xmlns="" id="{C39B6DF9-FBD8-40E9-9EDC-5908F73B1F7A}"/>
                    </a:ext>
                  </a:extLst>
                </p:cNvPr>
                <p:cNvSpPr/>
                <p:nvPr/>
              </p:nvSpPr>
              <p:spPr>
                <a:xfrm>
                  <a:off x="3632690" y="576950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207" name="Straight Connector 206">
                  <a:extLst>
                    <a:ext uri="{FF2B5EF4-FFF2-40B4-BE49-F238E27FC236}">
                      <a16:creationId xmlns:a16="http://schemas.microsoft.com/office/drawing/2014/main" xmlns="" id="{B8F92EDE-C46C-4BCF-BAF1-193FA7998F6D}"/>
                    </a:ext>
                  </a:extLst>
                </p:cNvPr>
                <p:cNvCxnSpPr/>
                <p:nvPr/>
              </p:nvCxnSpPr>
              <p:spPr>
                <a:xfrm flipV="1">
                  <a:off x="978046" y="5617108"/>
                  <a:ext cx="4625546" cy="12360"/>
                </a:xfrm>
                <a:prstGeom prst="line">
                  <a:avLst/>
                </a:prstGeom>
                <a:noFill/>
                <a:ln w="6350" cap="flat" cmpd="sng" algn="ctr">
                  <a:solidFill>
                    <a:srgbClr val="5B9BD5"/>
                  </a:solidFill>
                  <a:prstDash val="solid"/>
                  <a:miter lim="800000"/>
                </a:ln>
                <a:effectLst/>
              </p:spPr>
            </p:cxnSp>
            <p:cxnSp>
              <p:nvCxnSpPr>
                <p:cNvPr id="208" name="Straight Connector 207">
                  <a:extLst>
                    <a:ext uri="{FF2B5EF4-FFF2-40B4-BE49-F238E27FC236}">
                      <a16:creationId xmlns:a16="http://schemas.microsoft.com/office/drawing/2014/main" xmlns="" id="{A736C066-4F91-4383-A6C9-F4BBFD8EABB3}"/>
                    </a:ext>
                  </a:extLst>
                </p:cNvPr>
                <p:cNvCxnSpPr>
                  <a:endCxn id="201" idx="2"/>
                </p:cNvCxnSpPr>
                <p:nvPr/>
              </p:nvCxnSpPr>
              <p:spPr>
                <a:xfrm flipV="1">
                  <a:off x="978046" y="5481186"/>
                  <a:ext cx="0" cy="148282"/>
                </a:xfrm>
                <a:prstGeom prst="line">
                  <a:avLst/>
                </a:prstGeom>
                <a:noFill/>
                <a:ln w="6350" cap="flat" cmpd="sng" algn="ctr">
                  <a:solidFill>
                    <a:srgbClr val="5B9BD5"/>
                  </a:solidFill>
                  <a:prstDash val="solid"/>
                  <a:miter lim="800000"/>
                </a:ln>
                <a:effectLst/>
              </p:spPr>
            </p:cxnSp>
            <p:cxnSp>
              <p:nvCxnSpPr>
                <p:cNvPr id="209" name="Straight Connector 208">
                  <a:extLst>
                    <a:ext uri="{FF2B5EF4-FFF2-40B4-BE49-F238E27FC236}">
                      <a16:creationId xmlns:a16="http://schemas.microsoft.com/office/drawing/2014/main" xmlns="" id="{F4B1085B-7084-4101-99E4-F0D2D8530B9F}"/>
                    </a:ext>
                  </a:extLst>
                </p:cNvPr>
                <p:cNvCxnSpPr>
                  <a:stCxn id="204" idx="0"/>
                </p:cNvCxnSpPr>
                <p:nvPr/>
              </p:nvCxnSpPr>
              <p:spPr>
                <a:xfrm flipV="1">
                  <a:off x="1585587" y="5629468"/>
                  <a:ext cx="0" cy="140042"/>
                </a:xfrm>
                <a:prstGeom prst="line">
                  <a:avLst/>
                </a:prstGeom>
                <a:noFill/>
                <a:ln w="6350" cap="flat" cmpd="sng" algn="ctr">
                  <a:solidFill>
                    <a:srgbClr val="5B9BD5"/>
                  </a:solidFill>
                  <a:prstDash val="solid"/>
                  <a:miter lim="800000"/>
                </a:ln>
                <a:effectLst/>
              </p:spPr>
            </p:cxnSp>
            <p:cxnSp>
              <p:nvCxnSpPr>
                <p:cNvPr id="210" name="Straight Connector 209">
                  <a:extLst>
                    <a:ext uri="{FF2B5EF4-FFF2-40B4-BE49-F238E27FC236}">
                      <a16:creationId xmlns:a16="http://schemas.microsoft.com/office/drawing/2014/main" xmlns="" id="{1A1B3F70-A122-42C2-A23A-4804926E41DF}"/>
                    </a:ext>
                  </a:extLst>
                </p:cNvPr>
                <p:cNvCxnSpPr/>
                <p:nvPr/>
              </p:nvCxnSpPr>
              <p:spPr>
                <a:xfrm flipV="1">
                  <a:off x="2193127" y="5468831"/>
                  <a:ext cx="0" cy="140042"/>
                </a:xfrm>
                <a:prstGeom prst="line">
                  <a:avLst/>
                </a:prstGeom>
                <a:noFill/>
                <a:ln w="6350" cap="flat" cmpd="sng" algn="ctr">
                  <a:solidFill>
                    <a:srgbClr val="5B9BD5"/>
                  </a:solidFill>
                  <a:prstDash val="solid"/>
                  <a:miter lim="800000"/>
                </a:ln>
                <a:effectLst/>
              </p:spPr>
            </p:cxnSp>
            <p:cxnSp>
              <p:nvCxnSpPr>
                <p:cNvPr id="211" name="Straight Connector 210">
                  <a:extLst>
                    <a:ext uri="{FF2B5EF4-FFF2-40B4-BE49-F238E27FC236}">
                      <a16:creationId xmlns:a16="http://schemas.microsoft.com/office/drawing/2014/main" xmlns="" id="{D8E6B782-28BD-4526-A37A-ADABCF128C11}"/>
                    </a:ext>
                  </a:extLst>
                </p:cNvPr>
                <p:cNvCxnSpPr/>
                <p:nvPr/>
              </p:nvCxnSpPr>
              <p:spPr>
                <a:xfrm flipV="1">
                  <a:off x="2808906" y="5629466"/>
                  <a:ext cx="0" cy="140042"/>
                </a:xfrm>
                <a:prstGeom prst="line">
                  <a:avLst/>
                </a:prstGeom>
                <a:noFill/>
                <a:ln w="6350" cap="flat" cmpd="sng" algn="ctr">
                  <a:solidFill>
                    <a:srgbClr val="5B9BD5"/>
                  </a:solidFill>
                  <a:prstDash val="solid"/>
                  <a:miter lim="800000"/>
                </a:ln>
                <a:effectLst/>
              </p:spPr>
            </p:cxnSp>
            <p:cxnSp>
              <p:nvCxnSpPr>
                <p:cNvPr id="212" name="Straight Connector 211">
                  <a:extLst>
                    <a:ext uri="{FF2B5EF4-FFF2-40B4-BE49-F238E27FC236}">
                      <a16:creationId xmlns:a16="http://schemas.microsoft.com/office/drawing/2014/main" xmlns="" id="{94291ABC-BE50-4BDD-8FEA-363B5469DA8E}"/>
                    </a:ext>
                  </a:extLst>
                </p:cNvPr>
                <p:cNvCxnSpPr/>
                <p:nvPr/>
              </p:nvCxnSpPr>
              <p:spPr>
                <a:xfrm flipV="1">
                  <a:off x="3408208" y="5468831"/>
                  <a:ext cx="0" cy="140042"/>
                </a:xfrm>
                <a:prstGeom prst="line">
                  <a:avLst/>
                </a:prstGeom>
                <a:noFill/>
                <a:ln w="6350" cap="flat" cmpd="sng" algn="ctr">
                  <a:solidFill>
                    <a:srgbClr val="5B9BD5"/>
                  </a:solidFill>
                  <a:prstDash val="solid"/>
                  <a:miter lim="800000"/>
                </a:ln>
                <a:effectLst/>
              </p:spPr>
            </p:cxnSp>
            <p:cxnSp>
              <p:nvCxnSpPr>
                <p:cNvPr id="213" name="Straight Connector 212">
                  <a:extLst>
                    <a:ext uri="{FF2B5EF4-FFF2-40B4-BE49-F238E27FC236}">
                      <a16:creationId xmlns:a16="http://schemas.microsoft.com/office/drawing/2014/main" xmlns="" id="{610421E9-A8C9-4E96-A0D0-8D61BCE86546}"/>
                    </a:ext>
                  </a:extLst>
                </p:cNvPr>
                <p:cNvCxnSpPr/>
                <p:nvPr/>
              </p:nvCxnSpPr>
              <p:spPr>
                <a:xfrm flipV="1">
                  <a:off x="4030166" y="5617108"/>
                  <a:ext cx="0" cy="140042"/>
                </a:xfrm>
                <a:prstGeom prst="line">
                  <a:avLst/>
                </a:prstGeom>
                <a:noFill/>
                <a:ln w="6350" cap="flat" cmpd="sng" algn="ctr">
                  <a:solidFill>
                    <a:srgbClr val="5B9BD5"/>
                  </a:solidFill>
                  <a:prstDash val="solid"/>
                  <a:miter lim="800000"/>
                </a:ln>
                <a:effectLst/>
              </p:spPr>
            </p:cxnSp>
            <p:grpSp>
              <p:nvGrpSpPr>
                <p:cNvPr id="214" name="Group 213">
                  <a:extLst>
                    <a:ext uri="{FF2B5EF4-FFF2-40B4-BE49-F238E27FC236}">
                      <a16:creationId xmlns:a16="http://schemas.microsoft.com/office/drawing/2014/main" xmlns="" id="{0B4AF325-7D01-4823-8266-D58FEEFFD0BF}"/>
                    </a:ext>
                  </a:extLst>
                </p:cNvPr>
                <p:cNvGrpSpPr/>
                <p:nvPr/>
              </p:nvGrpSpPr>
              <p:grpSpPr>
                <a:xfrm>
                  <a:off x="5603592" y="5439994"/>
                  <a:ext cx="533698" cy="329514"/>
                  <a:chOff x="4752935" y="5059290"/>
                  <a:chExt cx="533698" cy="329514"/>
                </a:xfrm>
              </p:grpSpPr>
              <p:sp>
                <p:nvSpPr>
                  <p:cNvPr id="225" name="Oval 224">
                    <a:extLst>
                      <a:ext uri="{FF2B5EF4-FFF2-40B4-BE49-F238E27FC236}">
                        <a16:creationId xmlns:a16="http://schemas.microsoft.com/office/drawing/2014/main" xmlns="" id="{FF14B34E-446F-48C8-B10C-7117B593A5A1}"/>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226" name="Oval 225">
                    <a:extLst>
                      <a:ext uri="{FF2B5EF4-FFF2-40B4-BE49-F238E27FC236}">
                        <a16:creationId xmlns:a16="http://schemas.microsoft.com/office/drawing/2014/main" xmlns="" id="{91EF766E-BE4B-4661-B416-14D06EDBDF7E}"/>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cxnSp>
              <p:nvCxnSpPr>
                <p:cNvPr id="215" name="Straight Connector 214">
                  <a:extLst>
                    <a:ext uri="{FF2B5EF4-FFF2-40B4-BE49-F238E27FC236}">
                      <a16:creationId xmlns:a16="http://schemas.microsoft.com/office/drawing/2014/main" xmlns="" id="{98D2D793-0F14-4503-B65A-341F1BC3B976}"/>
                    </a:ext>
                  </a:extLst>
                </p:cNvPr>
                <p:cNvCxnSpPr>
                  <a:stCxn id="226" idx="6"/>
                </p:cNvCxnSpPr>
                <p:nvPr/>
              </p:nvCxnSpPr>
              <p:spPr>
                <a:xfrm>
                  <a:off x="6137290" y="5604751"/>
                  <a:ext cx="770906" cy="4122"/>
                </a:xfrm>
                <a:prstGeom prst="line">
                  <a:avLst/>
                </a:prstGeom>
                <a:noFill/>
                <a:ln w="6350" cap="flat" cmpd="sng" algn="ctr">
                  <a:solidFill>
                    <a:srgbClr val="5B9BD5"/>
                  </a:solidFill>
                  <a:prstDash val="solid"/>
                  <a:miter lim="800000"/>
                </a:ln>
                <a:effectLst/>
              </p:spPr>
            </p:cxnSp>
            <p:cxnSp>
              <p:nvCxnSpPr>
                <p:cNvPr id="216" name="Straight Connector 215">
                  <a:extLst>
                    <a:ext uri="{FF2B5EF4-FFF2-40B4-BE49-F238E27FC236}">
                      <a16:creationId xmlns:a16="http://schemas.microsoft.com/office/drawing/2014/main" xmlns="" id="{C511C4ED-A593-4288-9169-36C103676A70}"/>
                    </a:ext>
                  </a:extLst>
                </p:cNvPr>
                <p:cNvCxnSpPr/>
                <p:nvPr/>
              </p:nvCxnSpPr>
              <p:spPr>
                <a:xfrm>
                  <a:off x="6908196" y="3400496"/>
                  <a:ext cx="0" cy="2222917"/>
                </a:xfrm>
                <a:prstGeom prst="line">
                  <a:avLst/>
                </a:prstGeom>
                <a:noFill/>
                <a:ln w="6350" cap="flat" cmpd="sng" algn="ctr">
                  <a:solidFill>
                    <a:srgbClr val="5B9BD5"/>
                  </a:solidFill>
                  <a:prstDash val="solid"/>
                  <a:miter lim="800000"/>
                </a:ln>
                <a:effectLst/>
              </p:spPr>
            </p:cxnSp>
            <p:cxnSp>
              <p:nvCxnSpPr>
                <p:cNvPr id="217" name="Straight Connector 216">
                  <a:extLst>
                    <a:ext uri="{FF2B5EF4-FFF2-40B4-BE49-F238E27FC236}">
                      <a16:creationId xmlns:a16="http://schemas.microsoft.com/office/drawing/2014/main" xmlns="" id="{8EB57C8C-09A5-417F-B470-063E0B93C932}"/>
                    </a:ext>
                  </a:extLst>
                </p:cNvPr>
                <p:cNvCxnSpPr/>
                <p:nvPr/>
              </p:nvCxnSpPr>
              <p:spPr>
                <a:xfrm>
                  <a:off x="6908196" y="3396339"/>
                  <a:ext cx="1194319" cy="0"/>
                </a:xfrm>
                <a:prstGeom prst="line">
                  <a:avLst/>
                </a:prstGeom>
                <a:noFill/>
                <a:ln w="6350" cap="flat" cmpd="sng" algn="ctr">
                  <a:solidFill>
                    <a:srgbClr val="5B9BD5"/>
                  </a:solidFill>
                  <a:prstDash val="solid"/>
                  <a:miter lim="800000"/>
                </a:ln>
                <a:effectLst/>
              </p:spPr>
            </p:cxnSp>
            <p:sp>
              <p:nvSpPr>
                <p:cNvPr id="218" name="TextBox 217">
                  <a:extLst>
                    <a:ext uri="{FF2B5EF4-FFF2-40B4-BE49-F238E27FC236}">
                      <a16:creationId xmlns:a16="http://schemas.microsoft.com/office/drawing/2014/main" xmlns="" id="{48CB2F4C-5656-4D43-8D44-A1B6D85A6746}"/>
                    </a:ext>
                  </a:extLst>
                </p:cNvPr>
                <p:cNvSpPr txBox="1"/>
                <p:nvPr/>
              </p:nvSpPr>
              <p:spPr>
                <a:xfrm rot="10800000">
                  <a:off x="3768269" y="504404"/>
                  <a:ext cx="1491877" cy="7115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219" name="TextBox 218">
                  <a:extLst>
                    <a:ext uri="{FF2B5EF4-FFF2-40B4-BE49-F238E27FC236}">
                      <a16:creationId xmlns:a16="http://schemas.microsoft.com/office/drawing/2014/main" xmlns="" id="{8DFBCDE3-F76F-4195-A95C-2C5A5B48A402}"/>
                    </a:ext>
                  </a:extLst>
                </p:cNvPr>
                <p:cNvSpPr txBox="1"/>
                <p:nvPr/>
              </p:nvSpPr>
              <p:spPr>
                <a:xfrm rot="10800000">
                  <a:off x="3772730" y="2738895"/>
                  <a:ext cx="1491877" cy="7115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220" name="TextBox 219">
                  <a:extLst>
                    <a:ext uri="{FF2B5EF4-FFF2-40B4-BE49-F238E27FC236}">
                      <a16:creationId xmlns:a16="http://schemas.microsoft.com/office/drawing/2014/main" xmlns="" id="{31CB5FE6-7D6C-471A-B7EE-97DCE76FAB15}"/>
                    </a:ext>
                  </a:extLst>
                </p:cNvPr>
                <p:cNvSpPr txBox="1"/>
                <p:nvPr/>
              </p:nvSpPr>
              <p:spPr>
                <a:xfrm rot="10800000">
                  <a:off x="3764201" y="4936732"/>
                  <a:ext cx="1491877" cy="7115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221" name="TextBox 220">
                  <a:extLst>
                    <a:ext uri="{FF2B5EF4-FFF2-40B4-BE49-F238E27FC236}">
                      <a16:creationId xmlns:a16="http://schemas.microsoft.com/office/drawing/2014/main" xmlns="" id="{DB9DC1C3-79A5-4B7C-A95B-336EE5CE9E4A}"/>
                    </a:ext>
                  </a:extLst>
                </p:cNvPr>
                <p:cNvSpPr txBox="1"/>
                <p:nvPr/>
              </p:nvSpPr>
              <p:spPr>
                <a:xfrm rot="10800000">
                  <a:off x="6912771" y="3014645"/>
                  <a:ext cx="1485501" cy="4357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MV Network</a:t>
                  </a:r>
                </a:p>
              </p:txBody>
            </p:sp>
            <p:sp>
              <p:nvSpPr>
                <p:cNvPr id="222" name="TextBox 221">
                  <a:extLst>
                    <a:ext uri="{FF2B5EF4-FFF2-40B4-BE49-F238E27FC236}">
                      <a16:creationId xmlns:a16="http://schemas.microsoft.com/office/drawing/2014/main" xmlns="" id="{130CBFB6-3527-4D95-9A54-A7F18E65C173}"/>
                    </a:ext>
                  </a:extLst>
                </p:cNvPr>
                <p:cNvSpPr txBox="1"/>
                <p:nvPr/>
              </p:nvSpPr>
              <p:spPr>
                <a:xfrm rot="10800000">
                  <a:off x="5013771" y="588601"/>
                  <a:ext cx="1553595" cy="4686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11kV | 230V</a:t>
                  </a:r>
                </a:p>
              </p:txBody>
            </p:sp>
            <p:sp>
              <p:nvSpPr>
                <p:cNvPr id="223" name="TextBox 222">
                  <a:extLst>
                    <a:ext uri="{FF2B5EF4-FFF2-40B4-BE49-F238E27FC236}">
                      <a16:creationId xmlns:a16="http://schemas.microsoft.com/office/drawing/2014/main" xmlns="" id="{DDBAE76A-0D9C-4921-83E6-98D5CE898A71}"/>
                    </a:ext>
                  </a:extLst>
                </p:cNvPr>
                <p:cNvSpPr txBox="1"/>
                <p:nvPr/>
              </p:nvSpPr>
              <p:spPr>
                <a:xfrm rot="10800000">
                  <a:off x="5017426" y="2824571"/>
                  <a:ext cx="1553595" cy="4686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11kV | 230V</a:t>
                  </a:r>
                </a:p>
              </p:txBody>
            </p:sp>
            <p:sp>
              <p:nvSpPr>
                <p:cNvPr id="224" name="TextBox 223">
                  <a:extLst>
                    <a:ext uri="{FF2B5EF4-FFF2-40B4-BE49-F238E27FC236}">
                      <a16:creationId xmlns:a16="http://schemas.microsoft.com/office/drawing/2014/main" xmlns="" id="{1C44039D-E880-4BB9-BD47-D5BA2BB6F1F5}"/>
                    </a:ext>
                  </a:extLst>
                </p:cNvPr>
                <p:cNvSpPr txBox="1"/>
                <p:nvPr/>
              </p:nvSpPr>
              <p:spPr>
                <a:xfrm rot="10800000">
                  <a:off x="5013771" y="5015808"/>
                  <a:ext cx="1553595" cy="4686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11kV | 230V</a:t>
                  </a:r>
                </a:p>
              </p:txBody>
            </p:sp>
          </p:grpSp>
          <p:grpSp>
            <p:nvGrpSpPr>
              <p:cNvPr id="104" name="Group 103">
                <a:extLst>
                  <a:ext uri="{FF2B5EF4-FFF2-40B4-BE49-F238E27FC236}">
                    <a16:creationId xmlns:a16="http://schemas.microsoft.com/office/drawing/2014/main" xmlns="" id="{19C5D80E-CDCF-4F44-801E-71CCD6CD98F9}"/>
                  </a:ext>
                </a:extLst>
              </p:cNvPr>
              <p:cNvGrpSpPr>
                <a:grpSpLocks noChangeAspect="1"/>
              </p:cNvGrpSpPr>
              <p:nvPr/>
            </p:nvGrpSpPr>
            <p:grpSpPr>
              <a:xfrm>
                <a:off x="7346316" y="3520088"/>
                <a:ext cx="3414666" cy="2547217"/>
                <a:chOff x="578511" y="401216"/>
                <a:chExt cx="8057702" cy="6010845"/>
              </a:xfrm>
            </p:grpSpPr>
            <p:sp>
              <p:nvSpPr>
                <p:cNvPr id="105" name="Rectangle 104">
                  <a:extLst>
                    <a:ext uri="{FF2B5EF4-FFF2-40B4-BE49-F238E27FC236}">
                      <a16:creationId xmlns:a16="http://schemas.microsoft.com/office/drawing/2014/main" xmlns="" id="{6B551DC8-4A15-4F98-AEFA-EDA7A97EB030}"/>
                    </a:ext>
                  </a:extLst>
                </p:cNvPr>
                <p:cNvSpPr/>
                <p:nvPr/>
              </p:nvSpPr>
              <p:spPr>
                <a:xfrm>
                  <a:off x="578511" y="40121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06" name="Rectangle 105">
                  <a:extLst>
                    <a:ext uri="{FF2B5EF4-FFF2-40B4-BE49-F238E27FC236}">
                      <a16:creationId xmlns:a16="http://schemas.microsoft.com/office/drawing/2014/main" xmlns="" id="{0BE72555-976E-4499-904C-5B1CA57CE78B}"/>
                    </a:ext>
                  </a:extLst>
                </p:cNvPr>
                <p:cNvSpPr/>
                <p:nvPr/>
              </p:nvSpPr>
              <p:spPr>
                <a:xfrm>
                  <a:off x="1793592" y="401217"/>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07" name="Rectangle 106">
                  <a:extLst>
                    <a:ext uri="{FF2B5EF4-FFF2-40B4-BE49-F238E27FC236}">
                      <a16:creationId xmlns:a16="http://schemas.microsoft.com/office/drawing/2014/main" xmlns="" id="{46CFBB54-460A-4479-99B4-3582E0EFC834}"/>
                    </a:ext>
                  </a:extLst>
                </p:cNvPr>
                <p:cNvSpPr/>
                <p:nvPr/>
              </p:nvSpPr>
              <p:spPr>
                <a:xfrm>
                  <a:off x="3008673" y="401216"/>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08" name="Rectangle 107">
                  <a:extLst>
                    <a:ext uri="{FF2B5EF4-FFF2-40B4-BE49-F238E27FC236}">
                      <a16:creationId xmlns:a16="http://schemas.microsoft.com/office/drawing/2014/main" xmlns="" id="{963E913A-47E4-47B4-A5F3-F3F5B7713D83}"/>
                    </a:ext>
                  </a:extLst>
                </p:cNvPr>
                <p:cNvSpPr/>
                <p:nvPr/>
              </p:nvSpPr>
              <p:spPr>
                <a:xfrm>
                  <a:off x="1186052" y="133209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09" name="Rectangle 108">
                  <a:extLst>
                    <a:ext uri="{FF2B5EF4-FFF2-40B4-BE49-F238E27FC236}">
                      <a16:creationId xmlns:a16="http://schemas.microsoft.com/office/drawing/2014/main" xmlns="" id="{9BEFD353-78A4-4F06-9B0B-413F6F2744C6}"/>
                    </a:ext>
                  </a:extLst>
                </p:cNvPr>
                <p:cNvSpPr/>
                <p:nvPr/>
              </p:nvSpPr>
              <p:spPr>
                <a:xfrm>
                  <a:off x="2409371" y="1332092"/>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10" name="Rectangle 109">
                  <a:extLst>
                    <a:ext uri="{FF2B5EF4-FFF2-40B4-BE49-F238E27FC236}">
                      <a16:creationId xmlns:a16="http://schemas.microsoft.com/office/drawing/2014/main" xmlns="" id="{43BF8255-EA70-4D3C-A1B7-38FC593BE57C}"/>
                    </a:ext>
                  </a:extLst>
                </p:cNvPr>
                <p:cNvSpPr/>
                <p:nvPr/>
              </p:nvSpPr>
              <p:spPr>
                <a:xfrm>
                  <a:off x="3632690" y="1332091"/>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111" name="Straight Connector 110">
                  <a:extLst>
                    <a:ext uri="{FF2B5EF4-FFF2-40B4-BE49-F238E27FC236}">
                      <a16:creationId xmlns:a16="http://schemas.microsoft.com/office/drawing/2014/main" xmlns="" id="{F67C4024-DF3F-4127-AD06-2A33748BD905}"/>
                    </a:ext>
                  </a:extLst>
                </p:cNvPr>
                <p:cNvCxnSpPr/>
                <p:nvPr/>
              </p:nvCxnSpPr>
              <p:spPr>
                <a:xfrm flipV="1">
                  <a:off x="978046" y="1179691"/>
                  <a:ext cx="4625546" cy="12360"/>
                </a:xfrm>
                <a:prstGeom prst="line">
                  <a:avLst/>
                </a:prstGeom>
                <a:noFill/>
                <a:ln w="6350" cap="flat" cmpd="sng" algn="ctr">
                  <a:solidFill>
                    <a:srgbClr val="5B9BD5"/>
                  </a:solidFill>
                  <a:prstDash val="solid"/>
                  <a:miter lim="800000"/>
                </a:ln>
                <a:effectLst/>
              </p:spPr>
            </p:cxnSp>
            <p:cxnSp>
              <p:nvCxnSpPr>
                <p:cNvPr id="112" name="Straight Connector 111">
                  <a:extLst>
                    <a:ext uri="{FF2B5EF4-FFF2-40B4-BE49-F238E27FC236}">
                      <a16:creationId xmlns:a16="http://schemas.microsoft.com/office/drawing/2014/main" xmlns="" id="{741505F8-05F7-4376-9D1A-A655356E2791}"/>
                    </a:ext>
                  </a:extLst>
                </p:cNvPr>
                <p:cNvCxnSpPr>
                  <a:endCxn id="105" idx="2"/>
                </p:cNvCxnSpPr>
                <p:nvPr/>
              </p:nvCxnSpPr>
              <p:spPr>
                <a:xfrm flipV="1">
                  <a:off x="978046" y="1043769"/>
                  <a:ext cx="0" cy="148282"/>
                </a:xfrm>
                <a:prstGeom prst="line">
                  <a:avLst/>
                </a:prstGeom>
                <a:noFill/>
                <a:ln w="6350" cap="flat" cmpd="sng" algn="ctr">
                  <a:solidFill>
                    <a:srgbClr val="5B9BD5"/>
                  </a:solidFill>
                  <a:prstDash val="solid"/>
                  <a:miter lim="800000"/>
                </a:ln>
                <a:effectLst/>
              </p:spPr>
            </p:cxnSp>
            <p:cxnSp>
              <p:nvCxnSpPr>
                <p:cNvPr id="113" name="Straight Connector 112">
                  <a:extLst>
                    <a:ext uri="{FF2B5EF4-FFF2-40B4-BE49-F238E27FC236}">
                      <a16:creationId xmlns:a16="http://schemas.microsoft.com/office/drawing/2014/main" xmlns="" id="{1EBCCE2F-A699-4437-87F3-1ABE4961E524}"/>
                    </a:ext>
                  </a:extLst>
                </p:cNvPr>
                <p:cNvCxnSpPr>
                  <a:stCxn id="108" idx="0"/>
                </p:cNvCxnSpPr>
                <p:nvPr/>
              </p:nvCxnSpPr>
              <p:spPr>
                <a:xfrm flipV="1">
                  <a:off x="1585587" y="1192051"/>
                  <a:ext cx="0" cy="140042"/>
                </a:xfrm>
                <a:prstGeom prst="line">
                  <a:avLst/>
                </a:prstGeom>
                <a:noFill/>
                <a:ln w="6350" cap="flat" cmpd="sng" algn="ctr">
                  <a:solidFill>
                    <a:srgbClr val="5B9BD5"/>
                  </a:solidFill>
                  <a:prstDash val="solid"/>
                  <a:miter lim="800000"/>
                </a:ln>
                <a:effectLst/>
              </p:spPr>
            </p:cxnSp>
            <p:cxnSp>
              <p:nvCxnSpPr>
                <p:cNvPr id="114" name="Straight Connector 113">
                  <a:extLst>
                    <a:ext uri="{FF2B5EF4-FFF2-40B4-BE49-F238E27FC236}">
                      <a16:creationId xmlns:a16="http://schemas.microsoft.com/office/drawing/2014/main" xmlns="" id="{111CDC6E-DC59-431C-BEF7-B0876798C161}"/>
                    </a:ext>
                  </a:extLst>
                </p:cNvPr>
                <p:cNvCxnSpPr/>
                <p:nvPr/>
              </p:nvCxnSpPr>
              <p:spPr>
                <a:xfrm flipV="1">
                  <a:off x="2193127" y="1031414"/>
                  <a:ext cx="0" cy="140042"/>
                </a:xfrm>
                <a:prstGeom prst="line">
                  <a:avLst/>
                </a:prstGeom>
                <a:noFill/>
                <a:ln w="6350" cap="flat" cmpd="sng" algn="ctr">
                  <a:solidFill>
                    <a:srgbClr val="5B9BD5"/>
                  </a:solidFill>
                  <a:prstDash val="solid"/>
                  <a:miter lim="800000"/>
                </a:ln>
                <a:effectLst/>
              </p:spPr>
            </p:cxnSp>
            <p:cxnSp>
              <p:nvCxnSpPr>
                <p:cNvPr id="115" name="Straight Connector 114">
                  <a:extLst>
                    <a:ext uri="{FF2B5EF4-FFF2-40B4-BE49-F238E27FC236}">
                      <a16:creationId xmlns:a16="http://schemas.microsoft.com/office/drawing/2014/main" xmlns="" id="{ED95E7D1-1D08-4700-88E6-1A817BA8B2C3}"/>
                    </a:ext>
                  </a:extLst>
                </p:cNvPr>
                <p:cNvCxnSpPr/>
                <p:nvPr/>
              </p:nvCxnSpPr>
              <p:spPr>
                <a:xfrm flipV="1">
                  <a:off x="2808906" y="1192049"/>
                  <a:ext cx="0" cy="140042"/>
                </a:xfrm>
                <a:prstGeom prst="line">
                  <a:avLst/>
                </a:prstGeom>
                <a:noFill/>
                <a:ln w="6350" cap="flat" cmpd="sng" algn="ctr">
                  <a:solidFill>
                    <a:srgbClr val="5B9BD5"/>
                  </a:solidFill>
                  <a:prstDash val="solid"/>
                  <a:miter lim="800000"/>
                </a:ln>
                <a:effectLst/>
              </p:spPr>
            </p:cxnSp>
            <p:cxnSp>
              <p:nvCxnSpPr>
                <p:cNvPr id="116" name="Straight Connector 115">
                  <a:extLst>
                    <a:ext uri="{FF2B5EF4-FFF2-40B4-BE49-F238E27FC236}">
                      <a16:creationId xmlns:a16="http://schemas.microsoft.com/office/drawing/2014/main" xmlns="" id="{F18CEC38-C35D-45A3-83B5-3C0EBDF846FC}"/>
                    </a:ext>
                  </a:extLst>
                </p:cNvPr>
                <p:cNvCxnSpPr/>
                <p:nvPr/>
              </p:nvCxnSpPr>
              <p:spPr>
                <a:xfrm flipV="1">
                  <a:off x="3408208" y="1031414"/>
                  <a:ext cx="0" cy="140042"/>
                </a:xfrm>
                <a:prstGeom prst="line">
                  <a:avLst/>
                </a:prstGeom>
                <a:noFill/>
                <a:ln w="6350" cap="flat" cmpd="sng" algn="ctr">
                  <a:solidFill>
                    <a:srgbClr val="5B9BD5"/>
                  </a:solidFill>
                  <a:prstDash val="solid"/>
                  <a:miter lim="800000"/>
                </a:ln>
                <a:effectLst/>
              </p:spPr>
            </p:cxnSp>
            <p:cxnSp>
              <p:nvCxnSpPr>
                <p:cNvPr id="117" name="Straight Connector 116">
                  <a:extLst>
                    <a:ext uri="{FF2B5EF4-FFF2-40B4-BE49-F238E27FC236}">
                      <a16:creationId xmlns:a16="http://schemas.microsoft.com/office/drawing/2014/main" xmlns="" id="{4DA7F32F-4192-41D4-8FF5-355EE9CCF6BD}"/>
                    </a:ext>
                  </a:extLst>
                </p:cNvPr>
                <p:cNvCxnSpPr/>
                <p:nvPr/>
              </p:nvCxnSpPr>
              <p:spPr>
                <a:xfrm flipV="1">
                  <a:off x="4030166" y="1179691"/>
                  <a:ext cx="0" cy="140042"/>
                </a:xfrm>
                <a:prstGeom prst="line">
                  <a:avLst/>
                </a:prstGeom>
                <a:noFill/>
                <a:ln w="6350" cap="flat" cmpd="sng" algn="ctr">
                  <a:solidFill>
                    <a:srgbClr val="5B9BD5"/>
                  </a:solidFill>
                  <a:prstDash val="solid"/>
                  <a:miter lim="800000"/>
                </a:ln>
                <a:effectLst/>
              </p:spPr>
            </p:cxnSp>
            <p:grpSp>
              <p:nvGrpSpPr>
                <p:cNvPr id="118" name="Group 117">
                  <a:extLst>
                    <a:ext uri="{FF2B5EF4-FFF2-40B4-BE49-F238E27FC236}">
                      <a16:creationId xmlns:a16="http://schemas.microsoft.com/office/drawing/2014/main" xmlns="" id="{468D8E7E-9B4A-4CCF-9FF2-F14A9228167F}"/>
                    </a:ext>
                  </a:extLst>
                </p:cNvPr>
                <p:cNvGrpSpPr/>
                <p:nvPr/>
              </p:nvGrpSpPr>
              <p:grpSpPr>
                <a:xfrm>
                  <a:off x="5603592" y="1002577"/>
                  <a:ext cx="533698" cy="329514"/>
                  <a:chOff x="4752935" y="5059290"/>
                  <a:chExt cx="533698" cy="329514"/>
                </a:xfrm>
              </p:grpSpPr>
              <p:sp>
                <p:nvSpPr>
                  <p:cNvPr id="167" name="Oval 166">
                    <a:extLst>
                      <a:ext uri="{FF2B5EF4-FFF2-40B4-BE49-F238E27FC236}">
                        <a16:creationId xmlns:a16="http://schemas.microsoft.com/office/drawing/2014/main" xmlns="" id="{62ADF53A-B8EB-45F2-9109-D4A8B8326F78}"/>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68" name="Oval 167">
                    <a:extLst>
                      <a:ext uri="{FF2B5EF4-FFF2-40B4-BE49-F238E27FC236}">
                        <a16:creationId xmlns:a16="http://schemas.microsoft.com/office/drawing/2014/main" xmlns="" id="{FD039E32-49F7-4685-A5B1-439A0739B67F}"/>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sp>
              <p:nvSpPr>
                <p:cNvPr id="119" name="Rectangle 118">
                  <a:extLst>
                    <a:ext uri="{FF2B5EF4-FFF2-40B4-BE49-F238E27FC236}">
                      <a16:creationId xmlns:a16="http://schemas.microsoft.com/office/drawing/2014/main" xmlns="" id="{C1D985B7-7984-4124-9510-30673B26EDE9}"/>
                    </a:ext>
                  </a:extLst>
                </p:cNvPr>
                <p:cNvSpPr/>
                <p:nvPr/>
              </p:nvSpPr>
              <p:spPr>
                <a:xfrm>
                  <a:off x="578511" y="2634345"/>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20" name="Rectangle 119">
                  <a:extLst>
                    <a:ext uri="{FF2B5EF4-FFF2-40B4-BE49-F238E27FC236}">
                      <a16:creationId xmlns:a16="http://schemas.microsoft.com/office/drawing/2014/main" xmlns="" id="{F1305FB3-40A5-4893-805C-4C1265105AD5}"/>
                    </a:ext>
                  </a:extLst>
                </p:cNvPr>
                <p:cNvSpPr/>
                <p:nvPr/>
              </p:nvSpPr>
              <p:spPr>
                <a:xfrm>
                  <a:off x="1793592" y="2634344"/>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21" name="Rectangle 120">
                  <a:extLst>
                    <a:ext uri="{FF2B5EF4-FFF2-40B4-BE49-F238E27FC236}">
                      <a16:creationId xmlns:a16="http://schemas.microsoft.com/office/drawing/2014/main" xmlns="" id="{BAE4D13E-8C40-400C-8A35-CF509E035A34}"/>
                    </a:ext>
                  </a:extLst>
                </p:cNvPr>
                <p:cNvSpPr/>
                <p:nvPr/>
              </p:nvSpPr>
              <p:spPr>
                <a:xfrm>
                  <a:off x="3008673" y="263434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22" name="Rectangle 121">
                  <a:extLst>
                    <a:ext uri="{FF2B5EF4-FFF2-40B4-BE49-F238E27FC236}">
                      <a16:creationId xmlns:a16="http://schemas.microsoft.com/office/drawing/2014/main" xmlns="" id="{125585DE-5474-4962-AED2-7B4E81EDE53E}"/>
                    </a:ext>
                  </a:extLst>
                </p:cNvPr>
                <p:cNvSpPr/>
                <p:nvPr/>
              </p:nvSpPr>
              <p:spPr>
                <a:xfrm>
                  <a:off x="1186052" y="3565220"/>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23" name="Rectangle 122">
                  <a:extLst>
                    <a:ext uri="{FF2B5EF4-FFF2-40B4-BE49-F238E27FC236}">
                      <a16:creationId xmlns:a16="http://schemas.microsoft.com/office/drawing/2014/main" xmlns="" id="{7FC12370-8C16-43FD-9EFA-0EB7F29BECF6}"/>
                    </a:ext>
                  </a:extLst>
                </p:cNvPr>
                <p:cNvSpPr/>
                <p:nvPr/>
              </p:nvSpPr>
              <p:spPr>
                <a:xfrm>
                  <a:off x="2409371" y="3565219"/>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24" name="Rectangle 123">
                  <a:extLst>
                    <a:ext uri="{FF2B5EF4-FFF2-40B4-BE49-F238E27FC236}">
                      <a16:creationId xmlns:a16="http://schemas.microsoft.com/office/drawing/2014/main" xmlns="" id="{288BA9A6-5CE6-466A-834C-7F301AAB01E5}"/>
                    </a:ext>
                  </a:extLst>
                </p:cNvPr>
                <p:cNvSpPr/>
                <p:nvPr/>
              </p:nvSpPr>
              <p:spPr>
                <a:xfrm>
                  <a:off x="3632690" y="356521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125" name="Straight Connector 124">
                  <a:extLst>
                    <a:ext uri="{FF2B5EF4-FFF2-40B4-BE49-F238E27FC236}">
                      <a16:creationId xmlns:a16="http://schemas.microsoft.com/office/drawing/2014/main" xmlns="" id="{AA446B22-C4A2-4D53-894D-C101E7EAB276}"/>
                    </a:ext>
                  </a:extLst>
                </p:cNvPr>
                <p:cNvCxnSpPr/>
                <p:nvPr/>
              </p:nvCxnSpPr>
              <p:spPr>
                <a:xfrm flipV="1">
                  <a:off x="978046" y="3412818"/>
                  <a:ext cx="4625546" cy="12360"/>
                </a:xfrm>
                <a:prstGeom prst="line">
                  <a:avLst/>
                </a:prstGeom>
                <a:noFill/>
                <a:ln w="6350" cap="flat" cmpd="sng" algn="ctr">
                  <a:solidFill>
                    <a:srgbClr val="5B9BD5"/>
                  </a:solidFill>
                  <a:prstDash val="solid"/>
                  <a:miter lim="800000"/>
                </a:ln>
                <a:effectLst/>
              </p:spPr>
            </p:cxnSp>
            <p:cxnSp>
              <p:nvCxnSpPr>
                <p:cNvPr id="126" name="Straight Connector 125">
                  <a:extLst>
                    <a:ext uri="{FF2B5EF4-FFF2-40B4-BE49-F238E27FC236}">
                      <a16:creationId xmlns:a16="http://schemas.microsoft.com/office/drawing/2014/main" xmlns="" id="{D28FFBEA-D853-40D4-A4D4-88E607943316}"/>
                    </a:ext>
                  </a:extLst>
                </p:cNvPr>
                <p:cNvCxnSpPr>
                  <a:endCxn id="119" idx="2"/>
                </p:cNvCxnSpPr>
                <p:nvPr/>
              </p:nvCxnSpPr>
              <p:spPr>
                <a:xfrm flipV="1">
                  <a:off x="978046" y="3276896"/>
                  <a:ext cx="0" cy="148282"/>
                </a:xfrm>
                <a:prstGeom prst="line">
                  <a:avLst/>
                </a:prstGeom>
                <a:noFill/>
                <a:ln w="6350" cap="flat" cmpd="sng" algn="ctr">
                  <a:solidFill>
                    <a:srgbClr val="5B9BD5"/>
                  </a:solidFill>
                  <a:prstDash val="solid"/>
                  <a:miter lim="800000"/>
                </a:ln>
                <a:effectLst/>
              </p:spPr>
            </p:cxnSp>
            <p:cxnSp>
              <p:nvCxnSpPr>
                <p:cNvPr id="127" name="Straight Connector 126">
                  <a:extLst>
                    <a:ext uri="{FF2B5EF4-FFF2-40B4-BE49-F238E27FC236}">
                      <a16:creationId xmlns:a16="http://schemas.microsoft.com/office/drawing/2014/main" xmlns="" id="{4B685382-CC2C-46C6-9FC5-6418AC86FDDB}"/>
                    </a:ext>
                  </a:extLst>
                </p:cNvPr>
                <p:cNvCxnSpPr>
                  <a:stCxn id="122" idx="0"/>
                </p:cNvCxnSpPr>
                <p:nvPr/>
              </p:nvCxnSpPr>
              <p:spPr>
                <a:xfrm flipV="1">
                  <a:off x="1585587" y="3425178"/>
                  <a:ext cx="0" cy="140042"/>
                </a:xfrm>
                <a:prstGeom prst="line">
                  <a:avLst/>
                </a:prstGeom>
                <a:noFill/>
                <a:ln w="6350" cap="flat" cmpd="sng" algn="ctr">
                  <a:solidFill>
                    <a:srgbClr val="5B9BD5"/>
                  </a:solidFill>
                  <a:prstDash val="solid"/>
                  <a:miter lim="800000"/>
                </a:ln>
                <a:effectLst/>
              </p:spPr>
            </p:cxnSp>
            <p:cxnSp>
              <p:nvCxnSpPr>
                <p:cNvPr id="128" name="Straight Connector 127">
                  <a:extLst>
                    <a:ext uri="{FF2B5EF4-FFF2-40B4-BE49-F238E27FC236}">
                      <a16:creationId xmlns:a16="http://schemas.microsoft.com/office/drawing/2014/main" xmlns="" id="{788929F3-6385-4C09-A3CF-336C55815BFC}"/>
                    </a:ext>
                  </a:extLst>
                </p:cNvPr>
                <p:cNvCxnSpPr/>
                <p:nvPr/>
              </p:nvCxnSpPr>
              <p:spPr>
                <a:xfrm flipV="1">
                  <a:off x="2193127" y="3264541"/>
                  <a:ext cx="0" cy="140042"/>
                </a:xfrm>
                <a:prstGeom prst="line">
                  <a:avLst/>
                </a:prstGeom>
                <a:noFill/>
                <a:ln w="6350" cap="flat" cmpd="sng" algn="ctr">
                  <a:solidFill>
                    <a:srgbClr val="5B9BD5"/>
                  </a:solidFill>
                  <a:prstDash val="solid"/>
                  <a:miter lim="800000"/>
                </a:ln>
                <a:effectLst/>
              </p:spPr>
            </p:cxnSp>
            <p:cxnSp>
              <p:nvCxnSpPr>
                <p:cNvPr id="129" name="Straight Connector 128">
                  <a:extLst>
                    <a:ext uri="{FF2B5EF4-FFF2-40B4-BE49-F238E27FC236}">
                      <a16:creationId xmlns:a16="http://schemas.microsoft.com/office/drawing/2014/main" xmlns="" id="{48F956FB-1DB8-4D90-89F3-FCFEBCE5AAB5}"/>
                    </a:ext>
                  </a:extLst>
                </p:cNvPr>
                <p:cNvCxnSpPr/>
                <p:nvPr/>
              </p:nvCxnSpPr>
              <p:spPr>
                <a:xfrm flipV="1">
                  <a:off x="2808906" y="3425176"/>
                  <a:ext cx="0" cy="140042"/>
                </a:xfrm>
                <a:prstGeom prst="line">
                  <a:avLst/>
                </a:prstGeom>
                <a:noFill/>
                <a:ln w="6350" cap="flat" cmpd="sng" algn="ctr">
                  <a:solidFill>
                    <a:srgbClr val="5B9BD5"/>
                  </a:solidFill>
                  <a:prstDash val="solid"/>
                  <a:miter lim="800000"/>
                </a:ln>
                <a:effectLst/>
              </p:spPr>
            </p:cxnSp>
            <p:cxnSp>
              <p:nvCxnSpPr>
                <p:cNvPr id="130" name="Straight Connector 129">
                  <a:extLst>
                    <a:ext uri="{FF2B5EF4-FFF2-40B4-BE49-F238E27FC236}">
                      <a16:creationId xmlns:a16="http://schemas.microsoft.com/office/drawing/2014/main" xmlns="" id="{13879B73-6E21-4D7A-B2C4-A83523EB0057}"/>
                    </a:ext>
                  </a:extLst>
                </p:cNvPr>
                <p:cNvCxnSpPr/>
                <p:nvPr/>
              </p:nvCxnSpPr>
              <p:spPr>
                <a:xfrm flipV="1">
                  <a:off x="3408208" y="3264541"/>
                  <a:ext cx="0" cy="140042"/>
                </a:xfrm>
                <a:prstGeom prst="line">
                  <a:avLst/>
                </a:prstGeom>
                <a:noFill/>
                <a:ln w="6350" cap="flat" cmpd="sng" algn="ctr">
                  <a:solidFill>
                    <a:srgbClr val="5B9BD5"/>
                  </a:solidFill>
                  <a:prstDash val="solid"/>
                  <a:miter lim="800000"/>
                </a:ln>
                <a:effectLst/>
              </p:spPr>
            </p:cxnSp>
            <p:cxnSp>
              <p:nvCxnSpPr>
                <p:cNvPr id="131" name="Straight Connector 130">
                  <a:extLst>
                    <a:ext uri="{FF2B5EF4-FFF2-40B4-BE49-F238E27FC236}">
                      <a16:creationId xmlns:a16="http://schemas.microsoft.com/office/drawing/2014/main" xmlns="" id="{D209886B-F6E4-4DCC-8674-2072C8A33687}"/>
                    </a:ext>
                  </a:extLst>
                </p:cNvPr>
                <p:cNvCxnSpPr/>
                <p:nvPr/>
              </p:nvCxnSpPr>
              <p:spPr>
                <a:xfrm flipV="1">
                  <a:off x="4030166" y="3412818"/>
                  <a:ext cx="0" cy="140042"/>
                </a:xfrm>
                <a:prstGeom prst="line">
                  <a:avLst/>
                </a:prstGeom>
                <a:noFill/>
                <a:ln w="6350" cap="flat" cmpd="sng" algn="ctr">
                  <a:solidFill>
                    <a:srgbClr val="5B9BD5"/>
                  </a:solidFill>
                  <a:prstDash val="solid"/>
                  <a:miter lim="800000"/>
                </a:ln>
                <a:effectLst/>
              </p:spPr>
            </p:cxnSp>
            <p:grpSp>
              <p:nvGrpSpPr>
                <p:cNvPr id="132" name="Group 131">
                  <a:extLst>
                    <a:ext uri="{FF2B5EF4-FFF2-40B4-BE49-F238E27FC236}">
                      <a16:creationId xmlns:a16="http://schemas.microsoft.com/office/drawing/2014/main" xmlns="" id="{C4C1D27D-7032-480E-B3CA-743D1D5B2461}"/>
                    </a:ext>
                  </a:extLst>
                </p:cNvPr>
                <p:cNvGrpSpPr/>
                <p:nvPr/>
              </p:nvGrpSpPr>
              <p:grpSpPr>
                <a:xfrm>
                  <a:off x="5603592" y="3235704"/>
                  <a:ext cx="533698" cy="329514"/>
                  <a:chOff x="4752935" y="5059290"/>
                  <a:chExt cx="533698" cy="329514"/>
                </a:xfrm>
              </p:grpSpPr>
              <p:sp>
                <p:nvSpPr>
                  <p:cNvPr id="165" name="Oval 164">
                    <a:extLst>
                      <a:ext uri="{FF2B5EF4-FFF2-40B4-BE49-F238E27FC236}">
                        <a16:creationId xmlns:a16="http://schemas.microsoft.com/office/drawing/2014/main" xmlns="" id="{09D1F0A8-461B-4083-80F6-527EE6E5331B}"/>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66" name="Oval 165">
                    <a:extLst>
                      <a:ext uri="{FF2B5EF4-FFF2-40B4-BE49-F238E27FC236}">
                        <a16:creationId xmlns:a16="http://schemas.microsoft.com/office/drawing/2014/main" xmlns="" id="{2D2140C1-209E-4D6A-B1F6-F443C6B18476}"/>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cxnSp>
              <p:nvCxnSpPr>
                <p:cNvPr id="133" name="Straight Connector 132">
                  <a:extLst>
                    <a:ext uri="{FF2B5EF4-FFF2-40B4-BE49-F238E27FC236}">
                      <a16:creationId xmlns:a16="http://schemas.microsoft.com/office/drawing/2014/main" xmlns="" id="{6A8547A0-163A-4655-8037-10DD9AD55596}"/>
                    </a:ext>
                  </a:extLst>
                </p:cNvPr>
                <p:cNvCxnSpPr/>
                <p:nvPr/>
              </p:nvCxnSpPr>
              <p:spPr>
                <a:xfrm>
                  <a:off x="6137290" y="3396339"/>
                  <a:ext cx="770906" cy="4122"/>
                </a:xfrm>
                <a:prstGeom prst="line">
                  <a:avLst/>
                </a:prstGeom>
                <a:noFill/>
                <a:ln w="6350" cap="flat" cmpd="sng" algn="ctr">
                  <a:solidFill>
                    <a:srgbClr val="5B9BD5"/>
                  </a:solidFill>
                  <a:prstDash val="solid"/>
                  <a:miter lim="800000"/>
                </a:ln>
                <a:effectLst/>
              </p:spPr>
            </p:cxnSp>
            <p:cxnSp>
              <p:nvCxnSpPr>
                <p:cNvPr id="134" name="Straight Connector 133">
                  <a:extLst>
                    <a:ext uri="{FF2B5EF4-FFF2-40B4-BE49-F238E27FC236}">
                      <a16:creationId xmlns:a16="http://schemas.microsoft.com/office/drawing/2014/main" xmlns="" id="{3229A8CE-B774-4AC3-8BC5-20DB00F87E8B}"/>
                    </a:ext>
                  </a:extLst>
                </p:cNvPr>
                <p:cNvCxnSpPr/>
                <p:nvPr/>
              </p:nvCxnSpPr>
              <p:spPr>
                <a:xfrm>
                  <a:off x="6137290" y="1189901"/>
                  <a:ext cx="770906" cy="4122"/>
                </a:xfrm>
                <a:prstGeom prst="line">
                  <a:avLst/>
                </a:prstGeom>
                <a:noFill/>
                <a:ln w="6350" cap="flat" cmpd="sng" algn="ctr">
                  <a:solidFill>
                    <a:srgbClr val="5B9BD5"/>
                  </a:solidFill>
                  <a:prstDash val="solid"/>
                  <a:miter lim="800000"/>
                </a:ln>
                <a:effectLst/>
              </p:spPr>
            </p:cxnSp>
            <p:cxnSp>
              <p:nvCxnSpPr>
                <p:cNvPr id="135" name="Straight Connector 134">
                  <a:extLst>
                    <a:ext uri="{FF2B5EF4-FFF2-40B4-BE49-F238E27FC236}">
                      <a16:creationId xmlns:a16="http://schemas.microsoft.com/office/drawing/2014/main" xmlns="" id="{BE8E53BB-8C02-4806-A92E-D2C9866257B0}"/>
                    </a:ext>
                  </a:extLst>
                </p:cNvPr>
                <p:cNvCxnSpPr/>
                <p:nvPr/>
              </p:nvCxnSpPr>
              <p:spPr>
                <a:xfrm>
                  <a:off x="6908196" y="1189901"/>
                  <a:ext cx="0" cy="2222917"/>
                </a:xfrm>
                <a:prstGeom prst="line">
                  <a:avLst/>
                </a:prstGeom>
                <a:noFill/>
                <a:ln w="6350" cap="flat" cmpd="sng" algn="ctr">
                  <a:solidFill>
                    <a:srgbClr val="5B9BD5"/>
                  </a:solidFill>
                  <a:prstDash val="solid"/>
                  <a:miter lim="800000"/>
                </a:ln>
                <a:effectLst/>
              </p:spPr>
            </p:cxnSp>
            <p:grpSp>
              <p:nvGrpSpPr>
                <p:cNvPr id="136" name="Group 135">
                  <a:extLst>
                    <a:ext uri="{FF2B5EF4-FFF2-40B4-BE49-F238E27FC236}">
                      <a16:creationId xmlns:a16="http://schemas.microsoft.com/office/drawing/2014/main" xmlns="" id="{F2ED79E7-5FA8-4832-A773-E179C7341808}"/>
                    </a:ext>
                  </a:extLst>
                </p:cNvPr>
                <p:cNvGrpSpPr/>
                <p:nvPr/>
              </p:nvGrpSpPr>
              <p:grpSpPr>
                <a:xfrm>
                  <a:off x="8102515" y="3235704"/>
                  <a:ext cx="533698" cy="329514"/>
                  <a:chOff x="4752935" y="5059290"/>
                  <a:chExt cx="533698" cy="329514"/>
                </a:xfrm>
              </p:grpSpPr>
              <p:sp>
                <p:nvSpPr>
                  <p:cNvPr id="163" name="Oval 162">
                    <a:extLst>
                      <a:ext uri="{FF2B5EF4-FFF2-40B4-BE49-F238E27FC236}">
                        <a16:creationId xmlns:a16="http://schemas.microsoft.com/office/drawing/2014/main" xmlns="" id="{C37A2765-3BA1-48AE-9CA0-3D3EBE5C15E0}"/>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64" name="Oval 163">
                    <a:extLst>
                      <a:ext uri="{FF2B5EF4-FFF2-40B4-BE49-F238E27FC236}">
                        <a16:creationId xmlns:a16="http://schemas.microsoft.com/office/drawing/2014/main" xmlns="" id="{BF8D223E-48DE-4CE4-A20C-70CE3E0B75D3}"/>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sp>
              <p:nvSpPr>
                <p:cNvPr id="137" name="Rectangle 136">
                  <a:extLst>
                    <a:ext uri="{FF2B5EF4-FFF2-40B4-BE49-F238E27FC236}">
                      <a16:creationId xmlns:a16="http://schemas.microsoft.com/office/drawing/2014/main" xmlns="" id="{2CEF4579-8723-428A-9DF6-73397120BECF}"/>
                    </a:ext>
                  </a:extLst>
                </p:cNvPr>
                <p:cNvSpPr/>
                <p:nvPr/>
              </p:nvSpPr>
              <p:spPr>
                <a:xfrm>
                  <a:off x="578511" y="4838635"/>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38" name="Rectangle 137">
                  <a:extLst>
                    <a:ext uri="{FF2B5EF4-FFF2-40B4-BE49-F238E27FC236}">
                      <a16:creationId xmlns:a16="http://schemas.microsoft.com/office/drawing/2014/main" xmlns="" id="{D16C7039-BD3E-4155-BC2D-7B3D38807CAD}"/>
                    </a:ext>
                  </a:extLst>
                </p:cNvPr>
                <p:cNvSpPr/>
                <p:nvPr/>
              </p:nvSpPr>
              <p:spPr>
                <a:xfrm>
                  <a:off x="1793592" y="4838634"/>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39" name="Rectangle 138">
                  <a:extLst>
                    <a:ext uri="{FF2B5EF4-FFF2-40B4-BE49-F238E27FC236}">
                      <a16:creationId xmlns:a16="http://schemas.microsoft.com/office/drawing/2014/main" xmlns="" id="{FCA5F908-E673-4FF6-BAAE-3946F383FB1C}"/>
                    </a:ext>
                  </a:extLst>
                </p:cNvPr>
                <p:cNvSpPr/>
                <p:nvPr/>
              </p:nvSpPr>
              <p:spPr>
                <a:xfrm>
                  <a:off x="3008673" y="4838633"/>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40" name="Rectangle 139">
                  <a:extLst>
                    <a:ext uri="{FF2B5EF4-FFF2-40B4-BE49-F238E27FC236}">
                      <a16:creationId xmlns:a16="http://schemas.microsoft.com/office/drawing/2014/main" xmlns="" id="{D1A9F570-E101-425F-8B9E-7FF108B8E52B}"/>
                    </a:ext>
                  </a:extLst>
                </p:cNvPr>
                <p:cNvSpPr/>
                <p:nvPr/>
              </p:nvSpPr>
              <p:spPr>
                <a:xfrm>
                  <a:off x="1186052" y="5769510"/>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41" name="Rectangle 140">
                  <a:extLst>
                    <a:ext uri="{FF2B5EF4-FFF2-40B4-BE49-F238E27FC236}">
                      <a16:creationId xmlns:a16="http://schemas.microsoft.com/office/drawing/2014/main" xmlns="" id="{706D41CF-7025-460C-B112-B0F3D18F76D7}"/>
                    </a:ext>
                  </a:extLst>
                </p:cNvPr>
                <p:cNvSpPr/>
                <p:nvPr/>
              </p:nvSpPr>
              <p:spPr>
                <a:xfrm>
                  <a:off x="2409371" y="5769509"/>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42" name="Rectangle 141">
                  <a:extLst>
                    <a:ext uri="{FF2B5EF4-FFF2-40B4-BE49-F238E27FC236}">
                      <a16:creationId xmlns:a16="http://schemas.microsoft.com/office/drawing/2014/main" xmlns="" id="{20F9DF68-23C6-4FEC-865C-B51FCF3A4645}"/>
                    </a:ext>
                  </a:extLst>
                </p:cNvPr>
                <p:cNvSpPr/>
                <p:nvPr/>
              </p:nvSpPr>
              <p:spPr>
                <a:xfrm>
                  <a:off x="3632690" y="5769508"/>
                  <a:ext cx="799070" cy="6425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cxnSp>
              <p:nvCxnSpPr>
                <p:cNvPr id="143" name="Straight Connector 142">
                  <a:extLst>
                    <a:ext uri="{FF2B5EF4-FFF2-40B4-BE49-F238E27FC236}">
                      <a16:creationId xmlns:a16="http://schemas.microsoft.com/office/drawing/2014/main" xmlns="" id="{386A4176-34D5-43BE-B68A-11E54CA2E9AE}"/>
                    </a:ext>
                  </a:extLst>
                </p:cNvPr>
                <p:cNvCxnSpPr/>
                <p:nvPr/>
              </p:nvCxnSpPr>
              <p:spPr>
                <a:xfrm flipV="1">
                  <a:off x="978046" y="5617108"/>
                  <a:ext cx="4625546" cy="12360"/>
                </a:xfrm>
                <a:prstGeom prst="line">
                  <a:avLst/>
                </a:prstGeom>
                <a:noFill/>
                <a:ln w="6350" cap="flat" cmpd="sng" algn="ctr">
                  <a:solidFill>
                    <a:srgbClr val="5B9BD5"/>
                  </a:solidFill>
                  <a:prstDash val="solid"/>
                  <a:miter lim="800000"/>
                </a:ln>
                <a:effectLst/>
              </p:spPr>
            </p:cxnSp>
            <p:cxnSp>
              <p:nvCxnSpPr>
                <p:cNvPr id="144" name="Straight Connector 143">
                  <a:extLst>
                    <a:ext uri="{FF2B5EF4-FFF2-40B4-BE49-F238E27FC236}">
                      <a16:creationId xmlns:a16="http://schemas.microsoft.com/office/drawing/2014/main" xmlns="" id="{71123631-CC98-4DED-943F-2E09513E9B93}"/>
                    </a:ext>
                  </a:extLst>
                </p:cNvPr>
                <p:cNvCxnSpPr>
                  <a:endCxn id="137" idx="2"/>
                </p:cNvCxnSpPr>
                <p:nvPr/>
              </p:nvCxnSpPr>
              <p:spPr>
                <a:xfrm flipV="1">
                  <a:off x="978046" y="5481186"/>
                  <a:ext cx="0" cy="148282"/>
                </a:xfrm>
                <a:prstGeom prst="line">
                  <a:avLst/>
                </a:prstGeom>
                <a:noFill/>
                <a:ln w="6350" cap="flat" cmpd="sng" algn="ctr">
                  <a:solidFill>
                    <a:srgbClr val="5B9BD5"/>
                  </a:solidFill>
                  <a:prstDash val="solid"/>
                  <a:miter lim="800000"/>
                </a:ln>
                <a:effectLst/>
              </p:spPr>
            </p:cxnSp>
            <p:cxnSp>
              <p:nvCxnSpPr>
                <p:cNvPr id="145" name="Straight Connector 144">
                  <a:extLst>
                    <a:ext uri="{FF2B5EF4-FFF2-40B4-BE49-F238E27FC236}">
                      <a16:creationId xmlns:a16="http://schemas.microsoft.com/office/drawing/2014/main" xmlns="" id="{C3D725B3-D0DB-496F-B764-D68CF13E2BC9}"/>
                    </a:ext>
                  </a:extLst>
                </p:cNvPr>
                <p:cNvCxnSpPr>
                  <a:stCxn id="140" idx="0"/>
                </p:cNvCxnSpPr>
                <p:nvPr/>
              </p:nvCxnSpPr>
              <p:spPr>
                <a:xfrm flipV="1">
                  <a:off x="1585587" y="5629468"/>
                  <a:ext cx="0" cy="140042"/>
                </a:xfrm>
                <a:prstGeom prst="line">
                  <a:avLst/>
                </a:prstGeom>
                <a:noFill/>
                <a:ln w="6350" cap="flat" cmpd="sng" algn="ctr">
                  <a:solidFill>
                    <a:srgbClr val="5B9BD5"/>
                  </a:solidFill>
                  <a:prstDash val="solid"/>
                  <a:miter lim="800000"/>
                </a:ln>
                <a:effectLst/>
              </p:spPr>
            </p:cxnSp>
            <p:cxnSp>
              <p:nvCxnSpPr>
                <p:cNvPr id="146" name="Straight Connector 145">
                  <a:extLst>
                    <a:ext uri="{FF2B5EF4-FFF2-40B4-BE49-F238E27FC236}">
                      <a16:creationId xmlns:a16="http://schemas.microsoft.com/office/drawing/2014/main" xmlns="" id="{E20A87CD-F5CA-4654-BF8D-24F42AA22877}"/>
                    </a:ext>
                  </a:extLst>
                </p:cNvPr>
                <p:cNvCxnSpPr/>
                <p:nvPr/>
              </p:nvCxnSpPr>
              <p:spPr>
                <a:xfrm flipV="1">
                  <a:off x="2193127" y="5468831"/>
                  <a:ext cx="0" cy="140042"/>
                </a:xfrm>
                <a:prstGeom prst="line">
                  <a:avLst/>
                </a:prstGeom>
                <a:noFill/>
                <a:ln w="6350" cap="flat" cmpd="sng" algn="ctr">
                  <a:solidFill>
                    <a:srgbClr val="5B9BD5"/>
                  </a:solidFill>
                  <a:prstDash val="solid"/>
                  <a:miter lim="800000"/>
                </a:ln>
                <a:effectLst/>
              </p:spPr>
            </p:cxnSp>
            <p:cxnSp>
              <p:nvCxnSpPr>
                <p:cNvPr id="147" name="Straight Connector 146">
                  <a:extLst>
                    <a:ext uri="{FF2B5EF4-FFF2-40B4-BE49-F238E27FC236}">
                      <a16:creationId xmlns:a16="http://schemas.microsoft.com/office/drawing/2014/main" xmlns="" id="{79494E6B-FDC7-4857-B963-9C0892513B3E}"/>
                    </a:ext>
                  </a:extLst>
                </p:cNvPr>
                <p:cNvCxnSpPr/>
                <p:nvPr/>
              </p:nvCxnSpPr>
              <p:spPr>
                <a:xfrm flipV="1">
                  <a:off x="2808906" y="5629466"/>
                  <a:ext cx="0" cy="140042"/>
                </a:xfrm>
                <a:prstGeom prst="line">
                  <a:avLst/>
                </a:prstGeom>
                <a:noFill/>
                <a:ln w="6350" cap="flat" cmpd="sng" algn="ctr">
                  <a:solidFill>
                    <a:srgbClr val="5B9BD5"/>
                  </a:solidFill>
                  <a:prstDash val="solid"/>
                  <a:miter lim="800000"/>
                </a:ln>
                <a:effectLst/>
              </p:spPr>
            </p:cxnSp>
            <p:cxnSp>
              <p:nvCxnSpPr>
                <p:cNvPr id="148" name="Straight Connector 147">
                  <a:extLst>
                    <a:ext uri="{FF2B5EF4-FFF2-40B4-BE49-F238E27FC236}">
                      <a16:creationId xmlns:a16="http://schemas.microsoft.com/office/drawing/2014/main" xmlns="" id="{73EB9EC6-5747-466B-B893-7759F4EB7E84}"/>
                    </a:ext>
                  </a:extLst>
                </p:cNvPr>
                <p:cNvCxnSpPr/>
                <p:nvPr/>
              </p:nvCxnSpPr>
              <p:spPr>
                <a:xfrm flipV="1">
                  <a:off x="3408208" y="5468831"/>
                  <a:ext cx="0" cy="140042"/>
                </a:xfrm>
                <a:prstGeom prst="line">
                  <a:avLst/>
                </a:prstGeom>
                <a:noFill/>
                <a:ln w="6350" cap="flat" cmpd="sng" algn="ctr">
                  <a:solidFill>
                    <a:srgbClr val="5B9BD5"/>
                  </a:solidFill>
                  <a:prstDash val="solid"/>
                  <a:miter lim="800000"/>
                </a:ln>
                <a:effectLst/>
              </p:spPr>
            </p:cxnSp>
            <p:cxnSp>
              <p:nvCxnSpPr>
                <p:cNvPr id="149" name="Straight Connector 148">
                  <a:extLst>
                    <a:ext uri="{FF2B5EF4-FFF2-40B4-BE49-F238E27FC236}">
                      <a16:creationId xmlns:a16="http://schemas.microsoft.com/office/drawing/2014/main" xmlns="" id="{0A3BBFDF-E377-4100-ACE6-21EDCFE152A0}"/>
                    </a:ext>
                  </a:extLst>
                </p:cNvPr>
                <p:cNvCxnSpPr/>
                <p:nvPr/>
              </p:nvCxnSpPr>
              <p:spPr>
                <a:xfrm flipV="1">
                  <a:off x="4030166" y="5617108"/>
                  <a:ext cx="0" cy="140042"/>
                </a:xfrm>
                <a:prstGeom prst="line">
                  <a:avLst/>
                </a:prstGeom>
                <a:noFill/>
                <a:ln w="6350" cap="flat" cmpd="sng" algn="ctr">
                  <a:solidFill>
                    <a:srgbClr val="5B9BD5"/>
                  </a:solidFill>
                  <a:prstDash val="solid"/>
                  <a:miter lim="800000"/>
                </a:ln>
                <a:effectLst/>
              </p:spPr>
            </p:cxnSp>
            <p:grpSp>
              <p:nvGrpSpPr>
                <p:cNvPr id="150" name="Group 149">
                  <a:extLst>
                    <a:ext uri="{FF2B5EF4-FFF2-40B4-BE49-F238E27FC236}">
                      <a16:creationId xmlns:a16="http://schemas.microsoft.com/office/drawing/2014/main" xmlns="" id="{5D5F9C6D-C189-4D61-AFDC-FAFCE35FFE77}"/>
                    </a:ext>
                  </a:extLst>
                </p:cNvPr>
                <p:cNvGrpSpPr/>
                <p:nvPr/>
              </p:nvGrpSpPr>
              <p:grpSpPr>
                <a:xfrm>
                  <a:off x="5603592" y="5439994"/>
                  <a:ext cx="533698" cy="329514"/>
                  <a:chOff x="4752935" y="5059290"/>
                  <a:chExt cx="533698" cy="329514"/>
                </a:xfrm>
              </p:grpSpPr>
              <p:sp>
                <p:nvSpPr>
                  <p:cNvPr id="161" name="Oval 160">
                    <a:extLst>
                      <a:ext uri="{FF2B5EF4-FFF2-40B4-BE49-F238E27FC236}">
                        <a16:creationId xmlns:a16="http://schemas.microsoft.com/office/drawing/2014/main" xmlns="" id="{6151F5F2-D086-4B38-8BD8-03DB3777F453}"/>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sp>
                <p:nvSpPr>
                  <p:cNvPr id="162" name="Oval 161">
                    <a:extLst>
                      <a:ext uri="{FF2B5EF4-FFF2-40B4-BE49-F238E27FC236}">
                        <a16:creationId xmlns:a16="http://schemas.microsoft.com/office/drawing/2014/main" xmlns="" id="{42A87545-3C66-4CAF-AC64-3B6B7CC3F27B}"/>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black"/>
                      </a:solidFill>
                      <a:effectLst/>
                      <a:uLnTx/>
                      <a:uFillTx/>
                      <a:latin typeface="Calibri" panose="020F0502020204030204"/>
                    </a:endParaRPr>
                  </a:p>
                </p:txBody>
              </p:sp>
            </p:grpSp>
            <p:cxnSp>
              <p:nvCxnSpPr>
                <p:cNvPr id="151" name="Straight Connector 150">
                  <a:extLst>
                    <a:ext uri="{FF2B5EF4-FFF2-40B4-BE49-F238E27FC236}">
                      <a16:creationId xmlns:a16="http://schemas.microsoft.com/office/drawing/2014/main" xmlns="" id="{9F39DEF4-7CA4-42B0-9687-5F8AFD344806}"/>
                    </a:ext>
                  </a:extLst>
                </p:cNvPr>
                <p:cNvCxnSpPr>
                  <a:stCxn id="162" idx="6"/>
                </p:cNvCxnSpPr>
                <p:nvPr/>
              </p:nvCxnSpPr>
              <p:spPr>
                <a:xfrm>
                  <a:off x="6137290" y="5604751"/>
                  <a:ext cx="770906" cy="4122"/>
                </a:xfrm>
                <a:prstGeom prst="line">
                  <a:avLst/>
                </a:prstGeom>
                <a:noFill/>
                <a:ln w="6350" cap="flat" cmpd="sng" algn="ctr">
                  <a:solidFill>
                    <a:srgbClr val="5B9BD5"/>
                  </a:solidFill>
                  <a:prstDash val="solid"/>
                  <a:miter lim="800000"/>
                </a:ln>
                <a:effectLst/>
              </p:spPr>
            </p:cxnSp>
            <p:cxnSp>
              <p:nvCxnSpPr>
                <p:cNvPr id="152" name="Straight Connector 151">
                  <a:extLst>
                    <a:ext uri="{FF2B5EF4-FFF2-40B4-BE49-F238E27FC236}">
                      <a16:creationId xmlns:a16="http://schemas.microsoft.com/office/drawing/2014/main" xmlns="" id="{9616973D-BBC7-447F-9679-43BC3BB6E952}"/>
                    </a:ext>
                  </a:extLst>
                </p:cNvPr>
                <p:cNvCxnSpPr/>
                <p:nvPr/>
              </p:nvCxnSpPr>
              <p:spPr>
                <a:xfrm>
                  <a:off x="6908196" y="3400496"/>
                  <a:ext cx="0" cy="2222917"/>
                </a:xfrm>
                <a:prstGeom prst="line">
                  <a:avLst/>
                </a:prstGeom>
                <a:noFill/>
                <a:ln w="6350" cap="flat" cmpd="sng" algn="ctr">
                  <a:solidFill>
                    <a:srgbClr val="5B9BD5"/>
                  </a:solidFill>
                  <a:prstDash val="solid"/>
                  <a:miter lim="800000"/>
                </a:ln>
                <a:effectLst/>
              </p:spPr>
            </p:cxnSp>
            <p:cxnSp>
              <p:nvCxnSpPr>
                <p:cNvPr id="153" name="Straight Connector 152">
                  <a:extLst>
                    <a:ext uri="{FF2B5EF4-FFF2-40B4-BE49-F238E27FC236}">
                      <a16:creationId xmlns:a16="http://schemas.microsoft.com/office/drawing/2014/main" xmlns="" id="{131FE08F-7BB6-4B73-B562-8C4904073F11}"/>
                    </a:ext>
                  </a:extLst>
                </p:cNvPr>
                <p:cNvCxnSpPr/>
                <p:nvPr/>
              </p:nvCxnSpPr>
              <p:spPr>
                <a:xfrm>
                  <a:off x="6908196" y="3396339"/>
                  <a:ext cx="1194319" cy="0"/>
                </a:xfrm>
                <a:prstGeom prst="line">
                  <a:avLst/>
                </a:prstGeom>
                <a:noFill/>
                <a:ln w="6350" cap="flat" cmpd="sng" algn="ctr">
                  <a:solidFill>
                    <a:srgbClr val="5B9BD5"/>
                  </a:solidFill>
                  <a:prstDash val="solid"/>
                  <a:miter lim="800000"/>
                </a:ln>
                <a:effectLst/>
              </p:spPr>
            </p:cxnSp>
            <p:sp>
              <p:nvSpPr>
                <p:cNvPr id="154" name="TextBox 153">
                  <a:extLst>
                    <a:ext uri="{FF2B5EF4-FFF2-40B4-BE49-F238E27FC236}">
                      <a16:creationId xmlns:a16="http://schemas.microsoft.com/office/drawing/2014/main" xmlns="" id="{DB6DCD0A-017A-4C53-8A0C-907B5283E869}"/>
                    </a:ext>
                  </a:extLst>
                </p:cNvPr>
                <p:cNvSpPr txBox="1"/>
                <p:nvPr/>
              </p:nvSpPr>
              <p:spPr>
                <a:xfrm rot="10800000">
                  <a:off x="3768269" y="504404"/>
                  <a:ext cx="1491877" cy="7115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155" name="TextBox 154">
                  <a:extLst>
                    <a:ext uri="{FF2B5EF4-FFF2-40B4-BE49-F238E27FC236}">
                      <a16:creationId xmlns:a16="http://schemas.microsoft.com/office/drawing/2014/main" xmlns="" id="{951212F5-D4A7-4D11-B200-13160B2EA7BE}"/>
                    </a:ext>
                  </a:extLst>
                </p:cNvPr>
                <p:cNvSpPr txBox="1"/>
                <p:nvPr/>
              </p:nvSpPr>
              <p:spPr>
                <a:xfrm rot="10800000">
                  <a:off x="3772730" y="2738895"/>
                  <a:ext cx="1491877" cy="7115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156" name="TextBox 155">
                  <a:extLst>
                    <a:ext uri="{FF2B5EF4-FFF2-40B4-BE49-F238E27FC236}">
                      <a16:creationId xmlns:a16="http://schemas.microsoft.com/office/drawing/2014/main" xmlns="" id="{9A34DE8E-4F31-4ADC-8B1E-56CBB3C170FE}"/>
                    </a:ext>
                  </a:extLst>
                </p:cNvPr>
                <p:cNvSpPr txBox="1"/>
                <p:nvPr/>
              </p:nvSpPr>
              <p:spPr>
                <a:xfrm rot="10800000">
                  <a:off x="3764201" y="4936732"/>
                  <a:ext cx="1491877" cy="7115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LV Network</a:t>
                  </a:r>
                </a:p>
              </p:txBody>
            </p:sp>
            <p:sp>
              <p:nvSpPr>
                <p:cNvPr id="157" name="TextBox 156">
                  <a:extLst>
                    <a:ext uri="{FF2B5EF4-FFF2-40B4-BE49-F238E27FC236}">
                      <a16:creationId xmlns:a16="http://schemas.microsoft.com/office/drawing/2014/main" xmlns="" id="{97523E7D-EBD2-44F2-A3B2-07B83FC5E7B0}"/>
                    </a:ext>
                  </a:extLst>
                </p:cNvPr>
                <p:cNvSpPr txBox="1"/>
                <p:nvPr/>
              </p:nvSpPr>
              <p:spPr>
                <a:xfrm rot="10800000">
                  <a:off x="6912771" y="3014645"/>
                  <a:ext cx="1485501" cy="4357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prstClr val="black"/>
                      </a:solidFill>
                      <a:effectLst/>
                      <a:uLnTx/>
                      <a:uFillTx/>
                    </a:rPr>
                    <a:t>MV Network</a:t>
                  </a:r>
                </a:p>
              </p:txBody>
            </p:sp>
            <p:sp>
              <p:nvSpPr>
                <p:cNvPr id="158" name="TextBox 157">
                  <a:extLst>
                    <a:ext uri="{FF2B5EF4-FFF2-40B4-BE49-F238E27FC236}">
                      <a16:creationId xmlns:a16="http://schemas.microsoft.com/office/drawing/2014/main" xmlns="" id="{7A5B6192-7888-4A06-99FF-0252B0995E99}"/>
                    </a:ext>
                  </a:extLst>
                </p:cNvPr>
                <p:cNvSpPr txBox="1"/>
                <p:nvPr/>
              </p:nvSpPr>
              <p:spPr>
                <a:xfrm rot="10800000">
                  <a:off x="5013771" y="588601"/>
                  <a:ext cx="1553595" cy="4686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11kV | 230V</a:t>
                  </a:r>
                </a:p>
              </p:txBody>
            </p:sp>
            <p:sp>
              <p:nvSpPr>
                <p:cNvPr id="159" name="TextBox 158">
                  <a:extLst>
                    <a:ext uri="{FF2B5EF4-FFF2-40B4-BE49-F238E27FC236}">
                      <a16:creationId xmlns:a16="http://schemas.microsoft.com/office/drawing/2014/main" xmlns="" id="{9BBFDFE2-DB66-4B55-9EBB-3D8655071D5F}"/>
                    </a:ext>
                  </a:extLst>
                </p:cNvPr>
                <p:cNvSpPr txBox="1"/>
                <p:nvPr/>
              </p:nvSpPr>
              <p:spPr>
                <a:xfrm rot="10800000">
                  <a:off x="5017426" y="2824571"/>
                  <a:ext cx="1553595" cy="4686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11kV | 230V</a:t>
                  </a:r>
                </a:p>
              </p:txBody>
            </p:sp>
            <p:sp>
              <p:nvSpPr>
                <p:cNvPr id="160" name="TextBox 159">
                  <a:extLst>
                    <a:ext uri="{FF2B5EF4-FFF2-40B4-BE49-F238E27FC236}">
                      <a16:creationId xmlns:a16="http://schemas.microsoft.com/office/drawing/2014/main" xmlns="" id="{99403B98-9AE1-4800-AF6E-2F709770F710}"/>
                    </a:ext>
                  </a:extLst>
                </p:cNvPr>
                <p:cNvSpPr txBox="1"/>
                <p:nvPr/>
              </p:nvSpPr>
              <p:spPr>
                <a:xfrm rot="10800000">
                  <a:off x="5013771" y="5015808"/>
                  <a:ext cx="1553595" cy="4686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a:ln>
                        <a:noFill/>
                      </a:ln>
                      <a:solidFill>
                        <a:prstClr val="black"/>
                      </a:solidFill>
                      <a:effectLst/>
                      <a:uLnTx/>
                      <a:uFillTx/>
                    </a:rPr>
                    <a:t>11kV | 230V</a:t>
                  </a:r>
                </a:p>
              </p:txBody>
            </p:sp>
          </p:grpSp>
        </p:grpSp>
        <p:sp>
          <p:nvSpPr>
            <p:cNvPr id="80" name="TextBox 79">
              <a:extLst>
                <a:ext uri="{FF2B5EF4-FFF2-40B4-BE49-F238E27FC236}">
                  <a16:creationId xmlns:a16="http://schemas.microsoft.com/office/drawing/2014/main" xmlns="" id="{EF286D59-CEAD-4D5D-BCBE-5F86BB6321FA}"/>
                </a:ext>
              </a:extLst>
            </p:cNvPr>
            <p:cNvSpPr txBox="1"/>
            <p:nvPr/>
          </p:nvSpPr>
          <p:spPr>
            <a:xfrm>
              <a:off x="2954637" y="1607593"/>
              <a:ext cx="1524592" cy="3350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rPr>
                <a:t>11kV | 33kV</a:t>
              </a:r>
            </a:p>
          </p:txBody>
        </p:sp>
        <p:sp>
          <p:nvSpPr>
            <p:cNvPr id="81" name="TextBox 80">
              <a:extLst>
                <a:ext uri="{FF2B5EF4-FFF2-40B4-BE49-F238E27FC236}">
                  <a16:creationId xmlns:a16="http://schemas.microsoft.com/office/drawing/2014/main" xmlns="" id="{5259E7EA-62DC-43E5-8798-FCD517128664}"/>
                </a:ext>
              </a:extLst>
            </p:cNvPr>
            <p:cNvSpPr txBox="1"/>
            <p:nvPr/>
          </p:nvSpPr>
          <p:spPr>
            <a:xfrm>
              <a:off x="2943210" y="4350296"/>
              <a:ext cx="1524592" cy="3350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rPr>
                <a:t>11kV | 33kV</a:t>
              </a:r>
            </a:p>
          </p:txBody>
        </p:sp>
        <p:sp>
          <p:nvSpPr>
            <p:cNvPr id="82" name="TextBox 81">
              <a:extLst>
                <a:ext uri="{FF2B5EF4-FFF2-40B4-BE49-F238E27FC236}">
                  <a16:creationId xmlns:a16="http://schemas.microsoft.com/office/drawing/2014/main" xmlns="" id="{7BAC8AFE-E351-4B70-9266-87A1FFCBA428}"/>
                </a:ext>
              </a:extLst>
            </p:cNvPr>
            <p:cNvSpPr txBox="1"/>
            <p:nvPr/>
          </p:nvSpPr>
          <p:spPr>
            <a:xfrm>
              <a:off x="7808206" y="1664677"/>
              <a:ext cx="1524592" cy="3350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rPr>
                <a:t>33kV | 11kV</a:t>
              </a:r>
            </a:p>
          </p:txBody>
        </p:sp>
        <p:sp>
          <p:nvSpPr>
            <p:cNvPr id="83" name="TextBox 82">
              <a:extLst>
                <a:ext uri="{FF2B5EF4-FFF2-40B4-BE49-F238E27FC236}">
                  <a16:creationId xmlns:a16="http://schemas.microsoft.com/office/drawing/2014/main" xmlns="" id="{E7C846BA-B0DE-4E13-B11F-0D40D0D38362}"/>
                </a:ext>
              </a:extLst>
            </p:cNvPr>
            <p:cNvSpPr txBox="1"/>
            <p:nvPr/>
          </p:nvSpPr>
          <p:spPr>
            <a:xfrm>
              <a:off x="7808206" y="4409990"/>
              <a:ext cx="1524592" cy="3350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rPr>
                <a:t>33kV | 11kV</a:t>
              </a:r>
            </a:p>
          </p:txBody>
        </p:sp>
        <p:cxnSp>
          <p:nvCxnSpPr>
            <p:cNvPr id="84" name="Straight Connector 83">
              <a:extLst>
                <a:ext uri="{FF2B5EF4-FFF2-40B4-BE49-F238E27FC236}">
                  <a16:creationId xmlns:a16="http://schemas.microsoft.com/office/drawing/2014/main" xmlns="" id="{90737763-6009-4D97-A6DE-DC926758E384}"/>
                </a:ext>
              </a:extLst>
            </p:cNvPr>
            <p:cNvCxnSpPr>
              <a:stCxn id="358" idx="6"/>
            </p:cNvCxnSpPr>
            <p:nvPr/>
          </p:nvCxnSpPr>
          <p:spPr>
            <a:xfrm>
              <a:off x="3763889" y="2044429"/>
              <a:ext cx="895909" cy="1748"/>
            </a:xfrm>
            <a:prstGeom prst="line">
              <a:avLst/>
            </a:prstGeom>
            <a:noFill/>
            <a:ln w="6350" cap="flat" cmpd="sng" algn="ctr">
              <a:solidFill>
                <a:srgbClr val="5B9BD5"/>
              </a:solidFill>
              <a:prstDash val="solid"/>
              <a:miter lim="800000"/>
            </a:ln>
            <a:effectLst/>
          </p:spPr>
        </p:cxnSp>
        <p:cxnSp>
          <p:nvCxnSpPr>
            <p:cNvPr id="86" name="Straight Connector 85">
              <a:extLst>
                <a:ext uri="{FF2B5EF4-FFF2-40B4-BE49-F238E27FC236}">
                  <a16:creationId xmlns:a16="http://schemas.microsoft.com/office/drawing/2014/main" xmlns="" id="{C0226D38-71E4-4681-BB90-166FAF0C8FCC}"/>
                </a:ext>
              </a:extLst>
            </p:cNvPr>
            <p:cNvCxnSpPr>
              <a:stCxn id="294" idx="6"/>
            </p:cNvCxnSpPr>
            <p:nvPr/>
          </p:nvCxnSpPr>
          <p:spPr>
            <a:xfrm>
              <a:off x="3763888" y="4794446"/>
              <a:ext cx="904776" cy="1748"/>
            </a:xfrm>
            <a:prstGeom prst="line">
              <a:avLst/>
            </a:prstGeom>
            <a:noFill/>
            <a:ln w="6350" cap="flat" cmpd="sng" algn="ctr">
              <a:solidFill>
                <a:srgbClr val="5B9BD5"/>
              </a:solidFill>
              <a:prstDash val="solid"/>
              <a:miter lim="800000"/>
            </a:ln>
            <a:effectLst/>
          </p:spPr>
        </p:cxnSp>
        <p:cxnSp>
          <p:nvCxnSpPr>
            <p:cNvPr id="87" name="Straight Connector 86">
              <a:extLst>
                <a:ext uri="{FF2B5EF4-FFF2-40B4-BE49-F238E27FC236}">
                  <a16:creationId xmlns:a16="http://schemas.microsoft.com/office/drawing/2014/main" xmlns="" id="{806FFB80-F833-4702-B4E9-F9F11B5D6E88}"/>
                </a:ext>
              </a:extLst>
            </p:cNvPr>
            <p:cNvCxnSpPr/>
            <p:nvPr/>
          </p:nvCxnSpPr>
          <p:spPr>
            <a:xfrm>
              <a:off x="4659798" y="2044321"/>
              <a:ext cx="3477" cy="2757003"/>
            </a:xfrm>
            <a:prstGeom prst="line">
              <a:avLst/>
            </a:prstGeom>
            <a:noFill/>
            <a:ln w="6350" cap="flat" cmpd="sng" algn="ctr">
              <a:solidFill>
                <a:srgbClr val="5B9BD5"/>
              </a:solidFill>
              <a:prstDash val="solid"/>
              <a:miter lim="800000"/>
            </a:ln>
            <a:effectLst/>
          </p:spPr>
        </p:cxnSp>
        <p:cxnSp>
          <p:nvCxnSpPr>
            <p:cNvPr id="88" name="Straight Connector 87">
              <a:extLst>
                <a:ext uri="{FF2B5EF4-FFF2-40B4-BE49-F238E27FC236}">
                  <a16:creationId xmlns:a16="http://schemas.microsoft.com/office/drawing/2014/main" xmlns="" id="{793D6F33-0A75-4DC6-A5E5-AEC060E04C71}"/>
                </a:ext>
              </a:extLst>
            </p:cNvPr>
            <p:cNvCxnSpPr/>
            <p:nvPr/>
          </p:nvCxnSpPr>
          <p:spPr>
            <a:xfrm>
              <a:off x="7534523" y="2047760"/>
              <a:ext cx="3477" cy="2757003"/>
            </a:xfrm>
            <a:prstGeom prst="line">
              <a:avLst/>
            </a:prstGeom>
            <a:noFill/>
            <a:ln w="6350" cap="flat" cmpd="sng" algn="ctr">
              <a:solidFill>
                <a:srgbClr val="5B9BD5"/>
              </a:solidFill>
              <a:prstDash val="solid"/>
              <a:miter lim="800000"/>
            </a:ln>
            <a:effectLst/>
          </p:spPr>
        </p:cxnSp>
        <p:cxnSp>
          <p:nvCxnSpPr>
            <p:cNvPr id="89" name="Straight Connector 88">
              <a:extLst>
                <a:ext uri="{FF2B5EF4-FFF2-40B4-BE49-F238E27FC236}">
                  <a16:creationId xmlns:a16="http://schemas.microsoft.com/office/drawing/2014/main" xmlns="" id="{C859C61D-D4E6-4338-8AD4-AA68645738BA}"/>
                </a:ext>
              </a:extLst>
            </p:cNvPr>
            <p:cNvCxnSpPr/>
            <p:nvPr/>
          </p:nvCxnSpPr>
          <p:spPr>
            <a:xfrm>
              <a:off x="7534523" y="2046177"/>
              <a:ext cx="902516" cy="1748"/>
            </a:xfrm>
            <a:prstGeom prst="line">
              <a:avLst/>
            </a:prstGeom>
            <a:noFill/>
            <a:ln w="6350" cap="flat" cmpd="sng" algn="ctr">
              <a:solidFill>
                <a:srgbClr val="5B9BD5"/>
              </a:solidFill>
              <a:prstDash val="solid"/>
              <a:miter lim="800000"/>
            </a:ln>
            <a:effectLst/>
          </p:spPr>
        </p:cxnSp>
        <p:cxnSp>
          <p:nvCxnSpPr>
            <p:cNvPr id="90" name="Straight Connector 89">
              <a:extLst>
                <a:ext uri="{FF2B5EF4-FFF2-40B4-BE49-F238E27FC236}">
                  <a16:creationId xmlns:a16="http://schemas.microsoft.com/office/drawing/2014/main" xmlns="" id="{960C89E1-7F34-4BC2-94F9-A5A33FB66393}"/>
                </a:ext>
              </a:extLst>
            </p:cNvPr>
            <p:cNvCxnSpPr/>
            <p:nvPr/>
          </p:nvCxnSpPr>
          <p:spPr>
            <a:xfrm>
              <a:off x="7534523" y="4800641"/>
              <a:ext cx="906837" cy="1748"/>
            </a:xfrm>
            <a:prstGeom prst="line">
              <a:avLst/>
            </a:prstGeom>
            <a:noFill/>
            <a:ln w="6350" cap="flat" cmpd="sng" algn="ctr">
              <a:solidFill>
                <a:srgbClr val="5B9BD5"/>
              </a:solidFill>
              <a:prstDash val="solid"/>
              <a:miter lim="800000"/>
            </a:ln>
            <a:effectLst/>
          </p:spPr>
        </p:cxnSp>
        <p:sp>
          <p:nvSpPr>
            <p:cNvPr id="91" name="TextBox 90">
              <a:extLst>
                <a:ext uri="{FF2B5EF4-FFF2-40B4-BE49-F238E27FC236}">
                  <a16:creationId xmlns:a16="http://schemas.microsoft.com/office/drawing/2014/main" xmlns="" id="{63F2C452-5E0C-4AF8-A911-AC82AB1C08C2}"/>
                </a:ext>
              </a:extLst>
            </p:cNvPr>
            <p:cNvSpPr txBox="1"/>
            <p:nvPr/>
          </p:nvSpPr>
          <p:spPr>
            <a:xfrm>
              <a:off x="3233097" y="2993952"/>
              <a:ext cx="1471669" cy="5695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rPr>
                <a:t>Distribution Network</a:t>
              </a:r>
            </a:p>
          </p:txBody>
        </p:sp>
        <p:sp>
          <p:nvSpPr>
            <p:cNvPr id="92" name="TextBox 91">
              <a:extLst>
                <a:ext uri="{FF2B5EF4-FFF2-40B4-BE49-F238E27FC236}">
                  <a16:creationId xmlns:a16="http://schemas.microsoft.com/office/drawing/2014/main" xmlns="" id="{FA30C926-673A-4C4A-B54A-59BB4D9CA630}"/>
                </a:ext>
              </a:extLst>
            </p:cNvPr>
            <p:cNvSpPr txBox="1"/>
            <p:nvPr/>
          </p:nvSpPr>
          <p:spPr>
            <a:xfrm>
              <a:off x="7616869" y="2978557"/>
              <a:ext cx="1554831" cy="6752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rPr>
                <a:t>Distribution Network</a:t>
              </a:r>
            </a:p>
          </p:txBody>
        </p:sp>
        <p:grpSp>
          <p:nvGrpSpPr>
            <p:cNvPr id="93" name="Group 92">
              <a:extLst>
                <a:ext uri="{FF2B5EF4-FFF2-40B4-BE49-F238E27FC236}">
                  <a16:creationId xmlns:a16="http://schemas.microsoft.com/office/drawing/2014/main" xmlns="" id="{5EB11D5B-A68E-43EB-968D-9A4656123DE4}"/>
                </a:ext>
              </a:extLst>
            </p:cNvPr>
            <p:cNvGrpSpPr/>
            <p:nvPr/>
          </p:nvGrpSpPr>
          <p:grpSpPr>
            <a:xfrm rot="5400000">
              <a:off x="5832050" y="3337020"/>
              <a:ext cx="533698" cy="329514"/>
              <a:chOff x="4752935" y="5059290"/>
              <a:chExt cx="533698" cy="329514"/>
            </a:xfrm>
          </p:grpSpPr>
          <p:sp>
            <p:nvSpPr>
              <p:cNvPr id="101" name="Oval 100">
                <a:extLst>
                  <a:ext uri="{FF2B5EF4-FFF2-40B4-BE49-F238E27FC236}">
                    <a16:creationId xmlns:a16="http://schemas.microsoft.com/office/drawing/2014/main" xmlns="" id="{09F11876-A816-4875-B1E4-B1395D29031D}"/>
                  </a:ext>
                </a:extLst>
              </p:cNvPr>
              <p:cNvSpPr/>
              <p:nvPr/>
            </p:nvSpPr>
            <p:spPr>
              <a:xfrm>
                <a:off x="4752935"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02" name="Oval 101">
                <a:extLst>
                  <a:ext uri="{FF2B5EF4-FFF2-40B4-BE49-F238E27FC236}">
                    <a16:creationId xmlns:a16="http://schemas.microsoft.com/office/drawing/2014/main" xmlns="" id="{0EE2FB2D-C631-422F-8B7D-BBD32FB63F06}"/>
                  </a:ext>
                </a:extLst>
              </p:cNvPr>
              <p:cNvSpPr/>
              <p:nvPr/>
            </p:nvSpPr>
            <p:spPr>
              <a:xfrm>
                <a:off x="4940643" y="5059290"/>
                <a:ext cx="345990" cy="329514"/>
              </a:xfrm>
              <a:prstGeom prst="ellipse">
                <a:avLst/>
              </a:prstGeom>
              <a:solidFill>
                <a:sysClr val="window" lastClr="FFFFFF">
                  <a:alpha val="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grpSp>
        <p:cxnSp>
          <p:nvCxnSpPr>
            <p:cNvPr id="94" name="Straight Connector 93">
              <a:extLst>
                <a:ext uri="{FF2B5EF4-FFF2-40B4-BE49-F238E27FC236}">
                  <a16:creationId xmlns:a16="http://schemas.microsoft.com/office/drawing/2014/main" xmlns="" id="{294F2DC2-D929-49FD-8DB3-8E54F0618D52}"/>
                </a:ext>
              </a:extLst>
            </p:cNvPr>
            <p:cNvCxnSpPr/>
            <p:nvPr/>
          </p:nvCxnSpPr>
          <p:spPr>
            <a:xfrm>
              <a:off x="4655595" y="4152117"/>
              <a:ext cx="2878928" cy="0"/>
            </a:xfrm>
            <a:prstGeom prst="line">
              <a:avLst/>
            </a:prstGeom>
            <a:noFill/>
            <a:ln w="6350" cap="flat" cmpd="sng" algn="ctr">
              <a:solidFill>
                <a:srgbClr val="5B9BD5"/>
              </a:solidFill>
              <a:prstDash val="solid"/>
              <a:miter lim="800000"/>
            </a:ln>
            <a:effectLst/>
          </p:spPr>
        </p:cxnSp>
        <p:cxnSp>
          <p:nvCxnSpPr>
            <p:cNvPr id="95" name="Straight Connector 94">
              <a:extLst>
                <a:ext uri="{FF2B5EF4-FFF2-40B4-BE49-F238E27FC236}">
                  <a16:creationId xmlns:a16="http://schemas.microsoft.com/office/drawing/2014/main" xmlns="" id="{48BB1F02-39E8-4652-8637-90E9DE80256D}"/>
                </a:ext>
              </a:extLst>
            </p:cNvPr>
            <p:cNvCxnSpPr>
              <a:stCxn id="102" idx="6"/>
            </p:cNvCxnSpPr>
            <p:nvPr/>
          </p:nvCxnSpPr>
          <p:spPr>
            <a:xfrm flipH="1">
              <a:off x="6095059" y="3768626"/>
              <a:ext cx="3840" cy="383491"/>
            </a:xfrm>
            <a:prstGeom prst="line">
              <a:avLst/>
            </a:prstGeom>
            <a:noFill/>
            <a:ln w="6350" cap="flat" cmpd="sng" algn="ctr">
              <a:solidFill>
                <a:srgbClr val="5B9BD5"/>
              </a:solidFill>
              <a:prstDash val="solid"/>
              <a:miter lim="800000"/>
            </a:ln>
            <a:effectLst/>
          </p:spPr>
        </p:cxnSp>
        <p:cxnSp>
          <p:nvCxnSpPr>
            <p:cNvPr id="96" name="Straight Connector 95">
              <a:extLst>
                <a:ext uri="{FF2B5EF4-FFF2-40B4-BE49-F238E27FC236}">
                  <a16:creationId xmlns:a16="http://schemas.microsoft.com/office/drawing/2014/main" xmlns="" id="{9EC8346A-AA84-4AEA-939C-1B5DC939A2FA}"/>
                </a:ext>
              </a:extLst>
            </p:cNvPr>
            <p:cNvCxnSpPr>
              <a:stCxn id="101" idx="2"/>
            </p:cNvCxnSpPr>
            <p:nvPr/>
          </p:nvCxnSpPr>
          <p:spPr>
            <a:xfrm flipH="1" flipV="1">
              <a:off x="6095059" y="666750"/>
              <a:ext cx="3840" cy="2568178"/>
            </a:xfrm>
            <a:prstGeom prst="line">
              <a:avLst/>
            </a:prstGeom>
            <a:noFill/>
            <a:ln w="6350" cap="flat" cmpd="sng" algn="ctr">
              <a:solidFill>
                <a:srgbClr val="5B9BD5"/>
              </a:solidFill>
              <a:prstDash val="solid"/>
              <a:miter lim="800000"/>
            </a:ln>
            <a:effectLst/>
          </p:spPr>
        </p:cxnSp>
        <p:sp>
          <p:nvSpPr>
            <p:cNvPr id="97" name="TextBox 96">
              <a:extLst>
                <a:ext uri="{FF2B5EF4-FFF2-40B4-BE49-F238E27FC236}">
                  <a16:creationId xmlns:a16="http://schemas.microsoft.com/office/drawing/2014/main" xmlns="" id="{5AD07597-5059-4FE2-9E5B-94E09A0C6558}"/>
                </a:ext>
              </a:extLst>
            </p:cNvPr>
            <p:cNvSpPr txBox="1"/>
            <p:nvPr/>
          </p:nvSpPr>
          <p:spPr>
            <a:xfrm rot="16200000">
              <a:off x="4847877" y="3064412"/>
              <a:ext cx="1782597" cy="4210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rPr>
                <a:t>33kV | 132kV</a:t>
              </a:r>
            </a:p>
          </p:txBody>
        </p:sp>
        <p:sp>
          <p:nvSpPr>
            <p:cNvPr id="98" name="TextBox 97">
              <a:extLst>
                <a:ext uri="{FF2B5EF4-FFF2-40B4-BE49-F238E27FC236}">
                  <a16:creationId xmlns:a16="http://schemas.microsoft.com/office/drawing/2014/main" xmlns="" id="{1AF1F2DC-7C04-4D1E-B8BD-494194927FE1}"/>
                </a:ext>
              </a:extLst>
            </p:cNvPr>
            <p:cNvSpPr txBox="1"/>
            <p:nvPr/>
          </p:nvSpPr>
          <p:spPr>
            <a:xfrm>
              <a:off x="6238190" y="3154819"/>
              <a:ext cx="916325" cy="80405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rPr>
                <a:t>Grid Supply Point</a:t>
              </a:r>
            </a:p>
          </p:txBody>
        </p:sp>
        <p:sp>
          <p:nvSpPr>
            <p:cNvPr id="99" name="TextBox 98">
              <a:extLst>
                <a:ext uri="{FF2B5EF4-FFF2-40B4-BE49-F238E27FC236}">
                  <a16:creationId xmlns:a16="http://schemas.microsoft.com/office/drawing/2014/main" xmlns="" id="{C0566930-BD03-4B5B-9F39-0A8AFCB759D2}"/>
                </a:ext>
              </a:extLst>
            </p:cNvPr>
            <p:cNvSpPr txBox="1"/>
            <p:nvPr/>
          </p:nvSpPr>
          <p:spPr>
            <a:xfrm>
              <a:off x="5258608" y="1544419"/>
              <a:ext cx="1725318" cy="6752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rPr>
                <a:t>Transmission Network</a:t>
              </a:r>
              <a:r>
                <a:rPr kumimoji="0" lang="en-GB" sz="1400" b="0" i="0" u="none" strike="noStrike" kern="0" cap="none" spc="0" normalizeH="0" baseline="30000" noProof="0">
                  <a:ln>
                    <a:noFill/>
                  </a:ln>
                  <a:solidFill>
                    <a:prstClr val="black"/>
                  </a:solidFill>
                  <a:effectLst/>
                  <a:uLnTx/>
                  <a:uFillTx/>
                </a:rPr>
                <a:t>*</a:t>
              </a:r>
            </a:p>
          </p:txBody>
        </p:sp>
        <p:sp>
          <p:nvSpPr>
            <p:cNvPr id="100" name="TextBox 99">
              <a:extLst>
                <a:ext uri="{FF2B5EF4-FFF2-40B4-BE49-F238E27FC236}">
                  <a16:creationId xmlns:a16="http://schemas.microsoft.com/office/drawing/2014/main" xmlns="" id="{403E25FE-9E6B-4A05-919D-A9DF04CCF06F}"/>
                </a:ext>
              </a:extLst>
            </p:cNvPr>
            <p:cNvSpPr txBox="1"/>
            <p:nvPr/>
          </p:nvSpPr>
          <p:spPr>
            <a:xfrm>
              <a:off x="6075974" y="2550712"/>
              <a:ext cx="1283435" cy="5695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rPr>
                <a:t>HV Network</a:t>
              </a:r>
            </a:p>
          </p:txBody>
        </p:sp>
      </p:grpSp>
      <p:sp>
        <p:nvSpPr>
          <p:cNvPr id="363" name="TextBox 362">
            <a:extLst>
              <a:ext uri="{FF2B5EF4-FFF2-40B4-BE49-F238E27FC236}">
                <a16:creationId xmlns:a16="http://schemas.microsoft.com/office/drawing/2014/main" xmlns="" id="{6FA45DB4-A8A8-4DF1-BF87-874C34C20F6D}"/>
              </a:ext>
            </a:extLst>
          </p:cNvPr>
          <p:cNvSpPr txBox="1"/>
          <p:nvPr/>
        </p:nvSpPr>
        <p:spPr>
          <a:xfrm>
            <a:off x="0" y="6237760"/>
            <a:ext cx="9144000" cy="230832"/>
          </a:xfrm>
          <a:prstGeom prst="rect">
            <a:avLst/>
          </a:prstGeom>
          <a:noFill/>
        </p:spPr>
        <p:txBody>
          <a:bodyPr wrap="square" rtlCol="0" anchor="t">
            <a:spAutoFit/>
          </a:bodyPr>
          <a:lstStyle/>
          <a:p>
            <a:pPr algn="ctr"/>
            <a:r>
              <a:rPr lang="en-GB" sz="900" baseline="30000">
                <a:solidFill>
                  <a:srgbClr val="7F7F7F"/>
                </a:solidFill>
              </a:rPr>
              <a:t>*</a:t>
            </a:r>
            <a:r>
              <a:rPr lang="en-GB" sz="900">
                <a:solidFill>
                  <a:srgbClr val="7F7F7F"/>
                </a:solidFill>
              </a:rPr>
              <a:t>132kV networks in Scotland are managed by the System Operator and included in the transmission network</a:t>
            </a:r>
            <a:endParaRPr lang="en-GB" sz="900">
              <a:solidFill>
                <a:srgbClr val="7F7F7F"/>
              </a:solidFill>
              <a:cs typeface="Calibri"/>
            </a:endParaRPr>
          </a:p>
        </p:txBody>
      </p:sp>
      <p:sp>
        <p:nvSpPr>
          <p:cNvPr id="364" name="Footer Placeholder 3">
            <a:extLst>
              <a:ext uri="{FF2B5EF4-FFF2-40B4-BE49-F238E27FC236}">
                <a16:creationId xmlns:a16="http://schemas.microsoft.com/office/drawing/2014/main" xmlns="" id="{152A5F41-B680-4B46-B122-AA14ACDB13BA}"/>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15407840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F0F6AEF-95E2-42C8-BE0A-28939FF54337}"/>
              </a:ext>
            </a:extLst>
          </p:cNvPr>
          <p:cNvSpPr/>
          <p:nvPr/>
        </p:nvSpPr>
        <p:spPr>
          <a:xfrm>
            <a:off x="462321" y="1517973"/>
            <a:ext cx="2792840" cy="1097280"/>
          </a:xfrm>
          <a:prstGeom prst="roundRect">
            <a:avLst/>
          </a:prstGeom>
          <a:solidFill>
            <a:srgbClr val="2F78A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latin typeface="Arial" panose="020B0604020202020204" pitchFamily="34" charset="0"/>
                <a:cs typeface="Arial" panose="020B0604020202020204" pitchFamily="34" charset="0"/>
              </a:rPr>
              <a:t>Conservative Scenario</a:t>
            </a:r>
          </a:p>
        </p:txBody>
      </p:sp>
      <p:sp>
        <p:nvSpPr>
          <p:cNvPr id="56" name="Rectangle: Rounded Corners 55">
            <a:extLst>
              <a:ext uri="{FF2B5EF4-FFF2-40B4-BE49-F238E27FC236}">
                <a16:creationId xmlns:a16="http://schemas.microsoft.com/office/drawing/2014/main" xmlns="" id="{6A8524E4-0348-4CEA-8003-FDDE4993A77A}"/>
              </a:ext>
            </a:extLst>
          </p:cNvPr>
          <p:cNvSpPr/>
          <p:nvPr/>
        </p:nvSpPr>
        <p:spPr>
          <a:xfrm>
            <a:off x="469952" y="1524513"/>
            <a:ext cx="2792840" cy="1097280"/>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latin typeface="Arial" panose="020B0604020202020204" pitchFamily="34" charset="0"/>
                <a:cs typeface="Arial" panose="020B0604020202020204" pitchFamily="34" charset="0"/>
              </a:rPr>
              <a:t>Aggressive Scenario</a:t>
            </a:r>
          </a:p>
        </p:txBody>
      </p:sp>
      <p:sp>
        <p:nvSpPr>
          <p:cNvPr id="2" name="Title 1">
            <a:extLst>
              <a:ext uri="{FF2B5EF4-FFF2-40B4-BE49-F238E27FC236}">
                <a16:creationId xmlns:a16="http://schemas.microsoft.com/office/drawing/2014/main" xmlns="" id="{4D72D08B-3FB9-461C-8C29-E9401AA70495}"/>
              </a:ext>
            </a:extLst>
          </p:cNvPr>
          <p:cNvSpPr txBox="1">
            <a:spLocks/>
          </p:cNvSpPr>
          <p:nvPr/>
        </p:nvSpPr>
        <p:spPr>
          <a:xfrm>
            <a:off x="302456" y="280245"/>
            <a:ext cx="6799030" cy="720080"/>
          </a:xfrm>
          <a:prstGeom prst="rect">
            <a:avLst/>
          </a:prstGeom>
        </p:spPr>
        <p:txBody>
          <a:bodyPr/>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sz="3600" b="1">
                <a:solidFill>
                  <a:srgbClr val="2F78AC"/>
                </a:solidFill>
              </a:rPr>
              <a:t>Public Charging Infrastructure </a:t>
            </a:r>
          </a:p>
        </p:txBody>
      </p:sp>
      <p:grpSp>
        <p:nvGrpSpPr>
          <p:cNvPr id="5" name="Group 4">
            <a:extLst>
              <a:ext uri="{FF2B5EF4-FFF2-40B4-BE49-F238E27FC236}">
                <a16:creationId xmlns:a16="http://schemas.microsoft.com/office/drawing/2014/main" xmlns="" id="{F7597087-EE73-461D-ABCE-280A23C1EC88}"/>
              </a:ext>
            </a:extLst>
          </p:cNvPr>
          <p:cNvGrpSpPr/>
          <p:nvPr/>
        </p:nvGrpSpPr>
        <p:grpSpPr>
          <a:xfrm>
            <a:off x="3316505" y="1653633"/>
            <a:ext cx="4795381" cy="4552407"/>
            <a:chOff x="2684472" y="512917"/>
            <a:chExt cx="5547109" cy="7668746"/>
          </a:xfrm>
        </p:grpSpPr>
        <p:grpSp>
          <p:nvGrpSpPr>
            <p:cNvPr id="6" name="Group 5">
              <a:extLst>
                <a:ext uri="{FF2B5EF4-FFF2-40B4-BE49-F238E27FC236}">
                  <a16:creationId xmlns:a16="http://schemas.microsoft.com/office/drawing/2014/main" xmlns="" id="{48DB1426-1342-4E21-949C-9AD03B17E5A2}"/>
                </a:ext>
              </a:extLst>
            </p:cNvPr>
            <p:cNvGrpSpPr/>
            <p:nvPr/>
          </p:nvGrpSpPr>
          <p:grpSpPr>
            <a:xfrm>
              <a:off x="2684472" y="512917"/>
              <a:ext cx="5547109" cy="7668746"/>
              <a:chOff x="2684472" y="512917"/>
              <a:chExt cx="5547109" cy="7668746"/>
            </a:xfrm>
          </p:grpSpPr>
          <p:grpSp>
            <p:nvGrpSpPr>
              <p:cNvPr id="8" name="Group 7">
                <a:extLst>
                  <a:ext uri="{FF2B5EF4-FFF2-40B4-BE49-F238E27FC236}">
                    <a16:creationId xmlns:a16="http://schemas.microsoft.com/office/drawing/2014/main" xmlns="" id="{A1F5F3B5-7D35-4575-93D2-F7D3CC0B2836}"/>
                  </a:ext>
                </a:extLst>
              </p:cNvPr>
              <p:cNvGrpSpPr/>
              <p:nvPr/>
            </p:nvGrpSpPr>
            <p:grpSpPr>
              <a:xfrm>
                <a:off x="2684472" y="512917"/>
                <a:ext cx="5120128" cy="7668746"/>
                <a:chOff x="2133142" y="653540"/>
                <a:chExt cx="5120128" cy="7668746"/>
              </a:xfrm>
            </p:grpSpPr>
            <p:grpSp>
              <p:nvGrpSpPr>
                <p:cNvPr id="15" name="Group 14">
                  <a:extLst>
                    <a:ext uri="{FF2B5EF4-FFF2-40B4-BE49-F238E27FC236}">
                      <a16:creationId xmlns:a16="http://schemas.microsoft.com/office/drawing/2014/main" xmlns="" id="{8D137C54-002E-45DA-A9AF-70835DB43F25}"/>
                    </a:ext>
                  </a:extLst>
                </p:cNvPr>
                <p:cNvGrpSpPr/>
                <p:nvPr/>
              </p:nvGrpSpPr>
              <p:grpSpPr>
                <a:xfrm>
                  <a:off x="2133142" y="826326"/>
                  <a:ext cx="5120128" cy="7495960"/>
                  <a:chOff x="2025566" y="862184"/>
                  <a:chExt cx="5120128" cy="7495960"/>
                </a:xfrm>
              </p:grpSpPr>
              <p:sp>
                <p:nvSpPr>
                  <p:cNvPr id="17" name="Rectangle 16">
                    <a:extLst>
                      <a:ext uri="{FF2B5EF4-FFF2-40B4-BE49-F238E27FC236}">
                        <a16:creationId xmlns:a16="http://schemas.microsoft.com/office/drawing/2014/main" xmlns="" id="{371C508A-D28A-4BA4-B3B3-E7E81AB1566C}"/>
                      </a:ext>
                    </a:extLst>
                  </p:cNvPr>
                  <p:cNvSpPr/>
                  <p:nvPr/>
                </p:nvSpPr>
                <p:spPr>
                  <a:xfrm>
                    <a:off x="2740027" y="1296991"/>
                    <a:ext cx="4405667" cy="7061153"/>
                  </a:xfrm>
                  <a:prstGeom prst="rect">
                    <a:avLst/>
                  </a:prstGeom>
                  <a:gradFill>
                    <a:gsLst>
                      <a:gs pos="0">
                        <a:schemeClr val="tx1">
                          <a:lumMod val="95000"/>
                          <a:lumOff val="5000"/>
                        </a:schemeClr>
                      </a:gs>
                      <a:gs pos="100000">
                        <a:schemeClr val="tx1">
                          <a:lumMod val="50000"/>
                          <a:lumOff val="50000"/>
                        </a:schemeClr>
                      </a:gs>
                    </a:gsLst>
                    <a:lin ang="8100000" scaled="1"/>
                  </a:gradFill>
                  <a:scene3d>
                    <a:camera prst="isometricTopUp">
                      <a:rot lat="17531464" lon="19527655" rev="2538693"/>
                    </a:camera>
                    <a:lightRig rig="threePt" dir="t"/>
                  </a:scene3d>
                  <a:sp3d extrusionH="260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xmlns="" id="{D4B04A41-9775-4A9A-B87B-61C4DC30C44D}"/>
                      </a:ext>
                    </a:extLst>
                  </p:cNvPr>
                  <p:cNvSpPr/>
                  <p:nvPr/>
                </p:nvSpPr>
                <p:spPr>
                  <a:xfrm>
                    <a:off x="2025566" y="862184"/>
                    <a:ext cx="5001478" cy="3235569"/>
                  </a:xfrm>
                  <a:prstGeom prst="rect">
                    <a:avLst/>
                  </a:prstGeom>
                  <a:gradFill flip="none" rotWithShape="1">
                    <a:gsLst>
                      <a:gs pos="0">
                        <a:schemeClr val="bg1"/>
                      </a:gs>
                      <a:gs pos="73000">
                        <a:schemeClr val="bg1">
                          <a:lumMod val="85000"/>
                        </a:schemeClr>
                      </a:gs>
                      <a:gs pos="100000">
                        <a:schemeClr val="bg1">
                          <a:lumMod val="50000"/>
                        </a:schemeClr>
                      </a:gs>
                    </a:gsLst>
                    <a:lin ang="8100000" scaled="1"/>
                    <a:tileRect/>
                  </a:gradFill>
                  <a:ln>
                    <a:noFill/>
                  </a:ln>
                  <a:scene3d>
                    <a:camera prst="isometricOffAxis1Right">
                      <a:rot lat="1075750" lon="19724643" rev="21502672"/>
                    </a:camera>
                    <a:lightRig rig="threePt" dir="t"/>
                  </a:scene3d>
                  <a:sp3d extrusionH="26035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Rectangle 15">
                  <a:extLst>
                    <a:ext uri="{FF2B5EF4-FFF2-40B4-BE49-F238E27FC236}">
                      <a16:creationId xmlns:a16="http://schemas.microsoft.com/office/drawing/2014/main" xmlns="" id="{DEB4525F-CF05-49DE-8DB7-4F8EDA02AF30}"/>
                    </a:ext>
                  </a:extLst>
                </p:cNvPr>
                <p:cNvSpPr/>
                <p:nvPr/>
              </p:nvSpPr>
              <p:spPr>
                <a:xfrm>
                  <a:off x="2367378" y="653540"/>
                  <a:ext cx="4586792" cy="3565843"/>
                </a:xfrm>
                <a:prstGeom prst="rect">
                  <a:avLst/>
                </a:prstGeom>
                <a:blipFill>
                  <a:blip r:embed="rId2"/>
                  <a:stretch>
                    <a:fillRect/>
                  </a:stretch>
                </a:blipFill>
                <a:ln>
                  <a:noFill/>
                </a:ln>
                <a:scene3d>
                  <a:camera prst="isometricRightUp">
                    <a:rot lat="1813046" lon="20365652" rev="2151102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 name="Rectangle 8">
                <a:extLst>
                  <a:ext uri="{FF2B5EF4-FFF2-40B4-BE49-F238E27FC236}">
                    <a16:creationId xmlns:a16="http://schemas.microsoft.com/office/drawing/2014/main" xmlns="" id="{BD0B7C88-6A13-4932-A000-DD888A41FC0C}"/>
                  </a:ext>
                </a:extLst>
              </p:cNvPr>
              <p:cNvSpPr/>
              <p:nvPr/>
            </p:nvSpPr>
            <p:spPr>
              <a:xfrm>
                <a:off x="3314074" y="4474452"/>
                <a:ext cx="1685365" cy="958186"/>
              </a:xfrm>
              <a:prstGeom prst="rect">
                <a:avLst/>
              </a:prstGeom>
              <a:blipFill>
                <a:blip r:embed="rId3"/>
                <a:stretch>
                  <a:fillRect/>
                </a:stretch>
              </a:blipFill>
              <a:scene3d>
                <a:camera prst="isometricTopUp">
                  <a:rot lat="19311045" lon="19039960" rev="234178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xmlns="" id="{F321DC33-6A44-4FFE-8F86-65EF358E4F55}"/>
                  </a:ext>
                </a:extLst>
              </p:cNvPr>
              <p:cNvSpPr/>
              <p:nvPr/>
            </p:nvSpPr>
            <p:spPr>
              <a:xfrm>
                <a:off x="3741594" y="5117399"/>
                <a:ext cx="1685365" cy="1004588"/>
              </a:xfrm>
              <a:prstGeom prst="rect">
                <a:avLst/>
              </a:prstGeom>
              <a:blipFill>
                <a:blip r:embed="rId3"/>
                <a:stretch>
                  <a:fillRect/>
                </a:stretch>
              </a:blipFill>
              <a:scene3d>
                <a:camera prst="isometricTopUp">
                  <a:rot lat="19311045" lon="19039960" rev="234178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xmlns="" id="{8DCE3166-F10F-4B2B-89FA-F1DD8392AD50}"/>
                  </a:ext>
                </a:extLst>
              </p:cNvPr>
              <p:cNvSpPr/>
              <p:nvPr/>
            </p:nvSpPr>
            <p:spPr>
              <a:xfrm>
                <a:off x="6155105" y="4023226"/>
                <a:ext cx="1685365" cy="627860"/>
              </a:xfrm>
              <a:prstGeom prst="rect">
                <a:avLst/>
              </a:prstGeom>
              <a:blipFill>
                <a:blip r:embed="rId3"/>
                <a:stretch>
                  <a:fillRect/>
                </a:stretch>
              </a:blipFill>
              <a:scene3d>
                <a:camera prst="isometricTopUp">
                  <a:rot lat="19509207" lon="18798627" rev="251494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xmlns="" id="{AB1B29D2-E154-4646-B5C0-6BC105B1C3D1}"/>
                  </a:ext>
                </a:extLst>
              </p:cNvPr>
              <p:cNvSpPr/>
              <p:nvPr/>
            </p:nvSpPr>
            <p:spPr>
              <a:xfrm>
                <a:off x="6472592" y="4515169"/>
                <a:ext cx="1758989" cy="804840"/>
              </a:xfrm>
              <a:prstGeom prst="rect">
                <a:avLst/>
              </a:prstGeom>
              <a:blipFill>
                <a:blip r:embed="rId3"/>
                <a:stretch>
                  <a:fillRect/>
                </a:stretch>
              </a:blipFill>
              <a:scene3d>
                <a:camera prst="isometricTopUp">
                  <a:rot lat="19509207" lon="18798627" rev="251494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xmlns="" id="{CA9A474F-B1FC-4D8D-8DA3-DDE2784BBFB2}"/>
                  </a:ext>
                </a:extLst>
              </p:cNvPr>
              <p:cNvSpPr/>
              <p:nvPr/>
            </p:nvSpPr>
            <p:spPr>
              <a:xfrm>
                <a:off x="5868288" y="3408962"/>
                <a:ext cx="1685365" cy="803900"/>
              </a:xfrm>
              <a:prstGeom prst="rect">
                <a:avLst/>
              </a:prstGeom>
              <a:blipFill>
                <a:blip r:embed="rId3"/>
                <a:stretch>
                  <a:fillRect/>
                </a:stretch>
              </a:blipFill>
              <a:scene3d>
                <a:camera prst="isometricTopUp">
                  <a:rot lat="19311045" lon="19039960" rev="234178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xmlns="" id="{E85E9DB2-9841-4E9D-B830-0657BB731AE4}"/>
                  </a:ext>
                </a:extLst>
              </p:cNvPr>
              <p:cNvSpPr txBox="1"/>
              <p:nvPr/>
            </p:nvSpPr>
            <p:spPr>
              <a:xfrm>
                <a:off x="2971951" y="3699486"/>
                <a:ext cx="4405665" cy="589726"/>
              </a:xfrm>
              <a:prstGeom prst="rect">
                <a:avLst/>
              </a:prstGeom>
              <a:noFill/>
              <a:scene3d>
                <a:camera prst="isometricTopUp">
                  <a:rot lat="20976548" lon="330152" rev="479989"/>
                </a:camera>
                <a:lightRig rig="threePt" dir="t"/>
              </a:scene3d>
            </p:spPr>
            <p:txBody>
              <a:bodyPr wrap="square" rtlCol="0">
                <a:spAutoFit/>
              </a:bodyPr>
              <a:lstStyle/>
              <a:p>
                <a:r>
                  <a:rPr lang="en-IN" sz="2000" b="1">
                    <a:solidFill>
                      <a:schemeClr val="bg1">
                        <a:lumMod val="95000"/>
                      </a:schemeClr>
                    </a:solidFill>
                    <a:latin typeface="Arial" panose="020B0604020202020204" pitchFamily="34" charset="0"/>
                    <a:cs typeface="Arial" panose="020B0604020202020204" pitchFamily="34" charset="0"/>
                  </a:rPr>
                  <a:t>PUBLIC CHARGING</a:t>
                </a:r>
              </a:p>
            </p:txBody>
          </p:sp>
        </p:grpSp>
        <p:sp>
          <p:nvSpPr>
            <p:cNvPr id="7" name="TextBox 6">
              <a:extLst>
                <a:ext uri="{FF2B5EF4-FFF2-40B4-BE49-F238E27FC236}">
                  <a16:creationId xmlns:a16="http://schemas.microsoft.com/office/drawing/2014/main" xmlns="" id="{14639EBA-0DF2-420C-91AB-16CB2F3B3599}"/>
                </a:ext>
              </a:extLst>
            </p:cNvPr>
            <p:cNvSpPr txBox="1"/>
            <p:nvPr/>
          </p:nvSpPr>
          <p:spPr>
            <a:xfrm>
              <a:off x="4951530" y="4098059"/>
              <a:ext cx="1685365" cy="2022011"/>
            </a:xfrm>
            <a:prstGeom prst="rect">
              <a:avLst/>
            </a:prstGeom>
            <a:noFill/>
            <a:scene3d>
              <a:camera prst="isometricTopUp">
                <a:rot lat="19410013" lon="19442201" rev="2043459"/>
              </a:camera>
              <a:lightRig rig="threePt" dir="t"/>
            </a:scene3d>
          </p:spPr>
          <p:txBody>
            <a:bodyPr wrap="square" rtlCol="0">
              <a:spAutoFit/>
            </a:bodyPr>
            <a:lstStyle/>
            <a:p>
              <a:pPr algn="ctr"/>
              <a:r>
                <a:rPr lang="en-IN" sz="2000" b="1">
                  <a:solidFill>
                    <a:schemeClr val="bg1"/>
                  </a:solidFill>
                  <a:latin typeface="Arial" panose="020B0604020202020204" pitchFamily="34" charset="0"/>
                  <a:cs typeface="Arial" panose="020B0604020202020204" pitchFamily="34" charset="0"/>
                </a:rPr>
                <a:t>CURRENT RATIO </a:t>
              </a:r>
            </a:p>
            <a:p>
              <a:pPr algn="ctr"/>
              <a:r>
                <a:rPr lang="en-IN" sz="3200" b="1">
                  <a:solidFill>
                    <a:schemeClr val="bg1"/>
                  </a:solidFill>
                  <a:latin typeface="Arial" panose="020B0604020202020204" pitchFamily="34" charset="0"/>
                  <a:cs typeface="Arial" panose="020B0604020202020204" pitchFamily="34" charset="0"/>
                </a:rPr>
                <a:t>1:5</a:t>
              </a:r>
            </a:p>
          </p:txBody>
        </p:sp>
      </p:grpSp>
      <p:sp>
        <p:nvSpPr>
          <p:cNvPr id="50" name="Rectangle: Rounded Corners 49">
            <a:extLst>
              <a:ext uri="{FF2B5EF4-FFF2-40B4-BE49-F238E27FC236}">
                <a16:creationId xmlns:a16="http://schemas.microsoft.com/office/drawing/2014/main" xmlns="" id="{BDBD9D09-A057-4E05-B0E7-7F8696A0B445}"/>
              </a:ext>
            </a:extLst>
          </p:cNvPr>
          <p:cNvSpPr/>
          <p:nvPr/>
        </p:nvSpPr>
        <p:spPr>
          <a:xfrm>
            <a:off x="456203" y="2719732"/>
            <a:ext cx="1807345" cy="930753"/>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a:solidFill>
                  <a:srgbClr val="2F78AC"/>
                </a:solidFill>
                <a:latin typeface="Arial" panose="020B0604020202020204" pitchFamily="34" charset="0"/>
                <a:cs typeface="Arial" panose="020B0604020202020204" pitchFamily="34" charset="0"/>
              </a:rPr>
              <a:t>1:5</a:t>
            </a:r>
          </a:p>
        </p:txBody>
      </p:sp>
      <p:sp>
        <p:nvSpPr>
          <p:cNvPr id="57" name="Rectangle: Rounded Corners 56">
            <a:extLst>
              <a:ext uri="{FF2B5EF4-FFF2-40B4-BE49-F238E27FC236}">
                <a16:creationId xmlns:a16="http://schemas.microsoft.com/office/drawing/2014/main" xmlns="" id="{17AB6DA7-7DB5-4202-923F-B0C7657C6825}"/>
              </a:ext>
            </a:extLst>
          </p:cNvPr>
          <p:cNvSpPr/>
          <p:nvPr/>
        </p:nvSpPr>
        <p:spPr>
          <a:xfrm>
            <a:off x="471529" y="3240439"/>
            <a:ext cx="2160740" cy="959763"/>
          </a:xfrm>
          <a:prstGeom prst="roundRect">
            <a:avLst/>
          </a:prstGeom>
          <a:noFill/>
          <a:ln w="57150">
            <a:solidFill>
              <a:srgbClr val="2F7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a:solidFill>
                  <a:srgbClr val="2F78AC"/>
                </a:solidFill>
                <a:latin typeface="Arial" panose="020B0604020202020204" pitchFamily="34" charset="0"/>
                <a:cs typeface="Arial" panose="020B0604020202020204" pitchFamily="34" charset="0"/>
              </a:rPr>
              <a:t>Ability to domestically charge?</a:t>
            </a:r>
          </a:p>
        </p:txBody>
      </p:sp>
      <p:sp>
        <p:nvSpPr>
          <p:cNvPr id="58" name="Rectangle: Rounded Corners 57">
            <a:extLst>
              <a:ext uri="{FF2B5EF4-FFF2-40B4-BE49-F238E27FC236}">
                <a16:creationId xmlns:a16="http://schemas.microsoft.com/office/drawing/2014/main" xmlns="" id="{CE2A1040-0EC7-44DA-A08F-94E6BDAF74BA}"/>
              </a:ext>
            </a:extLst>
          </p:cNvPr>
          <p:cNvSpPr/>
          <p:nvPr/>
        </p:nvSpPr>
        <p:spPr>
          <a:xfrm>
            <a:off x="469952" y="4444506"/>
            <a:ext cx="2160740" cy="48133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2F78AC"/>
                </a:solidFill>
                <a:latin typeface="Arial" panose="020B0604020202020204" pitchFamily="34" charset="0"/>
                <a:cs typeface="Arial" panose="020B0604020202020204" pitchFamily="34" charset="0"/>
              </a:rPr>
              <a:t>Is it profitable?</a:t>
            </a:r>
          </a:p>
        </p:txBody>
      </p:sp>
      <p:sp>
        <p:nvSpPr>
          <p:cNvPr id="69" name="Rectangle: Rounded Corners 68">
            <a:extLst>
              <a:ext uri="{FF2B5EF4-FFF2-40B4-BE49-F238E27FC236}">
                <a16:creationId xmlns:a16="http://schemas.microsoft.com/office/drawing/2014/main" xmlns="" id="{1A354786-B225-47BE-90E1-FD16572FF435}"/>
              </a:ext>
            </a:extLst>
          </p:cNvPr>
          <p:cNvSpPr/>
          <p:nvPr/>
        </p:nvSpPr>
        <p:spPr>
          <a:xfrm>
            <a:off x="1526903" y="5229221"/>
            <a:ext cx="2199668" cy="81118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a:solidFill>
                  <a:srgbClr val="2F78AC"/>
                </a:solidFill>
                <a:latin typeface="Arial" panose="020B0604020202020204" pitchFamily="34" charset="0"/>
                <a:cs typeface="Arial" panose="020B0604020202020204" pitchFamily="34" charset="0"/>
              </a:rPr>
              <a:t>By 2040 ratio is  1:4</a:t>
            </a:r>
          </a:p>
        </p:txBody>
      </p:sp>
      <p:grpSp>
        <p:nvGrpSpPr>
          <p:cNvPr id="71" name="Group 70">
            <a:extLst>
              <a:ext uri="{FF2B5EF4-FFF2-40B4-BE49-F238E27FC236}">
                <a16:creationId xmlns:a16="http://schemas.microsoft.com/office/drawing/2014/main" xmlns="" id="{E58E4A22-4EC1-44D5-B158-CC278F9B8687}"/>
              </a:ext>
            </a:extLst>
          </p:cNvPr>
          <p:cNvGrpSpPr/>
          <p:nvPr/>
        </p:nvGrpSpPr>
        <p:grpSpPr>
          <a:xfrm>
            <a:off x="7124140" y="2780746"/>
            <a:ext cx="1950884" cy="1950884"/>
            <a:chOff x="7054312" y="2764129"/>
            <a:chExt cx="1950884" cy="1950884"/>
          </a:xfrm>
        </p:grpSpPr>
        <p:sp>
          <p:nvSpPr>
            <p:cNvPr id="72" name="Oval 71">
              <a:extLst>
                <a:ext uri="{FF2B5EF4-FFF2-40B4-BE49-F238E27FC236}">
                  <a16:creationId xmlns:a16="http://schemas.microsoft.com/office/drawing/2014/main" xmlns="" id="{448CE64E-766A-4B9D-BBC2-1D6892227603}"/>
                </a:ext>
              </a:extLst>
            </p:cNvPr>
            <p:cNvSpPr/>
            <p:nvPr/>
          </p:nvSpPr>
          <p:spPr>
            <a:xfrm>
              <a:off x="7359774" y="3069591"/>
              <a:ext cx="1339960" cy="1339960"/>
            </a:xfrm>
            <a:prstGeom prst="ellipse">
              <a:avLst/>
            </a:prstGeom>
            <a:blipFill>
              <a:blip r:embed="rId4"/>
              <a:stretch>
                <a:fillRect/>
              </a:stretch>
            </a:blip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xmlns="" id="{292056D2-1D08-4BE3-8BF6-943CD1CD0BFC}"/>
                </a:ext>
              </a:extLst>
            </p:cNvPr>
            <p:cNvSpPr/>
            <p:nvPr/>
          </p:nvSpPr>
          <p:spPr>
            <a:xfrm>
              <a:off x="7054312" y="2764129"/>
              <a:ext cx="1950884" cy="1950884"/>
            </a:xfrm>
            <a:custGeom>
              <a:avLst/>
              <a:gdLst>
                <a:gd name="connsiteX0" fmla="*/ 975442 w 1950884"/>
                <a:gd name="connsiteY0" fmla="*/ 305462 h 1950884"/>
                <a:gd name="connsiteX1" fmla="*/ 305462 w 1950884"/>
                <a:gd name="connsiteY1" fmla="*/ 975442 h 1950884"/>
                <a:gd name="connsiteX2" fmla="*/ 975442 w 1950884"/>
                <a:gd name="connsiteY2" fmla="*/ 1645422 h 1950884"/>
                <a:gd name="connsiteX3" fmla="*/ 1645422 w 1950884"/>
                <a:gd name="connsiteY3" fmla="*/ 975442 h 1950884"/>
                <a:gd name="connsiteX4" fmla="*/ 975442 w 1950884"/>
                <a:gd name="connsiteY4" fmla="*/ 305462 h 1950884"/>
                <a:gd name="connsiteX5" fmla="*/ 975442 w 1950884"/>
                <a:gd name="connsiteY5" fmla="*/ 0 h 1950884"/>
                <a:gd name="connsiteX6" fmla="*/ 1028835 w 1950884"/>
                <a:gd name="connsiteY6" fmla="*/ 2696 h 1950884"/>
                <a:gd name="connsiteX7" fmla="*/ 1057814 w 1950884"/>
                <a:gd name="connsiteY7" fmla="*/ 169540 h 1950884"/>
                <a:gd name="connsiteX8" fmla="*/ 1058267 w 1950884"/>
                <a:gd name="connsiteY8" fmla="*/ 169563 h 1950884"/>
                <a:gd name="connsiteX9" fmla="*/ 1138699 w 1950884"/>
                <a:gd name="connsiteY9" fmla="*/ 181839 h 1950884"/>
                <a:gd name="connsiteX10" fmla="*/ 1207619 w 1950884"/>
                <a:gd name="connsiteY10" fmla="*/ 199560 h 1950884"/>
                <a:gd name="connsiteX11" fmla="*/ 1298585 w 1950884"/>
                <a:gd name="connsiteY11" fmla="*/ 55960 h 1950884"/>
                <a:gd name="connsiteX12" fmla="*/ 1355128 w 1950884"/>
                <a:gd name="connsiteY12" fmla="*/ 76655 h 1950884"/>
                <a:gd name="connsiteX13" fmla="*/ 1397091 w 1950884"/>
                <a:gd name="connsiteY13" fmla="*/ 96870 h 1950884"/>
                <a:gd name="connsiteX14" fmla="*/ 1359110 w 1950884"/>
                <a:gd name="connsiteY14" fmla="*/ 266141 h 1950884"/>
                <a:gd name="connsiteX15" fmla="*/ 1428357 w 1950884"/>
                <a:gd name="connsiteY15" fmla="*/ 303727 h 1950884"/>
                <a:gd name="connsiteX16" fmla="*/ 1483902 w 1950884"/>
                <a:gd name="connsiteY16" fmla="*/ 349557 h 1950884"/>
                <a:gd name="connsiteX17" fmla="*/ 1623478 w 1950884"/>
                <a:gd name="connsiteY17" fmla="*/ 251290 h 1950884"/>
                <a:gd name="connsiteX18" fmla="*/ 1665184 w 1950884"/>
                <a:gd name="connsiteY18" fmla="*/ 285700 h 1950884"/>
                <a:gd name="connsiteX19" fmla="*/ 1699594 w 1950884"/>
                <a:gd name="connsiteY19" fmla="*/ 327406 h 1950884"/>
                <a:gd name="connsiteX20" fmla="*/ 1601328 w 1950884"/>
                <a:gd name="connsiteY20" fmla="*/ 466982 h 1950884"/>
                <a:gd name="connsiteX21" fmla="*/ 1647159 w 1950884"/>
                <a:gd name="connsiteY21" fmla="*/ 522530 h 1950884"/>
                <a:gd name="connsiteX22" fmla="*/ 1684744 w 1950884"/>
                <a:gd name="connsiteY22" fmla="*/ 591774 h 1950884"/>
                <a:gd name="connsiteX23" fmla="*/ 1854015 w 1950884"/>
                <a:gd name="connsiteY23" fmla="*/ 553793 h 1950884"/>
                <a:gd name="connsiteX24" fmla="*/ 1874229 w 1950884"/>
                <a:gd name="connsiteY24" fmla="*/ 595756 h 1950884"/>
                <a:gd name="connsiteX25" fmla="*/ 1894924 w 1950884"/>
                <a:gd name="connsiteY25" fmla="*/ 652300 h 1950884"/>
                <a:gd name="connsiteX26" fmla="*/ 1751326 w 1950884"/>
                <a:gd name="connsiteY26" fmla="*/ 743265 h 1950884"/>
                <a:gd name="connsiteX27" fmla="*/ 1769048 w 1950884"/>
                <a:gd name="connsiteY27" fmla="*/ 812187 h 1950884"/>
                <a:gd name="connsiteX28" fmla="*/ 1781323 w 1950884"/>
                <a:gd name="connsiteY28" fmla="*/ 892619 h 1950884"/>
                <a:gd name="connsiteX29" fmla="*/ 1781346 w 1950884"/>
                <a:gd name="connsiteY29" fmla="*/ 893071 h 1950884"/>
                <a:gd name="connsiteX30" fmla="*/ 1948188 w 1950884"/>
                <a:gd name="connsiteY30" fmla="*/ 922049 h 1950884"/>
                <a:gd name="connsiteX31" fmla="*/ 1950884 w 1950884"/>
                <a:gd name="connsiteY31" fmla="*/ 975442 h 1950884"/>
                <a:gd name="connsiteX32" fmla="*/ 1948188 w 1950884"/>
                <a:gd name="connsiteY32" fmla="*/ 1028836 h 1950884"/>
                <a:gd name="connsiteX33" fmla="*/ 1781346 w 1950884"/>
                <a:gd name="connsiteY33" fmla="*/ 1057814 h 1950884"/>
                <a:gd name="connsiteX34" fmla="*/ 1781323 w 1950884"/>
                <a:gd name="connsiteY34" fmla="*/ 1058267 h 1950884"/>
                <a:gd name="connsiteX35" fmla="*/ 1769048 w 1950884"/>
                <a:gd name="connsiteY35" fmla="*/ 1138699 h 1950884"/>
                <a:gd name="connsiteX36" fmla="*/ 1751326 w 1950884"/>
                <a:gd name="connsiteY36" fmla="*/ 1207620 h 1950884"/>
                <a:gd name="connsiteX37" fmla="*/ 1894924 w 1950884"/>
                <a:gd name="connsiteY37" fmla="*/ 1298585 h 1950884"/>
                <a:gd name="connsiteX38" fmla="*/ 1874229 w 1950884"/>
                <a:gd name="connsiteY38" fmla="*/ 1355128 h 1950884"/>
                <a:gd name="connsiteX39" fmla="*/ 1854015 w 1950884"/>
                <a:gd name="connsiteY39" fmla="*/ 1397091 h 1950884"/>
                <a:gd name="connsiteX40" fmla="*/ 1684745 w 1950884"/>
                <a:gd name="connsiteY40" fmla="*/ 1359111 h 1950884"/>
                <a:gd name="connsiteX41" fmla="*/ 1647159 w 1950884"/>
                <a:gd name="connsiteY41" fmla="*/ 1428357 h 1950884"/>
                <a:gd name="connsiteX42" fmla="*/ 1601328 w 1950884"/>
                <a:gd name="connsiteY42" fmla="*/ 1483904 h 1950884"/>
                <a:gd name="connsiteX43" fmla="*/ 1699594 w 1950884"/>
                <a:gd name="connsiteY43" fmla="*/ 1623479 h 1950884"/>
                <a:gd name="connsiteX44" fmla="*/ 1665184 w 1950884"/>
                <a:gd name="connsiteY44" fmla="*/ 1665184 h 1950884"/>
                <a:gd name="connsiteX45" fmla="*/ 1623478 w 1950884"/>
                <a:gd name="connsiteY45" fmla="*/ 1699594 h 1950884"/>
                <a:gd name="connsiteX46" fmla="*/ 1483904 w 1950884"/>
                <a:gd name="connsiteY46" fmla="*/ 1601329 h 1950884"/>
                <a:gd name="connsiteX47" fmla="*/ 1428357 w 1950884"/>
                <a:gd name="connsiteY47" fmla="*/ 1647159 h 1950884"/>
                <a:gd name="connsiteX48" fmla="*/ 1359110 w 1950884"/>
                <a:gd name="connsiteY48" fmla="*/ 1684745 h 1950884"/>
                <a:gd name="connsiteX49" fmla="*/ 1397091 w 1950884"/>
                <a:gd name="connsiteY49" fmla="*/ 1854015 h 1950884"/>
                <a:gd name="connsiteX50" fmla="*/ 1355128 w 1950884"/>
                <a:gd name="connsiteY50" fmla="*/ 1874229 h 1950884"/>
                <a:gd name="connsiteX51" fmla="*/ 1298585 w 1950884"/>
                <a:gd name="connsiteY51" fmla="*/ 1894924 h 1950884"/>
                <a:gd name="connsiteX52" fmla="*/ 1207620 w 1950884"/>
                <a:gd name="connsiteY52" fmla="*/ 1751326 h 1950884"/>
                <a:gd name="connsiteX53" fmla="*/ 1138699 w 1950884"/>
                <a:gd name="connsiteY53" fmla="*/ 1769048 h 1950884"/>
                <a:gd name="connsiteX54" fmla="*/ 1058267 w 1950884"/>
                <a:gd name="connsiteY54" fmla="*/ 1781323 h 1950884"/>
                <a:gd name="connsiteX55" fmla="*/ 1057813 w 1950884"/>
                <a:gd name="connsiteY55" fmla="*/ 1781346 h 1950884"/>
                <a:gd name="connsiteX56" fmla="*/ 1028835 w 1950884"/>
                <a:gd name="connsiteY56" fmla="*/ 1948188 h 1950884"/>
                <a:gd name="connsiteX57" fmla="*/ 975442 w 1950884"/>
                <a:gd name="connsiteY57" fmla="*/ 1950884 h 1950884"/>
                <a:gd name="connsiteX58" fmla="*/ 922049 w 1950884"/>
                <a:gd name="connsiteY58" fmla="*/ 1948188 h 1950884"/>
                <a:gd name="connsiteX59" fmla="*/ 893071 w 1950884"/>
                <a:gd name="connsiteY59" fmla="*/ 1781346 h 1950884"/>
                <a:gd name="connsiteX60" fmla="*/ 892619 w 1950884"/>
                <a:gd name="connsiteY60" fmla="*/ 1781323 h 1950884"/>
                <a:gd name="connsiteX61" fmla="*/ 812187 w 1950884"/>
                <a:gd name="connsiteY61" fmla="*/ 1769048 h 1950884"/>
                <a:gd name="connsiteX62" fmla="*/ 743265 w 1950884"/>
                <a:gd name="connsiteY62" fmla="*/ 1751326 h 1950884"/>
                <a:gd name="connsiteX63" fmla="*/ 652300 w 1950884"/>
                <a:gd name="connsiteY63" fmla="*/ 1894924 h 1950884"/>
                <a:gd name="connsiteX64" fmla="*/ 595756 w 1950884"/>
                <a:gd name="connsiteY64" fmla="*/ 1874229 h 1950884"/>
                <a:gd name="connsiteX65" fmla="*/ 553793 w 1950884"/>
                <a:gd name="connsiteY65" fmla="*/ 1854015 h 1950884"/>
                <a:gd name="connsiteX66" fmla="*/ 591774 w 1950884"/>
                <a:gd name="connsiteY66" fmla="*/ 1684744 h 1950884"/>
                <a:gd name="connsiteX67" fmla="*/ 522530 w 1950884"/>
                <a:gd name="connsiteY67" fmla="*/ 1647159 h 1950884"/>
                <a:gd name="connsiteX68" fmla="*/ 466982 w 1950884"/>
                <a:gd name="connsiteY68" fmla="*/ 1601328 h 1950884"/>
                <a:gd name="connsiteX69" fmla="*/ 327406 w 1950884"/>
                <a:gd name="connsiteY69" fmla="*/ 1699594 h 1950884"/>
                <a:gd name="connsiteX70" fmla="*/ 285700 w 1950884"/>
                <a:gd name="connsiteY70" fmla="*/ 1665184 h 1950884"/>
                <a:gd name="connsiteX71" fmla="*/ 251290 w 1950884"/>
                <a:gd name="connsiteY71" fmla="*/ 1623479 h 1950884"/>
                <a:gd name="connsiteX72" fmla="*/ 349557 w 1950884"/>
                <a:gd name="connsiteY72" fmla="*/ 1483903 h 1950884"/>
                <a:gd name="connsiteX73" fmla="*/ 303727 w 1950884"/>
                <a:gd name="connsiteY73" fmla="*/ 1428357 h 1950884"/>
                <a:gd name="connsiteX74" fmla="*/ 266141 w 1950884"/>
                <a:gd name="connsiteY74" fmla="*/ 1359110 h 1950884"/>
                <a:gd name="connsiteX75" fmla="*/ 96870 w 1950884"/>
                <a:gd name="connsiteY75" fmla="*/ 1397091 h 1950884"/>
                <a:gd name="connsiteX76" fmla="*/ 76655 w 1950884"/>
                <a:gd name="connsiteY76" fmla="*/ 1355128 h 1950884"/>
                <a:gd name="connsiteX77" fmla="*/ 55960 w 1950884"/>
                <a:gd name="connsiteY77" fmla="*/ 1298585 h 1950884"/>
                <a:gd name="connsiteX78" fmla="*/ 199560 w 1950884"/>
                <a:gd name="connsiteY78" fmla="*/ 1207619 h 1950884"/>
                <a:gd name="connsiteX79" fmla="*/ 181839 w 1950884"/>
                <a:gd name="connsiteY79" fmla="*/ 1138699 h 1950884"/>
                <a:gd name="connsiteX80" fmla="*/ 169563 w 1950884"/>
                <a:gd name="connsiteY80" fmla="*/ 1058267 h 1950884"/>
                <a:gd name="connsiteX81" fmla="*/ 169540 w 1950884"/>
                <a:gd name="connsiteY81" fmla="*/ 1057814 h 1950884"/>
                <a:gd name="connsiteX82" fmla="*/ 2696 w 1950884"/>
                <a:gd name="connsiteY82" fmla="*/ 1028836 h 1950884"/>
                <a:gd name="connsiteX83" fmla="*/ 0 w 1950884"/>
                <a:gd name="connsiteY83" fmla="*/ 975442 h 1950884"/>
                <a:gd name="connsiteX84" fmla="*/ 2696 w 1950884"/>
                <a:gd name="connsiteY84" fmla="*/ 922049 h 1950884"/>
                <a:gd name="connsiteX85" fmla="*/ 169541 w 1950884"/>
                <a:gd name="connsiteY85" fmla="*/ 893071 h 1950884"/>
                <a:gd name="connsiteX86" fmla="*/ 169563 w 1950884"/>
                <a:gd name="connsiteY86" fmla="*/ 892619 h 1950884"/>
                <a:gd name="connsiteX87" fmla="*/ 181839 w 1950884"/>
                <a:gd name="connsiteY87" fmla="*/ 812187 h 1950884"/>
                <a:gd name="connsiteX88" fmla="*/ 199560 w 1950884"/>
                <a:gd name="connsiteY88" fmla="*/ 743266 h 1950884"/>
                <a:gd name="connsiteX89" fmla="*/ 55960 w 1950884"/>
                <a:gd name="connsiteY89" fmla="*/ 652300 h 1950884"/>
                <a:gd name="connsiteX90" fmla="*/ 76655 w 1950884"/>
                <a:gd name="connsiteY90" fmla="*/ 595756 h 1950884"/>
                <a:gd name="connsiteX91" fmla="*/ 96870 w 1950884"/>
                <a:gd name="connsiteY91" fmla="*/ 553793 h 1950884"/>
                <a:gd name="connsiteX92" fmla="*/ 266142 w 1950884"/>
                <a:gd name="connsiteY92" fmla="*/ 591774 h 1950884"/>
                <a:gd name="connsiteX93" fmla="*/ 303727 w 1950884"/>
                <a:gd name="connsiteY93" fmla="*/ 522530 h 1950884"/>
                <a:gd name="connsiteX94" fmla="*/ 349557 w 1950884"/>
                <a:gd name="connsiteY94" fmla="*/ 466983 h 1950884"/>
                <a:gd name="connsiteX95" fmla="*/ 251290 w 1950884"/>
                <a:gd name="connsiteY95" fmla="*/ 327406 h 1950884"/>
                <a:gd name="connsiteX96" fmla="*/ 285700 w 1950884"/>
                <a:gd name="connsiteY96" fmla="*/ 285700 h 1950884"/>
                <a:gd name="connsiteX97" fmla="*/ 327406 w 1950884"/>
                <a:gd name="connsiteY97" fmla="*/ 251290 h 1950884"/>
                <a:gd name="connsiteX98" fmla="*/ 466983 w 1950884"/>
                <a:gd name="connsiteY98" fmla="*/ 349557 h 1950884"/>
                <a:gd name="connsiteX99" fmla="*/ 522530 w 1950884"/>
                <a:gd name="connsiteY99" fmla="*/ 303727 h 1950884"/>
                <a:gd name="connsiteX100" fmla="*/ 591774 w 1950884"/>
                <a:gd name="connsiteY100" fmla="*/ 266142 h 1950884"/>
                <a:gd name="connsiteX101" fmla="*/ 553793 w 1950884"/>
                <a:gd name="connsiteY101" fmla="*/ 96870 h 1950884"/>
                <a:gd name="connsiteX102" fmla="*/ 595756 w 1950884"/>
                <a:gd name="connsiteY102" fmla="*/ 76655 h 1950884"/>
                <a:gd name="connsiteX103" fmla="*/ 652300 w 1950884"/>
                <a:gd name="connsiteY103" fmla="*/ 55960 h 1950884"/>
                <a:gd name="connsiteX104" fmla="*/ 743266 w 1950884"/>
                <a:gd name="connsiteY104" fmla="*/ 199560 h 1950884"/>
                <a:gd name="connsiteX105" fmla="*/ 812187 w 1950884"/>
                <a:gd name="connsiteY105" fmla="*/ 181839 h 1950884"/>
                <a:gd name="connsiteX106" fmla="*/ 892619 w 1950884"/>
                <a:gd name="connsiteY106" fmla="*/ 169563 h 1950884"/>
                <a:gd name="connsiteX107" fmla="*/ 893071 w 1950884"/>
                <a:gd name="connsiteY107" fmla="*/ 169541 h 1950884"/>
                <a:gd name="connsiteX108" fmla="*/ 922049 w 1950884"/>
                <a:gd name="connsiteY108" fmla="*/ 2696 h 195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950884" h="1950884">
                  <a:moveTo>
                    <a:pt x="975442" y="305462"/>
                  </a:moveTo>
                  <a:cubicBezTo>
                    <a:pt x="605422" y="305462"/>
                    <a:pt x="305462" y="605422"/>
                    <a:pt x="305462" y="975442"/>
                  </a:cubicBezTo>
                  <a:cubicBezTo>
                    <a:pt x="305462" y="1345462"/>
                    <a:pt x="605422" y="1645422"/>
                    <a:pt x="975442" y="1645422"/>
                  </a:cubicBezTo>
                  <a:cubicBezTo>
                    <a:pt x="1345462" y="1645422"/>
                    <a:pt x="1645422" y="1345462"/>
                    <a:pt x="1645422" y="975442"/>
                  </a:cubicBezTo>
                  <a:cubicBezTo>
                    <a:pt x="1645422" y="605422"/>
                    <a:pt x="1345462" y="305462"/>
                    <a:pt x="975442" y="305462"/>
                  </a:cubicBezTo>
                  <a:close/>
                  <a:moveTo>
                    <a:pt x="975442" y="0"/>
                  </a:moveTo>
                  <a:lnTo>
                    <a:pt x="1028835" y="2696"/>
                  </a:lnTo>
                  <a:lnTo>
                    <a:pt x="1057814" y="169540"/>
                  </a:lnTo>
                  <a:lnTo>
                    <a:pt x="1058267" y="169563"/>
                  </a:lnTo>
                  <a:cubicBezTo>
                    <a:pt x="1085499" y="172329"/>
                    <a:pt x="1112332" y="176443"/>
                    <a:pt x="1138699" y="181839"/>
                  </a:cubicBezTo>
                  <a:lnTo>
                    <a:pt x="1207619" y="199560"/>
                  </a:lnTo>
                  <a:lnTo>
                    <a:pt x="1298585" y="55960"/>
                  </a:lnTo>
                  <a:lnTo>
                    <a:pt x="1355128" y="76655"/>
                  </a:lnTo>
                  <a:lnTo>
                    <a:pt x="1397091" y="96870"/>
                  </a:lnTo>
                  <a:lnTo>
                    <a:pt x="1359110" y="266141"/>
                  </a:lnTo>
                  <a:lnTo>
                    <a:pt x="1428357" y="303727"/>
                  </a:lnTo>
                  <a:lnTo>
                    <a:pt x="1483902" y="349557"/>
                  </a:lnTo>
                  <a:lnTo>
                    <a:pt x="1623478" y="251290"/>
                  </a:lnTo>
                  <a:lnTo>
                    <a:pt x="1665184" y="285700"/>
                  </a:lnTo>
                  <a:lnTo>
                    <a:pt x="1699594" y="327406"/>
                  </a:lnTo>
                  <a:lnTo>
                    <a:pt x="1601328" y="466982"/>
                  </a:lnTo>
                  <a:lnTo>
                    <a:pt x="1647159" y="522530"/>
                  </a:lnTo>
                  <a:lnTo>
                    <a:pt x="1684744" y="591774"/>
                  </a:lnTo>
                  <a:lnTo>
                    <a:pt x="1854015" y="553793"/>
                  </a:lnTo>
                  <a:lnTo>
                    <a:pt x="1874229" y="595756"/>
                  </a:lnTo>
                  <a:lnTo>
                    <a:pt x="1894924" y="652300"/>
                  </a:lnTo>
                  <a:lnTo>
                    <a:pt x="1751326" y="743265"/>
                  </a:lnTo>
                  <a:lnTo>
                    <a:pt x="1769048" y="812187"/>
                  </a:lnTo>
                  <a:cubicBezTo>
                    <a:pt x="1774443" y="838554"/>
                    <a:pt x="1778557" y="865387"/>
                    <a:pt x="1781323" y="892619"/>
                  </a:cubicBezTo>
                  <a:lnTo>
                    <a:pt x="1781346" y="893071"/>
                  </a:lnTo>
                  <a:lnTo>
                    <a:pt x="1948188" y="922049"/>
                  </a:lnTo>
                  <a:lnTo>
                    <a:pt x="1950884" y="975442"/>
                  </a:lnTo>
                  <a:lnTo>
                    <a:pt x="1948188" y="1028836"/>
                  </a:lnTo>
                  <a:lnTo>
                    <a:pt x="1781346" y="1057814"/>
                  </a:lnTo>
                  <a:lnTo>
                    <a:pt x="1781323" y="1058267"/>
                  </a:lnTo>
                  <a:cubicBezTo>
                    <a:pt x="1778557" y="1085499"/>
                    <a:pt x="1774443" y="1112332"/>
                    <a:pt x="1769048" y="1138699"/>
                  </a:cubicBezTo>
                  <a:lnTo>
                    <a:pt x="1751326" y="1207620"/>
                  </a:lnTo>
                  <a:lnTo>
                    <a:pt x="1894924" y="1298585"/>
                  </a:lnTo>
                  <a:lnTo>
                    <a:pt x="1874229" y="1355128"/>
                  </a:lnTo>
                  <a:lnTo>
                    <a:pt x="1854015" y="1397091"/>
                  </a:lnTo>
                  <a:lnTo>
                    <a:pt x="1684745" y="1359111"/>
                  </a:lnTo>
                  <a:lnTo>
                    <a:pt x="1647159" y="1428357"/>
                  </a:lnTo>
                  <a:lnTo>
                    <a:pt x="1601328" y="1483904"/>
                  </a:lnTo>
                  <a:lnTo>
                    <a:pt x="1699594" y="1623479"/>
                  </a:lnTo>
                  <a:lnTo>
                    <a:pt x="1665184" y="1665184"/>
                  </a:lnTo>
                  <a:lnTo>
                    <a:pt x="1623478" y="1699594"/>
                  </a:lnTo>
                  <a:lnTo>
                    <a:pt x="1483904" y="1601329"/>
                  </a:lnTo>
                  <a:lnTo>
                    <a:pt x="1428357" y="1647159"/>
                  </a:lnTo>
                  <a:lnTo>
                    <a:pt x="1359110" y="1684745"/>
                  </a:lnTo>
                  <a:lnTo>
                    <a:pt x="1397091" y="1854015"/>
                  </a:lnTo>
                  <a:lnTo>
                    <a:pt x="1355128" y="1874229"/>
                  </a:lnTo>
                  <a:lnTo>
                    <a:pt x="1298585" y="1894924"/>
                  </a:lnTo>
                  <a:lnTo>
                    <a:pt x="1207620" y="1751326"/>
                  </a:lnTo>
                  <a:lnTo>
                    <a:pt x="1138699" y="1769048"/>
                  </a:lnTo>
                  <a:cubicBezTo>
                    <a:pt x="1112332" y="1774443"/>
                    <a:pt x="1085499" y="1778557"/>
                    <a:pt x="1058267" y="1781323"/>
                  </a:cubicBezTo>
                  <a:lnTo>
                    <a:pt x="1057813" y="1781346"/>
                  </a:lnTo>
                  <a:lnTo>
                    <a:pt x="1028835" y="1948188"/>
                  </a:lnTo>
                  <a:lnTo>
                    <a:pt x="975442" y="1950884"/>
                  </a:lnTo>
                  <a:lnTo>
                    <a:pt x="922049" y="1948188"/>
                  </a:lnTo>
                  <a:lnTo>
                    <a:pt x="893071" y="1781346"/>
                  </a:lnTo>
                  <a:lnTo>
                    <a:pt x="892619" y="1781323"/>
                  </a:lnTo>
                  <a:cubicBezTo>
                    <a:pt x="865387" y="1778557"/>
                    <a:pt x="838554" y="1774443"/>
                    <a:pt x="812187" y="1769048"/>
                  </a:cubicBezTo>
                  <a:lnTo>
                    <a:pt x="743265" y="1751326"/>
                  </a:lnTo>
                  <a:lnTo>
                    <a:pt x="652300" y="1894924"/>
                  </a:lnTo>
                  <a:lnTo>
                    <a:pt x="595756" y="1874229"/>
                  </a:lnTo>
                  <a:lnTo>
                    <a:pt x="553793" y="1854015"/>
                  </a:lnTo>
                  <a:lnTo>
                    <a:pt x="591774" y="1684744"/>
                  </a:lnTo>
                  <a:lnTo>
                    <a:pt x="522530" y="1647159"/>
                  </a:lnTo>
                  <a:lnTo>
                    <a:pt x="466982" y="1601328"/>
                  </a:lnTo>
                  <a:lnTo>
                    <a:pt x="327406" y="1699594"/>
                  </a:lnTo>
                  <a:lnTo>
                    <a:pt x="285700" y="1665184"/>
                  </a:lnTo>
                  <a:lnTo>
                    <a:pt x="251290" y="1623479"/>
                  </a:lnTo>
                  <a:lnTo>
                    <a:pt x="349557" y="1483903"/>
                  </a:lnTo>
                  <a:lnTo>
                    <a:pt x="303727" y="1428357"/>
                  </a:lnTo>
                  <a:lnTo>
                    <a:pt x="266141" y="1359110"/>
                  </a:lnTo>
                  <a:lnTo>
                    <a:pt x="96870" y="1397091"/>
                  </a:lnTo>
                  <a:lnTo>
                    <a:pt x="76655" y="1355128"/>
                  </a:lnTo>
                  <a:lnTo>
                    <a:pt x="55960" y="1298585"/>
                  </a:lnTo>
                  <a:lnTo>
                    <a:pt x="199560" y="1207619"/>
                  </a:lnTo>
                  <a:lnTo>
                    <a:pt x="181839" y="1138699"/>
                  </a:lnTo>
                  <a:cubicBezTo>
                    <a:pt x="176443" y="1112332"/>
                    <a:pt x="172329" y="1085499"/>
                    <a:pt x="169563" y="1058267"/>
                  </a:cubicBezTo>
                  <a:lnTo>
                    <a:pt x="169540" y="1057814"/>
                  </a:lnTo>
                  <a:lnTo>
                    <a:pt x="2696" y="1028836"/>
                  </a:lnTo>
                  <a:lnTo>
                    <a:pt x="0" y="975442"/>
                  </a:lnTo>
                  <a:lnTo>
                    <a:pt x="2696" y="922049"/>
                  </a:lnTo>
                  <a:lnTo>
                    <a:pt x="169541" y="893071"/>
                  </a:lnTo>
                  <a:lnTo>
                    <a:pt x="169563" y="892619"/>
                  </a:lnTo>
                  <a:cubicBezTo>
                    <a:pt x="172329" y="865387"/>
                    <a:pt x="176443" y="838554"/>
                    <a:pt x="181839" y="812187"/>
                  </a:cubicBezTo>
                  <a:lnTo>
                    <a:pt x="199560" y="743266"/>
                  </a:lnTo>
                  <a:lnTo>
                    <a:pt x="55960" y="652300"/>
                  </a:lnTo>
                  <a:lnTo>
                    <a:pt x="76655" y="595756"/>
                  </a:lnTo>
                  <a:lnTo>
                    <a:pt x="96870" y="553793"/>
                  </a:lnTo>
                  <a:lnTo>
                    <a:pt x="266142" y="591774"/>
                  </a:lnTo>
                  <a:lnTo>
                    <a:pt x="303727" y="522530"/>
                  </a:lnTo>
                  <a:lnTo>
                    <a:pt x="349557" y="466983"/>
                  </a:lnTo>
                  <a:lnTo>
                    <a:pt x="251290" y="327406"/>
                  </a:lnTo>
                  <a:lnTo>
                    <a:pt x="285700" y="285700"/>
                  </a:lnTo>
                  <a:lnTo>
                    <a:pt x="327406" y="251290"/>
                  </a:lnTo>
                  <a:lnTo>
                    <a:pt x="466983" y="349557"/>
                  </a:lnTo>
                  <a:lnTo>
                    <a:pt x="522530" y="303727"/>
                  </a:lnTo>
                  <a:lnTo>
                    <a:pt x="591774" y="266142"/>
                  </a:lnTo>
                  <a:lnTo>
                    <a:pt x="553793" y="96870"/>
                  </a:lnTo>
                  <a:lnTo>
                    <a:pt x="595756" y="76655"/>
                  </a:lnTo>
                  <a:lnTo>
                    <a:pt x="652300" y="55960"/>
                  </a:lnTo>
                  <a:lnTo>
                    <a:pt x="743266" y="199560"/>
                  </a:lnTo>
                  <a:lnTo>
                    <a:pt x="812187" y="181839"/>
                  </a:lnTo>
                  <a:cubicBezTo>
                    <a:pt x="838554" y="176443"/>
                    <a:pt x="865387" y="172329"/>
                    <a:pt x="892619" y="169563"/>
                  </a:cubicBezTo>
                  <a:lnTo>
                    <a:pt x="893071" y="169541"/>
                  </a:lnTo>
                  <a:lnTo>
                    <a:pt x="922049" y="2696"/>
                  </a:lnTo>
                  <a:close/>
                </a:path>
              </a:pathLst>
            </a:cu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xmlns="" id="{9BDC6D8D-80E2-4FA0-8EF8-97BA2D4BA8B7}"/>
              </a:ext>
            </a:extLst>
          </p:cNvPr>
          <p:cNvGrpSpPr/>
          <p:nvPr/>
        </p:nvGrpSpPr>
        <p:grpSpPr>
          <a:xfrm>
            <a:off x="5200970" y="2794987"/>
            <a:ext cx="1950884" cy="1950884"/>
            <a:chOff x="5206224" y="2775195"/>
            <a:chExt cx="1950884" cy="1950884"/>
          </a:xfrm>
        </p:grpSpPr>
        <p:sp>
          <p:nvSpPr>
            <p:cNvPr id="75" name="Freeform: Shape 74">
              <a:extLst>
                <a:ext uri="{FF2B5EF4-FFF2-40B4-BE49-F238E27FC236}">
                  <a16:creationId xmlns:a16="http://schemas.microsoft.com/office/drawing/2014/main" xmlns="" id="{368F36D9-FEE0-434B-8AEF-32CF93FF3AA2}"/>
                </a:ext>
              </a:extLst>
            </p:cNvPr>
            <p:cNvSpPr/>
            <p:nvPr/>
          </p:nvSpPr>
          <p:spPr>
            <a:xfrm rot="1968153">
              <a:off x="5206224" y="2775195"/>
              <a:ext cx="1950884" cy="1950884"/>
            </a:xfrm>
            <a:custGeom>
              <a:avLst/>
              <a:gdLst>
                <a:gd name="connsiteX0" fmla="*/ 975442 w 1950884"/>
                <a:gd name="connsiteY0" fmla="*/ 305462 h 1950884"/>
                <a:gd name="connsiteX1" fmla="*/ 305462 w 1950884"/>
                <a:gd name="connsiteY1" fmla="*/ 975442 h 1950884"/>
                <a:gd name="connsiteX2" fmla="*/ 975442 w 1950884"/>
                <a:gd name="connsiteY2" fmla="*/ 1645422 h 1950884"/>
                <a:gd name="connsiteX3" fmla="*/ 1645422 w 1950884"/>
                <a:gd name="connsiteY3" fmla="*/ 975442 h 1950884"/>
                <a:gd name="connsiteX4" fmla="*/ 975442 w 1950884"/>
                <a:gd name="connsiteY4" fmla="*/ 305462 h 1950884"/>
                <a:gd name="connsiteX5" fmla="*/ 975442 w 1950884"/>
                <a:gd name="connsiteY5" fmla="*/ 0 h 1950884"/>
                <a:gd name="connsiteX6" fmla="*/ 1028835 w 1950884"/>
                <a:gd name="connsiteY6" fmla="*/ 2696 h 1950884"/>
                <a:gd name="connsiteX7" fmla="*/ 1057814 w 1950884"/>
                <a:gd name="connsiteY7" fmla="*/ 169540 h 1950884"/>
                <a:gd name="connsiteX8" fmla="*/ 1058267 w 1950884"/>
                <a:gd name="connsiteY8" fmla="*/ 169563 h 1950884"/>
                <a:gd name="connsiteX9" fmla="*/ 1138699 w 1950884"/>
                <a:gd name="connsiteY9" fmla="*/ 181839 h 1950884"/>
                <a:gd name="connsiteX10" fmla="*/ 1207619 w 1950884"/>
                <a:gd name="connsiteY10" fmla="*/ 199560 h 1950884"/>
                <a:gd name="connsiteX11" fmla="*/ 1298585 w 1950884"/>
                <a:gd name="connsiteY11" fmla="*/ 55960 h 1950884"/>
                <a:gd name="connsiteX12" fmla="*/ 1355128 w 1950884"/>
                <a:gd name="connsiteY12" fmla="*/ 76655 h 1950884"/>
                <a:gd name="connsiteX13" fmla="*/ 1397091 w 1950884"/>
                <a:gd name="connsiteY13" fmla="*/ 96870 h 1950884"/>
                <a:gd name="connsiteX14" fmla="*/ 1359110 w 1950884"/>
                <a:gd name="connsiteY14" fmla="*/ 266141 h 1950884"/>
                <a:gd name="connsiteX15" fmla="*/ 1428357 w 1950884"/>
                <a:gd name="connsiteY15" fmla="*/ 303727 h 1950884"/>
                <a:gd name="connsiteX16" fmla="*/ 1483902 w 1950884"/>
                <a:gd name="connsiteY16" fmla="*/ 349557 h 1950884"/>
                <a:gd name="connsiteX17" fmla="*/ 1623478 w 1950884"/>
                <a:gd name="connsiteY17" fmla="*/ 251290 h 1950884"/>
                <a:gd name="connsiteX18" fmla="*/ 1665184 w 1950884"/>
                <a:gd name="connsiteY18" fmla="*/ 285700 h 1950884"/>
                <a:gd name="connsiteX19" fmla="*/ 1699594 w 1950884"/>
                <a:gd name="connsiteY19" fmla="*/ 327406 h 1950884"/>
                <a:gd name="connsiteX20" fmla="*/ 1601328 w 1950884"/>
                <a:gd name="connsiteY20" fmla="*/ 466982 h 1950884"/>
                <a:gd name="connsiteX21" fmla="*/ 1647159 w 1950884"/>
                <a:gd name="connsiteY21" fmla="*/ 522530 h 1950884"/>
                <a:gd name="connsiteX22" fmla="*/ 1684744 w 1950884"/>
                <a:gd name="connsiteY22" fmla="*/ 591774 h 1950884"/>
                <a:gd name="connsiteX23" fmla="*/ 1854015 w 1950884"/>
                <a:gd name="connsiteY23" fmla="*/ 553793 h 1950884"/>
                <a:gd name="connsiteX24" fmla="*/ 1874229 w 1950884"/>
                <a:gd name="connsiteY24" fmla="*/ 595756 h 1950884"/>
                <a:gd name="connsiteX25" fmla="*/ 1894924 w 1950884"/>
                <a:gd name="connsiteY25" fmla="*/ 652300 h 1950884"/>
                <a:gd name="connsiteX26" fmla="*/ 1751326 w 1950884"/>
                <a:gd name="connsiteY26" fmla="*/ 743265 h 1950884"/>
                <a:gd name="connsiteX27" fmla="*/ 1769048 w 1950884"/>
                <a:gd name="connsiteY27" fmla="*/ 812187 h 1950884"/>
                <a:gd name="connsiteX28" fmla="*/ 1781323 w 1950884"/>
                <a:gd name="connsiteY28" fmla="*/ 892619 h 1950884"/>
                <a:gd name="connsiteX29" fmla="*/ 1781346 w 1950884"/>
                <a:gd name="connsiteY29" fmla="*/ 893071 h 1950884"/>
                <a:gd name="connsiteX30" fmla="*/ 1948188 w 1950884"/>
                <a:gd name="connsiteY30" fmla="*/ 922049 h 1950884"/>
                <a:gd name="connsiteX31" fmla="*/ 1950884 w 1950884"/>
                <a:gd name="connsiteY31" fmla="*/ 975442 h 1950884"/>
                <a:gd name="connsiteX32" fmla="*/ 1948188 w 1950884"/>
                <a:gd name="connsiteY32" fmla="*/ 1028836 h 1950884"/>
                <a:gd name="connsiteX33" fmla="*/ 1781346 w 1950884"/>
                <a:gd name="connsiteY33" fmla="*/ 1057814 h 1950884"/>
                <a:gd name="connsiteX34" fmla="*/ 1781323 w 1950884"/>
                <a:gd name="connsiteY34" fmla="*/ 1058267 h 1950884"/>
                <a:gd name="connsiteX35" fmla="*/ 1769048 w 1950884"/>
                <a:gd name="connsiteY35" fmla="*/ 1138699 h 1950884"/>
                <a:gd name="connsiteX36" fmla="*/ 1751326 w 1950884"/>
                <a:gd name="connsiteY36" fmla="*/ 1207620 h 1950884"/>
                <a:gd name="connsiteX37" fmla="*/ 1894924 w 1950884"/>
                <a:gd name="connsiteY37" fmla="*/ 1298585 h 1950884"/>
                <a:gd name="connsiteX38" fmla="*/ 1874229 w 1950884"/>
                <a:gd name="connsiteY38" fmla="*/ 1355128 h 1950884"/>
                <a:gd name="connsiteX39" fmla="*/ 1854015 w 1950884"/>
                <a:gd name="connsiteY39" fmla="*/ 1397091 h 1950884"/>
                <a:gd name="connsiteX40" fmla="*/ 1684745 w 1950884"/>
                <a:gd name="connsiteY40" fmla="*/ 1359111 h 1950884"/>
                <a:gd name="connsiteX41" fmla="*/ 1647159 w 1950884"/>
                <a:gd name="connsiteY41" fmla="*/ 1428357 h 1950884"/>
                <a:gd name="connsiteX42" fmla="*/ 1601328 w 1950884"/>
                <a:gd name="connsiteY42" fmla="*/ 1483904 h 1950884"/>
                <a:gd name="connsiteX43" fmla="*/ 1699594 w 1950884"/>
                <a:gd name="connsiteY43" fmla="*/ 1623479 h 1950884"/>
                <a:gd name="connsiteX44" fmla="*/ 1665184 w 1950884"/>
                <a:gd name="connsiteY44" fmla="*/ 1665184 h 1950884"/>
                <a:gd name="connsiteX45" fmla="*/ 1623478 w 1950884"/>
                <a:gd name="connsiteY45" fmla="*/ 1699594 h 1950884"/>
                <a:gd name="connsiteX46" fmla="*/ 1483904 w 1950884"/>
                <a:gd name="connsiteY46" fmla="*/ 1601329 h 1950884"/>
                <a:gd name="connsiteX47" fmla="*/ 1428357 w 1950884"/>
                <a:gd name="connsiteY47" fmla="*/ 1647159 h 1950884"/>
                <a:gd name="connsiteX48" fmla="*/ 1359110 w 1950884"/>
                <a:gd name="connsiteY48" fmla="*/ 1684745 h 1950884"/>
                <a:gd name="connsiteX49" fmla="*/ 1397091 w 1950884"/>
                <a:gd name="connsiteY49" fmla="*/ 1854015 h 1950884"/>
                <a:gd name="connsiteX50" fmla="*/ 1355128 w 1950884"/>
                <a:gd name="connsiteY50" fmla="*/ 1874229 h 1950884"/>
                <a:gd name="connsiteX51" fmla="*/ 1298585 w 1950884"/>
                <a:gd name="connsiteY51" fmla="*/ 1894924 h 1950884"/>
                <a:gd name="connsiteX52" fmla="*/ 1207620 w 1950884"/>
                <a:gd name="connsiteY52" fmla="*/ 1751326 h 1950884"/>
                <a:gd name="connsiteX53" fmla="*/ 1138699 w 1950884"/>
                <a:gd name="connsiteY53" fmla="*/ 1769048 h 1950884"/>
                <a:gd name="connsiteX54" fmla="*/ 1058267 w 1950884"/>
                <a:gd name="connsiteY54" fmla="*/ 1781323 h 1950884"/>
                <a:gd name="connsiteX55" fmla="*/ 1057813 w 1950884"/>
                <a:gd name="connsiteY55" fmla="*/ 1781346 h 1950884"/>
                <a:gd name="connsiteX56" fmla="*/ 1028835 w 1950884"/>
                <a:gd name="connsiteY56" fmla="*/ 1948188 h 1950884"/>
                <a:gd name="connsiteX57" fmla="*/ 975442 w 1950884"/>
                <a:gd name="connsiteY57" fmla="*/ 1950884 h 1950884"/>
                <a:gd name="connsiteX58" fmla="*/ 922049 w 1950884"/>
                <a:gd name="connsiteY58" fmla="*/ 1948188 h 1950884"/>
                <a:gd name="connsiteX59" fmla="*/ 893071 w 1950884"/>
                <a:gd name="connsiteY59" fmla="*/ 1781346 h 1950884"/>
                <a:gd name="connsiteX60" fmla="*/ 892619 w 1950884"/>
                <a:gd name="connsiteY60" fmla="*/ 1781323 h 1950884"/>
                <a:gd name="connsiteX61" fmla="*/ 812187 w 1950884"/>
                <a:gd name="connsiteY61" fmla="*/ 1769048 h 1950884"/>
                <a:gd name="connsiteX62" fmla="*/ 743265 w 1950884"/>
                <a:gd name="connsiteY62" fmla="*/ 1751326 h 1950884"/>
                <a:gd name="connsiteX63" fmla="*/ 652300 w 1950884"/>
                <a:gd name="connsiteY63" fmla="*/ 1894924 h 1950884"/>
                <a:gd name="connsiteX64" fmla="*/ 595756 w 1950884"/>
                <a:gd name="connsiteY64" fmla="*/ 1874229 h 1950884"/>
                <a:gd name="connsiteX65" fmla="*/ 553793 w 1950884"/>
                <a:gd name="connsiteY65" fmla="*/ 1854015 h 1950884"/>
                <a:gd name="connsiteX66" fmla="*/ 591774 w 1950884"/>
                <a:gd name="connsiteY66" fmla="*/ 1684744 h 1950884"/>
                <a:gd name="connsiteX67" fmla="*/ 522530 w 1950884"/>
                <a:gd name="connsiteY67" fmla="*/ 1647159 h 1950884"/>
                <a:gd name="connsiteX68" fmla="*/ 466982 w 1950884"/>
                <a:gd name="connsiteY68" fmla="*/ 1601328 h 1950884"/>
                <a:gd name="connsiteX69" fmla="*/ 327406 w 1950884"/>
                <a:gd name="connsiteY69" fmla="*/ 1699594 h 1950884"/>
                <a:gd name="connsiteX70" fmla="*/ 285700 w 1950884"/>
                <a:gd name="connsiteY70" fmla="*/ 1665184 h 1950884"/>
                <a:gd name="connsiteX71" fmla="*/ 251290 w 1950884"/>
                <a:gd name="connsiteY71" fmla="*/ 1623479 h 1950884"/>
                <a:gd name="connsiteX72" fmla="*/ 349557 w 1950884"/>
                <a:gd name="connsiteY72" fmla="*/ 1483903 h 1950884"/>
                <a:gd name="connsiteX73" fmla="*/ 303727 w 1950884"/>
                <a:gd name="connsiteY73" fmla="*/ 1428357 h 1950884"/>
                <a:gd name="connsiteX74" fmla="*/ 266141 w 1950884"/>
                <a:gd name="connsiteY74" fmla="*/ 1359110 h 1950884"/>
                <a:gd name="connsiteX75" fmla="*/ 96870 w 1950884"/>
                <a:gd name="connsiteY75" fmla="*/ 1397091 h 1950884"/>
                <a:gd name="connsiteX76" fmla="*/ 76655 w 1950884"/>
                <a:gd name="connsiteY76" fmla="*/ 1355128 h 1950884"/>
                <a:gd name="connsiteX77" fmla="*/ 55960 w 1950884"/>
                <a:gd name="connsiteY77" fmla="*/ 1298585 h 1950884"/>
                <a:gd name="connsiteX78" fmla="*/ 199560 w 1950884"/>
                <a:gd name="connsiteY78" fmla="*/ 1207619 h 1950884"/>
                <a:gd name="connsiteX79" fmla="*/ 181839 w 1950884"/>
                <a:gd name="connsiteY79" fmla="*/ 1138699 h 1950884"/>
                <a:gd name="connsiteX80" fmla="*/ 169563 w 1950884"/>
                <a:gd name="connsiteY80" fmla="*/ 1058267 h 1950884"/>
                <a:gd name="connsiteX81" fmla="*/ 169540 w 1950884"/>
                <a:gd name="connsiteY81" fmla="*/ 1057814 h 1950884"/>
                <a:gd name="connsiteX82" fmla="*/ 2696 w 1950884"/>
                <a:gd name="connsiteY82" fmla="*/ 1028836 h 1950884"/>
                <a:gd name="connsiteX83" fmla="*/ 0 w 1950884"/>
                <a:gd name="connsiteY83" fmla="*/ 975442 h 1950884"/>
                <a:gd name="connsiteX84" fmla="*/ 2696 w 1950884"/>
                <a:gd name="connsiteY84" fmla="*/ 922049 h 1950884"/>
                <a:gd name="connsiteX85" fmla="*/ 169541 w 1950884"/>
                <a:gd name="connsiteY85" fmla="*/ 893071 h 1950884"/>
                <a:gd name="connsiteX86" fmla="*/ 169563 w 1950884"/>
                <a:gd name="connsiteY86" fmla="*/ 892619 h 1950884"/>
                <a:gd name="connsiteX87" fmla="*/ 181839 w 1950884"/>
                <a:gd name="connsiteY87" fmla="*/ 812187 h 1950884"/>
                <a:gd name="connsiteX88" fmla="*/ 199560 w 1950884"/>
                <a:gd name="connsiteY88" fmla="*/ 743266 h 1950884"/>
                <a:gd name="connsiteX89" fmla="*/ 55960 w 1950884"/>
                <a:gd name="connsiteY89" fmla="*/ 652300 h 1950884"/>
                <a:gd name="connsiteX90" fmla="*/ 76655 w 1950884"/>
                <a:gd name="connsiteY90" fmla="*/ 595756 h 1950884"/>
                <a:gd name="connsiteX91" fmla="*/ 96870 w 1950884"/>
                <a:gd name="connsiteY91" fmla="*/ 553793 h 1950884"/>
                <a:gd name="connsiteX92" fmla="*/ 266142 w 1950884"/>
                <a:gd name="connsiteY92" fmla="*/ 591774 h 1950884"/>
                <a:gd name="connsiteX93" fmla="*/ 303727 w 1950884"/>
                <a:gd name="connsiteY93" fmla="*/ 522530 h 1950884"/>
                <a:gd name="connsiteX94" fmla="*/ 349557 w 1950884"/>
                <a:gd name="connsiteY94" fmla="*/ 466983 h 1950884"/>
                <a:gd name="connsiteX95" fmla="*/ 251290 w 1950884"/>
                <a:gd name="connsiteY95" fmla="*/ 327406 h 1950884"/>
                <a:gd name="connsiteX96" fmla="*/ 285700 w 1950884"/>
                <a:gd name="connsiteY96" fmla="*/ 285700 h 1950884"/>
                <a:gd name="connsiteX97" fmla="*/ 327406 w 1950884"/>
                <a:gd name="connsiteY97" fmla="*/ 251290 h 1950884"/>
                <a:gd name="connsiteX98" fmla="*/ 466983 w 1950884"/>
                <a:gd name="connsiteY98" fmla="*/ 349557 h 1950884"/>
                <a:gd name="connsiteX99" fmla="*/ 522530 w 1950884"/>
                <a:gd name="connsiteY99" fmla="*/ 303727 h 1950884"/>
                <a:gd name="connsiteX100" fmla="*/ 591774 w 1950884"/>
                <a:gd name="connsiteY100" fmla="*/ 266142 h 1950884"/>
                <a:gd name="connsiteX101" fmla="*/ 553793 w 1950884"/>
                <a:gd name="connsiteY101" fmla="*/ 96870 h 1950884"/>
                <a:gd name="connsiteX102" fmla="*/ 595756 w 1950884"/>
                <a:gd name="connsiteY102" fmla="*/ 76655 h 1950884"/>
                <a:gd name="connsiteX103" fmla="*/ 652300 w 1950884"/>
                <a:gd name="connsiteY103" fmla="*/ 55960 h 1950884"/>
                <a:gd name="connsiteX104" fmla="*/ 743266 w 1950884"/>
                <a:gd name="connsiteY104" fmla="*/ 199560 h 1950884"/>
                <a:gd name="connsiteX105" fmla="*/ 812187 w 1950884"/>
                <a:gd name="connsiteY105" fmla="*/ 181839 h 1950884"/>
                <a:gd name="connsiteX106" fmla="*/ 892619 w 1950884"/>
                <a:gd name="connsiteY106" fmla="*/ 169563 h 1950884"/>
                <a:gd name="connsiteX107" fmla="*/ 893071 w 1950884"/>
                <a:gd name="connsiteY107" fmla="*/ 169541 h 1950884"/>
                <a:gd name="connsiteX108" fmla="*/ 922049 w 1950884"/>
                <a:gd name="connsiteY108" fmla="*/ 2696 h 195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950884" h="1950884">
                  <a:moveTo>
                    <a:pt x="975442" y="305462"/>
                  </a:moveTo>
                  <a:cubicBezTo>
                    <a:pt x="605422" y="305462"/>
                    <a:pt x="305462" y="605422"/>
                    <a:pt x="305462" y="975442"/>
                  </a:cubicBezTo>
                  <a:cubicBezTo>
                    <a:pt x="305462" y="1345462"/>
                    <a:pt x="605422" y="1645422"/>
                    <a:pt x="975442" y="1645422"/>
                  </a:cubicBezTo>
                  <a:cubicBezTo>
                    <a:pt x="1345462" y="1645422"/>
                    <a:pt x="1645422" y="1345462"/>
                    <a:pt x="1645422" y="975442"/>
                  </a:cubicBezTo>
                  <a:cubicBezTo>
                    <a:pt x="1645422" y="605422"/>
                    <a:pt x="1345462" y="305462"/>
                    <a:pt x="975442" y="305462"/>
                  </a:cubicBezTo>
                  <a:close/>
                  <a:moveTo>
                    <a:pt x="975442" y="0"/>
                  </a:moveTo>
                  <a:lnTo>
                    <a:pt x="1028835" y="2696"/>
                  </a:lnTo>
                  <a:lnTo>
                    <a:pt x="1057814" y="169540"/>
                  </a:lnTo>
                  <a:lnTo>
                    <a:pt x="1058267" y="169563"/>
                  </a:lnTo>
                  <a:cubicBezTo>
                    <a:pt x="1085499" y="172329"/>
                    <a:pt x="1112332" y="176443"/>
                    <a:pt x="1138699" y="181839"/>
                  </a:cubicBezTo>
                  <a:lnTo>
                    <a:pt x="1207619" y="199560"/>
                  </a:lnTo>
                  <a:lnTo>
                    <a:pt x="1298585" y="55960"/>
                  </a:lnTo>
                  <a:lnTo>
                    <a:pt x="1355128" y="76655"/>
                  </a:lnTo>
                  <a:lnTo>
                    <a:pt x="1397091" y="96870"/>
                  </a:lnTo>
                  <a:lnTo>
                    <a:pt x="1359110" y="266141"/>
                  </a:lnTo>
                  <a:lnTo>
                    <a:pt x="1428357" y="303727"/>
                  </a:lnTo>
                  <a:lnTo>
                    <a:pt x="1483902" y="349557"/>
                  </a:lnTo>
                  <a:lnTo>
                    <a:pt x="1623478" y="251290"/>
                  </a:lnTo>
                  <a:lnTo>
                    <a:pt x="1665184" y="285700"/>
                  </a:lnTo>
                  <a:lnTo>
                    <a:pt x="1699594" y="327406"/>
                  </a:lnTo>
                  <a:lnTo>
                    <a:pt x="1601328" y="466982"/>
                  </a:lnTo>
                  <a:lnTo>
                    <a:pt x="1647159" y="522530"/>
                  </a:lnTo>
                  <a:lnTo>
                    <a:pt x="1684744" y="591774"/>
                  </a:lnTo>
                  <a:lnTo>
                    <a:pt x="1854015" y="553793"/>
                  </a:lnTo>
                  <a:lnTo>
                    <a:pt x="1874229" y="595756"/>
                  </a:lnTo>
                  <a:lnTo>
                    <a:pt x="1894924" y="652300"/>
                  </a:lnTo>
                  <a:lnTo>
                    <a:pt x="1751326" y="743265"/>
                  </a:lnTo>
                  <a:lnTo>
                    <a:pt x="1769048" y="812187"/>
                  </a:lnTo>
                  <a:cubicBezTo>
                    <a:pt x="1774443" y="838554"/>
                    <a:pt x="1778557" y="865387"/>
                    <a:pt x="1781323" y="892619"/>
                  </a:cubicBezTo>
                  <a:lnTo>
                    <a:pt x="1781346" y="893071"/>
                  </a:lnTo>
                  <a:lnTo>
                    <a:pt x="1948188" y="922049"/>
                  </a:lnTo>
                  <a:lnTo>
                    <a:pt x="1950884" y="975442"/>
                  </a:lnTo>
                  <a:lnTo>
                    <a:pt x="1948188" y="1028836"/>
                  </a:lnTo>
                  <a:lnTo>
                    <a:pt x="1781346" y="1057814"/>
                  </a:lnTo>
                  <a:lnTo>
                    <a:pt x="1781323" y="1058267"/>
                  </a:lnTo>
                  <a:cubicBezTo>
                    <a:pt x="1778557" y="1085499"/>
                    <a:pt x="1774443" y="1112332"/>
                    <a:pt x="1769048" y="1138699"/>
                  </a:cubicBezTo>
                  <a:lnTo>
                    <a:pt x="1751326" y="1207620"/>
                  </a:lnTo>
                  <a:lnTo>
                    <a:pt x="1894924" y="1298585"/>
                  </a:lnTo>
                  <a:lnTo>
                    <a:pt x="1874229" y="1355128"/>
                  </a:lnTo>
                  <a:lnTo>
                    <a:pt x="1854015" y="1397091"/>
                  </a:lnTo>
                  <a:lnTo>
                    <a:pt x="1684745" y="1359111"/>
                  </a:lnTo>
                  <a:lnTo>
                    <a:pt x="1647159" y="1428357"/>
                  </a:lnTo>
                  <a:lnTo>
                    <a:pt x="1601328" y="1483904"/>
                  </a:lnTo>
                  <a:lnTo>
                    <a:pt x="1699594" y="1623479"/>
                  </a:lnTo>
                  <a:lnTo>
                    <a:pt x="1665184" y="1665184"/>
                  </a:lnTo>
                  <a:lnTo>
                    <a:pt x="1623478" y="1699594"/>
                  </a:lnTo>
                  <a:lnTo>
                    <a:pt x="1483904" y="1601329"/>
                  </a:lnTo>
                  <a:lnTo>
                    <a:pt x="1428357" y="1647159"/>
                  </a:lnTo>
                  <a:lnTo>
                    <a:pt x="1359110" y="1684745"/>
                  </a:lnTo>
                  <a:lnTo>
                    <a:pt x="1397091" y="1854015"/>
                  </a:lnTo>
                  <a:lnTo>
                    <a:pt x="1355128" y="1874229"/>
                  </a:lnTo>
                  <a:lnTo>
                    <a:pt x="1298585" y="1894924"/>
                  </a:lnTo>
                  <a:lnTo>
                    <a:pt x="1207620" y="1751326"/>
                  </a:lnTo>
                  <a:lnTo>
                    <a:pt x="1138699" y="1769048"/>
                  </a:lnTo>
                  <a:cubicBezTo>
                    <a:pt x="1112332" y="1774443"/>
                    <a:pt x="1085499" y="1778557"/>
                    <a:pt x="1058267" y="1781323"/>
                  </a:cubicBezTo>
                  <a:lnTo>
                    <a:pt x="1057813" y="1781346"/>
                  </a:lnTo>
                  <a:lnTo>
                    <a:pt x="1028835" y="1948188"/>
                  </a:lnTo>
                  <a:lnTo>
                    <a:pt x="975442" y="1950884"/>
                  </a:lnTo>
                  <a:lnTo>
                    <a:pt x="922049" y="1948188"/>
                  </a:lnTo>
                  <a:lnTo>
                    <a:pt x="893071" y="1781346"/>
                  </a:lnTo>
                  <a:lnTo>
                    <a:pt x="892619" y="1781323"/>
                  </a:lnTo>
                  <a:cubicBezTo>
                    <a:pt x="865387" y="1778557"/>
                    <a:pt x="838554" y="1774443"/>
                    <a:pt x="812187" y="1769048"/>
                  </a:cubicBezTo>
                  <a:lnTo>
                    <a:pt x="743265" y="1751326"/>
                  </a:lnTo>
                  <a:lnTo>
                    <a:pt x="652300" y="1894924"/>
                  </a:lnTo>
                  <a:lnTo>
                    <a:pt x="595756" y="1874229"/>
                  </a:lnTo>
                  <a:lnTo>
                    <a:pt x="553793" y="1854015"/>
                  </a:lnTo>
                  <a:lnTo>
                    <a:pt x="591774" y="1684744"/>
                  </a:lnTo>
                  <a:lnTo>
                    <a:pt x="522530" y="1647159"/>
                  </a:lnTo>
                  <a:lnTo>
                    <a:pt x="466982" y="1601328"/>
                  </a:lnTo>
                  <a:lnTo>
                    <a:pt x="327406" y="1699594"/>
                  </a:lnTo>
                  <a:lnTo>
                    <a:pt x="285700" y="1665184"/>
                  </a:lnTo>
                  <a:lnTo>
                    <a:pt x="251290" y="1623479"/>
                  </a:lnTo>
                  <a:lnTo>
                    <a:pt x="349557" y="1483903"/>
                  </a:lnTo>
                  <a:lnTo>
                    <a:pt x="303727" y="1428357"/>
                  </a:lnTo>
                  <a:lnTo>
                    <a:pt x="266141" y="1359110"/>
                  </a:lnTo>
                  <a:lnTo>
                    <a:pt x="96870" y="1397091"/>
                  </a:lnTo>
                  <a:lnTo>
                    <a:pt x="76655" y="1355128"/>
                  </a:lnTo>
                  <a:lnTo>
                    <a:pt x="55960" y="1298585"/>
                  </a:lnTo>
                  <a:lnTo>
                    <a:pt x="199560" y="1207619"/>
                  </a:lnTo>
                  <a:lnTo>
                    <a:pt x="181839" y="1138699"/>
                  </a:lnTo>
                  <a:cubicBezTo>
                    <a:pt x="176443" y="1112332"/>
                    <a:pt x="172329" y="1085499"/>
                    <a:pt x="169563" y="1058267"/>
                  </a:cubicBezTo>
                  <a:lnTo>
                    <a:pt x="169540" y="1057814"/>
                  </a:lnTo>
                  <a:lnTo>
                    <a:pt x="2696" y="1028836"/>
                  </a:lnTo>
                  <a:lnTo>
                    <a:pt x="0" y="975442"/>
                  </a:lnTo>
                  <a:lnTo>
                    <a:pt x="2696" y="922049"/>
                  </a:lnTo>
                  <a:lnTo>
                    <a:pt x="169541" y="893071"/>
                  </a:lnTo>
                  <a:lnTo>
                    <a:pt x="169563" y="892619"/>
                  </a:lnTo>
                  <a:cubicBezTo>
                    <a:pt x="172329" y="865387"/>
                    <a:pt x="176443" y="838554"/>
                    <a:pt x="181839" y="812187"/>
                  </a:cubicBezTo>
                  <a:lnTo>
                    <a:pt x="199560" y="743266"/>
                  </a:lnTo>
                  <a:lnTo>
                    <a:pt x="55960" y="652300"/>
                  </a:lnTo>
                  <a:lnTo>
                    <a:pt x="76655" y="595756"/>
                  </a:lnTo>
                  <a:lnTo>
                    <a:pt x="96870" y="553793"/>
                  </a:lnTo>
                  <a:lnTo>
                    <a:pt x="266142" y="591774"/>
                  </a:lnTo>
                  <a:lnTo>
                    <a:pt x="303727" y="522530"/>
                  </a:lnTo>
                  <a:lnTo>
                    <a:pt x="349557" y="466983"/>
                  </a:lnTo>
                  <a:lnTo>
                    <a:pt x="251290" y="327406"/>
                  </a:lnTo>
                  <a:lnTo>
                    <a:pt x="285700" y="285700"/>
                  </a:lnTo>
                  <a:lnTo>
                    <a:pt x="327406" y="251290"/>
                  </a:lnTo>
                  <a:lnTo>
                    <a:pt x="466983" y="349557"/>
                  </a:lnTo>
                  <a:lnTo>
                    <a:pt x="522530" y="303727"/>
                  </a:lnTo>
                  <a:lnTo>
                    <a:pt x="591774" y="266142"/>
                  </a:lnTo>
                  <a:lnTo>
                    <a:pt x="553793" y="96870"/>
                  </a:lnTo>
                  <a:lnTo>
                    <a:pt x="595756" y="76655"/>
                  </a:lnTo>
                  <a:lnTo>
                    <a:pt x="652300" y="55960"/>
                  </a:lnTo>
                  <a:lnTo>
                    <a:pt x="743266" y="199560"/>
                  </a:lnTo>
                  <a:lnTo>
                    <a:pt x="812187" y="181839"/>
                  </a:lnTo>
                  <a:cubicBezTo>
                    <a:pt x="838554" y="176443"/>
                    <a:pt x="865387" y="172329"/>
                    <a:pt x="892619" y="169563"/>
                  </a:cubicBezTo>
                  <a:lnTo>
                    <a:pt x="893071" y="169541"/>
                  </a:lnTo>
                  <a:lnTo>
                    <a:pt x="922049" y="2696"/>
                  </a:lnTo>
                  <a:close/>
                </a:path>
              </a:pathLst>
            </a:cu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xmlns="" id="{9F021696-6CE0-41F1-B32E-213F00BE15E3}"/>
                </a:ext>
              </a:extLst>
            </p:cNvPr>
            <p:cNvSpPr/>
            <p:nvPr/>
          </p:nvSpPr>
          <p:spPr>
            <a:xfrm>
              <a:off x="5503304" y="3080657"/>
              <a:ext cx="1339960" cy="1339960"/>
            </a:xfrm>
            <a:prstGeom prst="ellipse">
              <a:avLst/>
            </a:prstGeom>
            <a:blipFill>
              <a:blip r:embed="rId2"/>
              <a:stretch>
                <a:fillRect/>
              </a:stretch>
            </a:blip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xmlns="" id="{5BF48164-0446-444E-B71C-26B2F2C97E31}"/>
              </a:ext>
            </a:extLst>
          </p:cNvPr>
          <p:cNvGrpSpPr/>
          <p:nvPr/>
        </p:nvGrpSpPr>
        <p:grpSpPr>
          <a:xfrm>
            <a:off x="5189090" y="864241"/>
            <a:ext cx="1950884" cy="1950884"/>
            <a:chOff x="5178510" y="934667"/>
            <a:chExt cx="1950884" cy="1950884"/>
          </a:xfrm>
        </p:grpSpPr>
        <p:sp>
          <p:nvSpPr>
            <p:cNvPr id="78" name="Oval 77">
              <a:extLst>
                <a:ext uri="{FF2B5EF4-FFF2-40B4-BE49-F238E27FC236}">
                  <a16:creationId xmlns:a16="http://schemas.microsoft.com/office/drawing/2014/main" xmlns="" id="{741C64E8-FB73-460E-8223-21ACF11B91C5}"/>
                </a:ext>
              </a:extLst>
            </p:cNvPr>
            <p:cNvSpPr/>
            <p:nvPr/>
          </p:nvSpPr>
          <p:spPr>
            <a:xfrm>
              <a:off x="5483972" y="1240129"/>
              <a:ext cx="1339960" cy="1339960"/>
            </a:xfrm>
            <a:prstGeom prst="ellipse">
              <a:avLst/>
            </a:prstGeom>
            <a:blipFill>
              <a:blip r:embed="rId4"/>
              <a:stretch>
                <a:fillRect/>
              </a:stretch>
            </a:blip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xmlns="" id="{B4A018D2-E612-4813-BB7F-179FC431F34F}"/>
                </a:ext>
              </a:extLst>
            </p:cNvPr>
            <p:cNvSpPr/>
            <p:nvPr/>
          </p:nvSpPr>
          <p:spPr>
            <a:xfrm>
              <a:off x="5178510" y="934667"/>
              <a:ext cx="1950884" cy="1950884"/>
            </a:xfrm>
            <a:custGeom>
              <a:avLst/>
              <a:gdLst>
                <a:gd name="connsiteX0" fmla="*/ 975442 w 1950884"/>
                <a:gd name="connsiteY0" fmla="*/ 305462 h 1950884"/>
                <a:gd name="connsiteX1" fmla="*/ 305462 w 1950884"/>
                <a:gd name="connsiteY1" fmla="*/ 975442 h 1950884"/>
                <a:gd name="connsiteX2" fmla="*/ 975442 w 1950884"/>
                <a:gd name="connsiteY2" fmla="*/ 1645422 h 1950884"/>
                <a:gd name="connsiteX3" fmla="*/ 1645422 w 1950884"/>
                <a:gd name="connsiteY3" fmla="*/ 975442 h 1950884"/>
                <a:gd name="connsiteX4" fmla="*/ 975442 w 1950884"/>
                <a:gd name="connsiteY4" fmla="*/ 305462 h 1950884"/>
                <a:gd name="connsiteX5" fmla="*/ 975442 w 1950884"/>
                <a:gd name="connsiteY5" fmla="*/ 0 h 1950884"/>
                <a:gd name="connsiteX6" fmla="*/ 1028835 w 1950884"/>
                <a:gd name="connsiteY6" fmla="*/ 2696 h 1950884"/>
                <a:gd name="connsiteX7" fmla="*/ 1057814 w 1950884"/>
                <a:gd name="connsiteY7" fmla="*/ 169540 h 1950884"/>
                <a:gd name="connsiteX8" fmla="*/ 1058267 w 1950884"/>
                <a:gd name="connsiteY8" fmla="*/ 169563 h 1950884"/>
                <a:gd name="connsiteX9" fmla="*/ 1138699 w 1950884"/>
                <a:gd name="connsiteY9" fmla="*/ 181839 h 1950884"/>
                <a:gd name="connsiteX10" fmla="*/ 1207619 w 1950884"/>
                <a:gd name="connsiteY10" fmla="*/ 199560 h 1950884"/>
                <a:gd name="connsiteX11" fmla="*/ 1298585 w 1950884"/>
                <a:gd name="connsiteY11" fmla="*/ 55960 h 1950884"/>
                <a:gd name="connsiteX12" fmla="*/ 1355128 w 1950884"/>
                <a:gd name="connsiteY12" fmla="*/ 76655 h 1950884"/>
                <a:gd name="connsiteX13" fmla="*/ 1397091 w 1950884"/>
                <a:gd name="connsiteY13" fmla="*/ 96870 h 1950884"/>
                <a:gd name="connsiteX14" fmla="*/ 1359110 w 1950884"/>
                <a:gd name="connsiteY14" fmla="*/ 266141 h 1950884"/>
                <a:gd name="connsiteX15" fmla="*/ 1428357 w 1950884"/>
                <a:gd name="connsiteY15" fmla="*/ 303727 h 1950884"/>
                <a:gd name="connsiteX16" fmla="*/ 1483902 w 1950884"/>
                <a:gd name="connsiteY16" fmla="*/ 349557 h 1950884"/>
                <a:gd name="connsiteX17" fmla="*/ 1623478 w 1950884"/>
                <a:gd name="connsiteY17" fmla="*/ 251290 h 1950884"/>
                <a:gd name="connsiteX18" fmla="*/ 1665184 w 1950884"/>
                <a:gd name="connsiteY18" fmla="*/ 285700 h 1950884"/>
                <a:gd name="connsiteX19" fmla="*/ 1699594 w 1950884"/>
                <a:gd name="connsiteY19" fmla="*/ 327406 h 1950884"/>
                <a:gd name="connsiteX20" fmla="*/ 1601328 w 1950884"/>
                <a:gd name="connsiteY20" fmla="*/ 466982 h 1950884"/>
                <a:gd name="connsiteX21" fmla="*/ 1647159 w 1950884"/>
                <a:gd name="connsiteY21" fmla="*/ 522530 h 1950884"/>
                <a:gd name="connsiteX22" fmla="*/ 1684744 w 1950884"/>
                <a:gd name="connsiteY22" fmla="*/ 591774 h 1950884"/>
                <a:gd name="connsiteX23" fmla="*/ 1854015 w 1950884"/>
                <a:gd name="connsiteY23" fmla="*/ 553793 h 1950884"/>
                <a:gd name="connsiteX24" fmla="*/ 1874229 w 1950884"/>
                <a:gd name="connsiteY24" fmla="*/ 595756 h 1950884"/>
                <a:gd name="connsiteX25" fmla="*/ 1894924 w 1950884"/>
                <a:gd name="connsiteY25" fmla="*/ 652300 h 1950884"/>
                <a:gd name="connsiteX26" fmla="*/ 1751326 w 1950884"/>
                <a:gd name="connsiteY26" fmla="*/ 743265 h 1950884"/>
                <a:gd name="connsiteX27" fmla="*/ 1769048 w 1950884"/>
                <a:gd name="connsiteY27" fmla="*/ 812187 h 1950884"/>
                <a:gd name="connsiteX28" fmla="*/ 1781323 w 1950884"/>
                <a:gd name="connsiteY28" fmla="*/ 892619 h 1950884"/>
                <a:gd name="connsiteX29" fmla="*/ 1781346 w 1950884"/>
                <a:gd name="connsiteY29" fmla="*/ 893071 h 1950884"/>
                <a:gd name="connsiteX30" fmla="*/ 1948188 w 1950884"/>
                <a:gd name="connsiteY30" fmla="*/ 922049 h 1950884"/>
                <a:gd name="connsiteX31" fmla="*/ 1950884 w 1950884"/>
                <a:gd name="connsiteY31" fmla="*/ 975442 h 1950884"/>
                <a:gd name="connsiteX32" fmla="*/ 1948188 w 1950884"/>
                <a:gd name="connsiteY32" fmla="*/ 1028836 h 1950884"/>
                <a:gd name="connsiteX33" fmla="*/ 1781346 w 1950884"/>
                <a:gd name="connsiteY33" fmla="*/ 1057814 h 1950884"/>
                <a:gd name="connsiteX34" fmla="*/ 1781323 w 1950884"/>
                <a:gd name="connsiteY34" fmla="*/ 1058267 h 1950884"/>
                <a:gd name="connsiteX35" fmla="*/ 1769048 w 1950884"/>
                <a:gd name="connsiteY35" fmla="*/ 1138699 h 1950884"/>
                <a:gd name="connsiteX36" fmla="*/ 1751326 w 1950884"/>
                <a:gd name="connsiteY36" fmla="*/ 1207620 h 1950884"/>
                <a:gd name="connsiteX37" fmla="*/ 1894924 w 1950884"/>
                <a:gd name="connsiteY37" fmla="*/ 1298585 h 1950884"/>
                <a:gd name="connsiteX38" fmla="*/ 1874229 w 1950884"/>
                <a:gd name="connsiteY38" fmla="*/ 1355128 h 1950884"/>
                <a:gd name="connsiteX39" fmla="*/ 1854015 w 1950884"/>
                <a:gd name="connsiteY39" fmla="*/ 1397091 h 1950884"/>
                <a:gd name="connsiteX40" fmla="*/ 1684745 w 1950884"/>
                <a:gd name="connsiteY40" fmla="*/ 1359111 h 1950884"/>
                <a:gd name="connsiteX41" fmla="*/ 1647159 w 1950884"/>
                <a:gd name="connsiteY41" fmla="*/ 1428357 h 1950884"/>
                <a:gd name="connsiteX42" fmla="*/ 1601328 w 1950884"/>
                <a:gd name="connsiteY42" fmla="*/ 1483904 h 1950884"/>
                <a:gd name="connsiteX43" fmla="*/ 1699594 w 1950884"/>
                <a:gd name="connsiteY43" fmla="*/ 1623479 h 1950884"/>
                <a:gd name="connsiteX44" fmla="*/ 1665184 w 1950884"/>
                <a:gd name="connsiteY44" fmla="*/ 1665184 h 1950884"/>
                <a:gd name="connsiteX45" fmla="*/ 1623478 w 1950884"/>
                <a:gd name="connsiteY45" fmla="*/ 1699594 h 1950884"/>
                <a:gd name="connsiteX46" fmla="*/ 1483904 w 1950884"/>
                <a:gd name="connsiteY46" fmla="*/ 1601329 h 1950884"/>
                <a:gd name="connsiteX47" fmla="*/ 1428357 w 1950884"/>
                <a:gd name="connsiteY47" fmla="*/ 1647159 h 1950884"/>
                <a:gd name="connsiteX48" fmla="*/ 1359110 w 1950884"/>
                <a:gd name="connsiteY48" fmla="*/ 1684745 h 1950884"/>
                <a:gd name="connsiteX49" fmla="*/ 1397091 w 1950884"/>
                <a:gd name="connsiteY49" fmla="*/ 1854015 h 1950884"/>
                <a:gd name="connsiteX50" fmla="*/ 1355128 w 1950884"/>
                <a:gd name="connsiteY50" fmla="*/ 1874229 h 1950884"/>
                <a:gd name="connsiteX51" fmla="*/ 1298585 w 1950884"/>
                <a:gd name="connsiteY51" fmla="*/ 1894924 h 1950884"/>
                <a:gd name="connsiteX52" fmla="*/ 1207620 w 1950884"/>
                <a:gd name="connsiteY52" fmla="*/ 1751326 h 1950884"/>
                <a:gd name="connsiteX53" fmla="*/ 1138699 w 1950884"/>
                <a:gd name="connsiteY53" fmla="*/ 1769048 h 1950884"/>
                <a:gd name="connsiteX54" fmla="*/ 1058267 w 1950884"/>
                <a:gd name="connsiteY54" fmla="*/ 1781323 h 1950884"/>
                <a:gd name="connsiteX55" fmla="*/ 1057813 w 1950884"/>
                <a:gd name="connsiteY55" fmla="*/ 1781346 h 1950884"/>
                <a:gd name="connsiteX56" fmla="*/ 1028835 w 1950884"/>
                <a:gd name="connsiteY56" fmla="*/ 1948188 h 1950884"/>
                <a:gd name="connsiteX57" fmla="*/ 975442 w 1950884"/>
                <a:gd name="connsiteY57" fmla="*/ 1950884 h 1950884"/>
                <a:gd name="connsiteX58" fmla="*/ 922049 w 1950884"/>
                <a:gd name="connsiteY58" fmla="*/ 1948188 h 1950884"/>
                <a:gd name="connsiteX59" fmla="*/ 893071 w 1950884"/>
                <a:gd name="connsiteY59" fmla="*/ 1781346 h 1950884"/>
                <a:gd name="connsiteX60" fmla="*/ 892619 w 1950884"/>
                <a:gd name="connsiteY60" fmla="*/ 1781323 h 1950884"/>
                <a:gd name="connsiteX61" fmla="*/ 812187 w 1950884"/>
                <a:gd name="connsiteY61" fmla="*/ 1769048 h 1950884"/>
                <a:gd name="connsiteX62" fmla="*/ 743265 w 1950884"/>
                <a:gd name="connsiteY62" fmla="*/ 1751326 h 1950884"/>
                <a:gd name="connsiteX63" fmla="*/ 652300 w 1950884"/>
                <a:gd name="connsiteY63" fmla="*/ 1894924 h 1950884"/>
                <a:gd name="connsiteX64" fmla="*/ 595756 w 1950884"/>
                <a:gd name="connsiteY64" fmla="*/ 1874229 h 1950884"/>
                <a:gd name="connsiteX65" fmla="*/ 553793 w 1950884"/>
                <a:gd name="connsiteY65" fmla="*/ 1854015 h 1950884"/>
                <a:gd name="connsiteX66" fmla="*/ 591774 w 1950884"/>
                <a:gd name="connsiteY66" fmla="*/ 1684744 h 1950884"/>
                <a:gd name="connsiteX67" fmla="*/ 522530 w 1950884"/>
                <a:gd name="connsiteY67" fmla="*/ 1647159 h 1950884"/>
                <a:gd name="connsiteX68" fmla="*/ 466982 w 1950884"/>
                <a:gd name="connsiteY68" fmla="*/ 1601328 h 1950884"/>
                <a:gd name="connsiteX69" fmla="*/ 327406 w 1950884"/>
                <a:gd name="connsiteY69" fmla="*/ 1699594 h 1950884"/>
                <a:gd name="connsiteX70" fmla="*/ 285700 w 1950884"/>
                <a:gd name="connsiteY70" fmla="*/ 1665184 h 1950884"/>
                <a:gd name="connsiteX71" fmla="*/ 251290 w 1950884"/>
                <a:gd name="connsiteY71" fmla="*/ 1623479 h 1950884"/>
                <a:gd name="connsiteX72" fmla="*/ 349557 w 1950884"/>
                <a:gd name="connsiteY72" fmla="*/ 1483903 h 1950884"/>
                <a:gd name="connsiteX73" fmla="*/ 303727 w 1950884"/>
                <a:gd name="connsiteY73" fmla="*/ 1428357 h 1950884"/>
                <a:gd name="connsiteX74" fmla="*/ 266141 w 1950884"/>
                <a:gd name="connsiteY74" fmla="*/ 1359110 h 1950884"/>
                <a:gd name="connsiteX75" fmla="*/ 96870 w 1950884"/>
                <a:gd name="connsiteY75" fmla="*/ 1397091 h 1950884"/>
                <a:gd name="connsiteX76" fmla="*/ 76655 w 1950884"/>
                <a:gd name="connsiteY76" fmla="*/ 1355128 h 1950884"/>
                <a:gd name="connsiteX77" fmla="*/ 55960 w 1950884"/>
                <a:gd name="connsiteY77" fmla="*/ 1298585 h 1950884"/>
                <a:gd name="connsiteX78" fmla="*/ 199560 w 1950884"/>
                <a:gd name="connsiteY78" fmla="*/ 1207619 h 1950884"/>
                <a:gd name="connsiteX79" fmla="*/ 181839 w 1950884"/>
                <a:gd name="connsiteY79" fmla="*/ 1138699 h 1950884"/>
                <a:gd name="connsiteX80" fmla="*/ 169563 w 1950884"/>
                <a:gd name="connsiteY80" fmla="*/ 1058267 h 1950884"/>
                <a:gd name="connsiteX81" fmla="*/ 169540 w 1950884"/>
                <a:gd name="connsiteY81" fmla="*/ 1057814 h 1950884"/>
                <a:gd name="connsiteX82" fmla="*/ 2696 w 1950884"/>
                <a:gd name="connsiteY82" fmla="*/ 1028836 h 1950884"/>
                <a:gd name="connsiteX83" fmla="*/ 0 w 1950884"/>
                <a:gd name="connsiteY83" fmla="*/ 975442 h 1950884"/>
                <a:gd name="connsiteX84" fmla="*/ 2696 w 1950884"/>
                <a:gd name="connsiteY84" fmla="*/ 922049 h 1950884"/>
                <a:gd name="connsiteX85" fmla="*/ 169541 w 1950884"/>
                <a:gd name="connsiteY85" fmla="*/ 893071 h 1950884"/>
                <a:gd name="connsiteX86" fmla="*/ 169563 w 1950884"/>
                <a:gd name="connsiteY86" fmla="*/ 892619 h 1950884"/>
                <a:gd name="connsiteX87" fmla="*/ 181839 w 1950884"/>
                <a:gd name="connsiteY87" fmla="*/ 812187 h 1950884"/>
                <a:gd name="connsiteX88" fmla="*/ 199560 w 1950884"/>
                <a:gd name="connsiteY88" fmla="*/ 743266 h 1950884"/>
                <a:gd name="connsiteX89" fmla="*/ 55960 w 1950884"/>
                <a:gd name="connsiteY89" fmla="*/ 652300 h 1950884"/>
                <a:gd name="connsiteX90" fmla="*/ 76655 w 1950884"/>
                <a:gd name="connsiteY90" fmla="*/ 595756 h 1950884"/>
                <a:gd name="connsiteX91" fmla="*/ 96870 w 1950884"/>
                <a:gd name="connsiteY91" fmla="*/ 553793 h 1950884"/>
                <a:gd name="connsiteX92" fmla="*/ 266142 w 1950884"/>
                <a:gd name="connsiteY92" fmla="*/ 591774 h 1950884"/>
                <a:gd name="connsiteX93" fmla="*/ 303727 w 1950884"/>
                <a:gd name="connsiteY93" fmla="*/ 522530 h 1950884"/>
                <a:gd name="connsiteX94" fmla="*/ 349557 w 1950884"/>
                <a:gd name="connsiteY94" fmla="*/ 466983 h 1950884"/>
                <a:gd name="connsiteX95" fmla="*/ 251290 w 1950884"/>
                <a:gd name="connsiteY95" fmla="*/ 327406 h 1950884"/>
                <a:gd name="connsiteX96" fmla="*/ 285700 w 1950884"/>
                <a:gd name="connsiteY96" fmla="*/ 285700 h 1950884"/>
                <a:gd name="connsiteX97" fmla="*/ 327406 w 1950884"/>
                <a:gd name="connsiteY97" fmla="*/ 251290 h 1950884"/>
                <a:gd name="connsiteX98" fmla="*/ 466983 w 1950884"/>
                <a:gd name="connsiteY98" fmla="*/ 349557 h 1950884"/>
                <a:gd name="connsiteX99" fmla="*/ 522530 w 1950884"/>
                <a:gd name="connsiteY99" fmla="*/ 303727 h 1950884"/>
                <a:gd name="connsiteX100" fmla="*/ 591774 w 1950884"/>
                <a:gd name="connsiteY100" fmla="*/ 266142 h 1950884"/>
                <a:gd name="connsiteX101" fmla="*/ 553793 w 1950884"/>
                <a:gd name="connsiteY101" fmla="*/ 96870 h 1950884"/>
                <a:gd name="connsiteX102" fmla="*/ 595756 w 1950884"/>
                <a:gd name="connsiteY102" fmla="*/ 76655 h 1950884"/>
                <a:gd name="connsiteX103" fmla="*/ 652300 w 1950884"/>
                <a:gd name="connsiteY103" fmla="*/ 55960 h 1950884"/>
                <a:gd name="connsiteX104" fmla="*/ 743266 w 1950884"/>
                <a:gd name="connsiteY104" fmla="*/ 199560 h 1950884"/>
                <a:gd name="connsiteX105" fmla="*/ 812187 w 1950884"/>
                <a:gd name="connsiteY105" fmla="*/ 181839 h 1950884"/>
                <a:gd name="connsiteX106" fmla="*/ 892619 w 1950884"/>
                <a:gd name="connsiteY106" fmla="*/ 169563 h 1950884"/>
                <a:gd name="connsiteX107" fmla="*/ 893071 w 1950884"/>
                <a:gd name="connsiteY107" fmla="*/ 169541 h 1950884"/>
                <a:gd name="connsiteX108" fmla="*/ 922049 w 1950884"/>
                <a:gd name="connsiteY108" fmla="*/ 2696 h 195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950884" h="1950884">
                  <a:moveTo>
                    <a:pt x="975442" y="305462"/>
                  </a:moveTo>
                  <a:cubicBezTo>
                    <a:pt x="605422" y="305462"/>
                    <a:pt x="305462" y="605422"/>
                    <a:pt x="305462" y="975442"/>
                  </a:cubicBezTo>
                  <a:cubicBezTo>
                    <a:pt x="305462" y="1345462"/>
                    <a:pt x="605422" y="1645422"/>
                    <a:pt x="975442" y="1645422"/>
                  </a:cubicBezTo>
                  <a:cubicBezTo>
                    <a:pt x="1345462" y="1645422"/>
                    <a:pt x="1645422" y="1345462"/>
                    <a:pt x="1645422" y="975442"/>
                  </a:cubicBezTo>
                  <a:cubicBezTo>
                    <a:pt x="1645422" y="605422"/>
                    <a:pt x="1345462" y="305462"/>
                    <a:pt x="975442" y="305462"/>
                  </a:cubicBezTo>
                  <a:close/>
                  <a:moveTo>
                    <a:pt x="975442" y="0"/>
                  </a:moveTo>
                  <a:lnTo>
                    <a:pt x="1028835" y="2696"/>
                  </a:lnTo>
                  <a:lnTo>
                    <a:pt x="1057814" y="169540"/>
                  </a:lnTo>
                  <a:lnTo>
                    <a:pt x="1058267" y="169563"/>
                  </a:lnTo>
                  <a:cubicBezTo>
                    <a:pt x="1085499" y="172329"/>
                    <a:pt x="1112332" y="176443"/>
                    <a:pt x="1138699" y="181839"/>
                  </a:cubicBezTo>
                  <a:lnTo>
                    <a:pt x="1207619" y="199560"/>
                  </a:lnTo>
                  <a:lnTo>
                    <a:pt x="1298585" y="55960"/>
                  </a:lnTo>
                  <a:lnTo>
                    <a:pt x="1355128" y="76655"/>
                  </a:lnTo>
                  <a:lnTo>
                    <a:pt x="1397091" y="96870"/>
                  </a:lnTo>
                  <a:lnTo>
                    <a:pt x="1359110" y="266141"/>
                  </a:lnTo>
                  <a:lnTo>
                    <a:pt x="1428357" y="303727"/>
                  </a:lnTo>
                  <a:lnTo>
                    <a:pt x="1483902" y="349557"/>
                  </a:lnTo>
                  <a:lnTo>
                    <a:pt x="1623478" y="251290"/>
                  </a:lnTo>
                  <a:lnTo>
                    <a:pt x="1665184" y="285700"/>
                  </a:lnTo>
                  <a:lnTo>
                    <a:pt x="1699594" y="327406"/>
                  </a:lnTo>
                  <a:lnTo>
                    <a:pt x="1601328" y="466982"/>
                  </a:lnTo>
                  <a:lnTo>
                    <a:pt x="1647159" y="522530"/>
                  </a:lnTo>
                  <a:lnTo>
                    <a:pt x="1684744" y="591774"/>
                  </a:lnTo>
                  <a:lnTo>
                    <a:pt x="1854015" y="553793"/>
                  </a:lnTo>
                  <a:lnTo>
                    <a:pt x="1874229" y="595756"/>
                  </a:lnTo>
                  <a:lnTo>
                    <a:pt x="1894924" y="652300"/>
                  </a:lnTo>
                  <a:lnTo>
                    <a:pt x="1751326" y="743265"/>
                  </a:lnTo>
                  <a:lnTo>
                    <a:pt x="1769048" y="812187"/>
                  </a:lnTo>
                  <a:cubicBezTo>
                    <a:pt x="1774443" y="838554"/>
                    <a:pt x="1778557" y="865387"/>
                    <a:pt x="1781323" y="892619"/>
                  </a:cubicBezTo>
                  <a:lnTo>
                    <a:pt x="1781346" y="893071"/>
                  </a:lnTo>
                  <a:lnTo>
                    <a:pt x="1948188" y="922049"/>
                  </a:lnTo>
                  <a:lnTo>
                    <a:pt x="1950884" y="975442"/>
                  </a:lnTo>
                  <a:lnTo>
                    <a:pt x="1948188" y="1028836"/>
                  </a:lnTo>
                  <a:lnTo>
                    <a:pt x="1781346" y="1057814"/>
                  </a:lnTo>
                  <a:lnTo>
                    <a:pt x="1781323" y="1058267"/>
                  </a:lnTo>
                  <a:cubicBezTo>
                    <a:pt x="1778557" y="1085499"/>
                    <a:pt x="1774443" y="1112332"/>
                    <a:pt x="1769048" y="1138699"/>
                  </a:cubicBezTo>
                  <a:lnTo>
                    <a:pt x="1751326" y="1207620"/>
                  </a:lnTo>
                  <a:lnTo>
                    <a:pt x="1894924" y="1298585"/>
                  </a:lnTo>
                  <a:lnTo>
                    <a:pt x="1874229" y="1355128"/>
                  </a:lnTo>
                  <a:lnTo>
                    <a:pt x="1854015" y="1397091"/>
                  </a:lnTo>
                  <a:lnTo>
                    <a:pt x="1684745" y="1359111"/>
                  </a:lnTo>
                  <a:lnTo>
                    <a:pt x="1647159" y="1428357"/>
                  </a:lnTo>
                  <a:lnTo>
                    <a:pt x="1601328" y="1483904"/>
                  </a:lnTo>
                  <a:lnTo>
                    <a:pt x="1699594" y="1623479"/>
                  </a:lnTo>
                  <a:lnTo>
                    <a:pt x="1665184" y="1665184"/>
                  </a:lnTo>
                  <a:lnTo>
                    <a:pt x="1623478" y="1699594"/>
                  </a:lnTo>
                  <a:lnTo>
                    <a:pt x="1483904" y="1601329"/>
                  </a:lnTo>
                  <a:lnTo>
                    <a:pt x="1428357" y="1647159"/>
                  </a:lnTo>
                  <a:lnTo>
                    <a:pt x="1359110" y="1684745"/>
                  </a:lnTo>
                  <a:lnTo>
                    <a:pt x="1397091" y="1854015"/>
                  </a:lnTo>
                  <a:lnTo>
                    <a:pt x="1355128" y="1874229"/>
                  </a:lnTo>
                  <a:lnTo>
                    <a:pt x="1298585" y="1894924"/>
                  </a:lnTo>
                  <a:lnTo>
                    <a:pt x="1207620" y="1751326"/>
                  </a:lnTo>
                  <a:lnTo>
                    <a:pt x="1138699" y="1769048"/>
                  </a:lnTo>
                  <a:cubicBezTo>
                    <a:pt x="1112332" y="1774443"/>
                    <a:pt x="1085499" y="1778557"/>
                    <a:pt x="1058267" y="1781323"/>
                  </a:cubicBezTo>
                  <a:lnTo>
                    <a:pt x="1057813" y="1781346"/>
                  </a:lnTo>
                  <a:lnTo>
                    <a:pt x="1028835" y="1948188"/>
                  </a:lnTo>
                  <a:lnTo>
                    <a:pt x="975442" y="1950884"/>
                  </a:lnTo>
                  <a:lnTo>
                    <a:pt x="922049" y="1948188"/>
                  </a:lnTo>
                  <a:lnTo>
                    <a:pt x="893071" y="1781346"/>
                  </a:lnTo>
                  <a:lnTo>
                    <a:pt x="892619" y="1781323"/>
                  </a:lnTo>
                  <a:cubicBezTo>
                    <a:pt x="865387" y="1778557"/>
                    <a:pt x="838554" y="1774443"/>
                    <a:pt x="812187" y="1769048"/>
                  </a:cubicBezTo>
                  <a:lnTo>
                    <a:pt x="743265" y="1751326"/>
                  </a:lnTo>
                  <a:lnTo>
                    <a:pt x="652300" y="1894924"/>
                  </a:lnTo>
                  <a:lnTo>
                    <a:pt x="595756" y="1874229"/>
                  </a:lnTo>
                  <a:lnTo>
                    <a:pt x="553793" y="1854015"/>
                  </a:lnTo>
                  <a:lnTo>
                    <a:pt x="591774" y="1684744"/>
                  </a:lnTo>
                  <a:lnTo>
                    <a:pt x="522530" y="1647159"/>
                  </a:lnTo>
                  <a:lnTo>
                    <a:pt x="466982" y="1601328"/>
                  </a:lnTo>
                  <a:lnTo>
                    <a:pt x="327406" y="1699594"/>
                  </a:lnTo>
                  <a:lnTo>
                    <a:pt x="285700" y="1665184"/>
                  </a:lnTo>
                  <a:lnTo>
                    <a:pt x="251290" y="1623479"/>
                  </a:lnTo>
                  <a:lnTo>
                    <a:pt x="349557" y="1483903"/>
                  </a:lnTo>
                  <a:lnTo>
                    <a:pt x="303727" y="1428357"/>
                  </a:lnTo>
                  <a:lnTo>
                    <a:pt x="266141" y="1359110"/>
                  </a:lnTo>
                  <a:lnTo>
                    <a:pt x="96870" y="1397091"/>
                  </a:lnTo>
                  <a:lnTo>
                    <a:pt x="76655" y="1355128"/>
                  </a:lnTo>
                  <a:lnTo>
                    <a:pt x="55960" y="1298585"/>
                  </a:lnTo>
                  <a:lnTo>
                    <a:pt x="199560" y="1207619"/>
                  </a:lnTo>
                  <a:lnTo>
                    <a:pt x="181839" y="1138699"/>
                  </a:lnTo>
                  <a:cubicBezTo>
                    <a:pt x="176443" y="1112332"/>
                    <a:pt x="172329" y="1085499"/>
                    <a:pt x="169563" y="1058267"/>
                  </a:cubicBezTo>
                  <a:lnTo>
                    <a:pt x="169540" y="1057814"/>
                  </a:lnTo>
                  <a:lnTo>
                    <a:pt x="2696" y="1028836"/>
                  </a:lnTo>
                  <a:lnTo>
                    <a:pt x="0" y="975442"/>
                  </a:lnTo>
                  <a:lnTo>
                    <a:pt x="2696" y="922049"/>
                  </a:lnTo>
                  <a:lnTo>
                    <a:pt x="169541" y="893071"/>
                  </a:lnTo>
                  <a:lnTo>
                    <a:pt x="169563" y="892619"/>
                  </a:lnTo>
                  <a:cubicBezTo>
                    <a:pt x="172329" y="865387"/>
                    <a:pt x="176443" y="838554"/>
                    <a:pt x="181839" y="812187"/>
                  </a:cubicBezTo>
                  <a:lnTo>
                    <a:pt x="199560" y="743266"/>
                  </a:lnTo>
                  <a:lnTo>
                    <a:pt x="55960" y="652300"/>
                  </a:lnTo>
                  <a:lnTo>
                    <a:pt x="76655" y="595756"/>
                  </a:lnTo>
                  <a:lnTo>
                    <a:pt x="96870" y="553793"/>
                  </a:lnTo>
                  <a:lnTo>
                    <a:pt x="266142" y="591774"/>
                  </a:lnTo>
                  <a:lnTo>
                    <a:pt x="303727" y="522530"/>
                  </a:lnTo>
                  <a:lnTo>
                    <a:pt x="349557" y="466983"/>
                  </a:lnTo>
                  <a:lnTo>
                    <a:pt x="251290" y="327406"/>
                  </a:lnTo>
                  <a:lnTo>
                    <a:pt x="285700" y="285700"/>
                  </a:lnTo>
                  <a:lnTo>
                    <a:pt x="327406" y="251290"/>
                  </a:lnTo>
                  <a:lnTo>
                    <a:pt x="466983" y="349557"/>
                  </a:lnTo>
                  <a:lnTo>
                    <a:pt x="522530" y="303727"/>
                  </a:lnTo>
                  <a:lnTo>
                    <a:pt x="591774" y="266142"/>
                  </a:lnTo>
                  <a:lnTo>
                    <a:pt x="553793" y="96870"/>
                  </a:lnTo>
                  <a:lnTo>
                    <a:pt x="595756" y="76655"/>
                  </a:lnTo>
                  <a:lnTo>
                    <a:pt x="652300" y="55960"/>
                  </a:lnTo>
                  <a:lnTo>
                    <a:pt x="743266" y="199560"/>
                  </a:lnTo>
                  <a:lnTo>
                    <a:pt x="812187" y="181839"/>
                  </a:lnTo>
                  <a:cubicBezTo>
                    <a:pt x="838554" y="176443"/>
                    <a:pt x="865387" y="172329"/>
                    <a:pt x="892619" y="169563"/>
                  </a:cubicBezTo>
                  <a:lnTo>
                    <a:pt x="893071" y="169541"/>
                  </a:lnTo>
                  <a:lnTo>
                    <a:pt x="922049" y="2696"/>
                  </a:lnTo>
                  <a:close/>
                </a:path>
              </a:pathLst>
            </a:cu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Group 79">
            <a:extLst>
              <a:ext uri="{FF2B5EF4-FFF2-40B4-BE49-F238E27FC236}">
                <a16:creationId xmlns:a16="http://schemas.microsoft.com/office/drawing/2014/main" xmlns="" id="{67EBDAEA-7F70-4A2A-A5E4-142C58874FA3}"/>
              </a:ext>
            </a:extLst>
          </p:cNvPr>
          <p:cNvGrpSpPr/>
          <p:nvPr/>
        </p:nvGrpSpPr>
        <p:grpSpPr>
          <a:xfrm>
            <a:off x="3258905" y="2815125"/>
            <a:ext cx="1950884" cy="1950884"/>
            <a:chOff x="3378207" y="2791215"/>
            <a:chExt cx="1950884" cy="1950884"/>
          </a:xfrm>
        </p:grpSpPr>
        <p:sp>
          <p:nvSpPr>
            <p:cNvPr id="81" name="Oval 80">
              <a:extLst>
                <a:ext uri="{FF2B5EF4-FFF2-40B4-BE49-F238E27FC236}">
                  <a16:creationId xmlns:a16="http://schemas.microsoft.com/office/drawing/2014/main" xmlns="" id="{A00EDBB1-EDD0-45CF-8757-A8EB000E4B2D}"/>
                </a:ext>
              </a:extLst>
            </p:cNvPr>
            <p:cNvSpPr/>
            <p:nvPr/>
          </p:nvSpPr>
          <p:spPr>
            <a:xfrm>
              <a:off x="3673856" y="3080657"/>
              <a:ext cx="1339960" cy="1339960"/>
            </a:xfrm>
            <a:prstGeom prst="ellipse">
              <a:avLst/>
            </a:prstGeom>
            <a:blipFill>
              <a:blip r:embed="rId4"/>
              <a:stretch>
                <a:fillRect/>
              </a:stretch>
            </a:blip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F78AC"/>
                </a:solidFill>
                <a:effectLst/>
                <a:uLnTx/>
                <a:uFillTx/>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xmlns="" id="{2D78811A-929D-4818-91C1-31DEE5F44870}"/>
                </a:ext>
              </a:extLst>
            </p:cNvPr>
            <p:cNvSpPr/>
            <p:nvPr/>
          </p:nvSpPr>
          <p:spPr>
            <a:xfrm>
              <a:off x="3378207" y="2791215"/>
              <a:ext cx="1950884" cy="1950884"/>
            </a:xfrm>
            <a:custGeom>
              <a:avLst/>
              <a:gdLst>
                <a:gd name="connsiteX0" fmla="*/ 975442 w 1950884"/>
                <a:gd name="connsiteY0" fmla="*/ 305462 h 1950884"/>
                <a:gd name="connsiteX1" fmla="*/ 305462 w 1950884"/>
                <a:gd name="connsiteY1" fmla="*/ 975442 h 1950884"/>
                <a:gd name="connsiteX2" fmla="*/ 975442 w 1950884"/>
                <a:gd name="connsiteY2" fmla="*/ 1645422 h 1950884"/>
                <a:gd name="connsiteX3" fmla="*/ 1645422 w 1950884"/>
                <a:gd name="connsiteY3" fmla="*/ 975442 h 1950884"/>
                <a:gd name="connsiteX4" fmla="*/ 975442 w 1950884"/>
                <a:gd name="connsiteY4" fmla="*/ 305462 h 1950884"/>
                <a:gd name="connsiteX5" fmla="*/ 975442 w 1950884"/>
                <a:gd name="connsiteY5" fmla="*/ 0 h 1950884"/>
                <a:gd name="connsiteX6" fmla="*/ 1028835 w 1950884"/>
                <a:gd name="connsiteY6" fmla="*/ 2696 h 1950884"/>
                <a:gd name="connsiteX7" fmla="*/ 1057814 w 1950884"/>
                <a:gd name="connsiteY7" fmla="*/ 169540 h 1950884"/>
                <a:gd name="connsiteX8" fmla="*/ 1058267 w 1950884"/>
                <a:gd name="connsiteY8" fmla="*/ 169563 h 1950884"/>
                <a:gd name="connsiteX9" fmla="*/ 1138699 w 1950884"/>
                <a:gd name="connsiteY9" fmla="*/ 181839 h 1950884"/>
                <a:gd name="connsiteX10" fmla="*/ 1207619 w 1950884"/>
                <a:gd name="connsiteY10" fmla="*/ 199560 h 1950884"/>
                <a:gd name="connsiteX11" fmla="*/ 1298585 w 1950884"/>
                <a:gd name="connsiteY11" fmla="*/ 55960 h 1950884"/>
                <a:gd name="connsiteX12" fmla="*/ 1355128 w 1950884"/>
                <a:gd name="connsiteY12" fmla="*/ 76655 h 1950884"/>
                <a:gd name="connsiteX13" fmla="*/ 1397091 w 1950884"/>
                <a:gd name="connsiteY13" fmla="*/ 96870 h 1950884"/>
                <a:gd name="connsiteX14" fmla="*/ 1359110 w 1950884"/>
                <a:gd name="connsiteY14" fmla="*/ 266141 h 1950884"/>
                <a:gd name="connsiteX15" fmla="*/ 1428357 w 1950884"/>
                <a:gd name="connsiteY15" fmla="*/ 303727 h 1950884"/>
                <a:gd name="connsiteX16" fmla="*/ 1483902 w 1950884"/>
                <a:gd name="connsiteY16" fmla="*/ 349557 h 1950884"/>
                <a:gd name="connsiteX17" fmla="*/ 1623478 w 1950884"/>
                <a:gd name="connsiteY17" fmla="*/ 251290 h 1950884"/>
                <a:gd name="connsiteX18" fmla="*/ 1665184 w 1950884"/>
                <a:gd name="connsiteY18" fmla="*/ 285700 h 1950884"/>
                <a:gd name="connsiteX19" fmla="*/ 1699594 w 1950884"/>
                <a:gd name="connsiteY19" fmla="*/ 327406 h 1950884"/>
                <a:gd name="connsiteX20" fmla="*/ 1601328 w 1950884"/>
                <a:gd name="connsiteY20" fmla="*/ 466982 h 1950884"/>
                <a:gd name="connsiteX21" fmla="*/ 1647159 w 1950884"/>
                <a:gd name="connsiteY21" fmla="*/ 522530 h 1950884"/>
                <a:gd name="connsiteX22" fmla="*/ 1684744 w 1950884"/>
                <a:gd name="connsiteY22" fmla="*/ 591774 h 1950884"/>
                <a:gd name="connsiteX23" fmla="*/ 1854015 w 1950884"/>
                <a:gd name="connsiteY23" fmla="*/ 553793 h 1950884"/>
                <a:gd name="connsiteX24" fmla="*/ 1874229 w 1950884"/>
                <a:gd name="connsiteY24" fmla="*/ 595756 h 1950884"/>
                <a:gd name="connsiteX25" fmla="*/ 1894924 w 1950884"/>
                <a:gd name="connsiteY25" fmla="*/ 652300 h 1950884"/>
                <a:gd name="connsiteX26" fmla="*/ 1751326 w 1950884"/>
                <a:gd name="connsiteY26" fmla="*/ 743265 h 1950884"/>
                <a:gd name="connsiteX27" fmla="*/ 1769048 w 1950884"/>
                <a:gd name="connsiteY27" fmla="*/ 812187 h 1950884"/>
                <a:gd name="connsiteX28" fmla="*/ 1781323 w 1950884"/>
                <a:gd name="connsiteY28" fmla="*/ 892619 h 1950884"/>
                <a:gd name="connsiteX29" fmla="*/ 1781346 w 1950884"/>
                <a:gd name="connsiteY29" fmla="*/ 893071 h 1950884"/>
                <a:gd name="connsiteX30" fmla="*/ 1948188 w 1950884"/>
                <a:gd name="connsiteY30" fmla="*/ 922049 h 1950884"/>
                <a:gd name="connsiteX31" fmla="*/ 1950884 w 1950884"/>
                <a:gd name="connsiteY31" fmla="*/ 975442 h 1950884"/>
                <a:gd name="connsiteX32" fmla="*/ 1948188 w 1950884"/>
                <a:gd name="connsiteY32" fmla="*/ 1028836 h 1950884"/>
                <a:gd name="connsiteX33" fmla="*/ 1781346 w 1950884"/>
                <a:gd name="connsiteY33" fmla="*/ 1057814 h 1950884"/>
                <a:gd name="connsiteX34" fmla="*/ 1781323 w 1950884"/>
                <a:gd name="connsiteY34" fmla="*/ 1058267 h 1950884"/>
                <a:gd name="connsiteX35" fmla="*/ 1769048 w 1950884"/>
                <a:gd name="connsiteY35" fmla="*/ 1138699 h 1950884"/>
                <a:gd name="connsiteX36" fmla="*/ 1751326 w 1950884"/>
                <a:gd name="connsiteY36" fmla="*/ 1207620 h 1950884"/>
                <a:gd name="connsiteX37" fmla="*/ 1894924 w 1950884"/>
                <a:gd name="connsiteY37" fmla="*/ 1298585 h 1950884"/>
                <a:gd name="connsiteX38" fmla="*/ 1874229 w 1950884"/>
                <a:gd name="connsiteY38" fmla="*/ 1355128 h 1950884"/>
                <a:gd name="connsiteX39" fmla="*/ 1854015 w 1950884"/>
                <a:gd name="connsiteY39" fmla="*/ 1397091 h 1950884"/>
                <a:gd name="connsiteX40" fmla="*/ 1684745 w 1950884"/>
                <a:gd name="connsiteY40" fmla="*/ 1359111 h 1950884"/>
                <a:gd name="connsiteX41" fmla="*/ 1647159 w 1950884"/>
                <a:gd name="connsiteY41" fmla="*/ 1428357 h 1950884"/>
                <a:gd name="connsiteX42" fmla="*/ 1601328 w 1950884"/>
                <a:gd name="connsiteY42" fmla="*/ 1483904 h 1950884"/>
                <a:gd name="connsiteX43" fmla="*/ 1699594 w 1950884"/>
                <a:gd name="connsiteY43" fmla="*/ 1623479 h 1950884"/>
                <a:gd name="connsiteX44" fmla="*/ 1665184 w 1950884"/>
                <a:gd name="connsiteY44" fmla="*/ 1665184 h 1950884"/>
                <a:gd name="connsiteX45" fmla="*/ 1623478 w 1950884"/>
                <a:gd name="connsiteY45" fmla="*/ 1699594 h 1950884"/>
                <a:gd name="connsiteX46" fmla="*/ 1483904 w 1950884"/>
                <a:gd name="connsiteY46" fmla="*/ 1601329 h 1950884"/>
                <a:gd name="connsiteX47" fmla="*/ 1428357 w 1950884"/>
                <a:gd name="connsiteY47" fmla="*/ 1647159 h 1950884"/>
                <a:gd name="connsiteX48" fmla="*/ 1359110 w 1950884"/>
                <a:gd name="connsiteY48" fmla="*/ 1684745 h 1950884"/>
                <a:gd name="connsiteX49" fmla="*/ 1397091 w 1950884"/>
                <a:gd name="connsiteY49" fmla="*/ 1854015 h 1950884"/>
                <a:gd name="connsiteX50" fmla="*/ 1355128 w 1950884"/>
                <a:gd name="connsiteY50" fmla="*/ 1874229 h 1950884"/>
                <a:gd name="connsiteX51" fmla="*/ 1298585 w 1950884"/>
                <a:gd name="connsiteY51" fmla="*/ 1894924 h 1950884"/>
                <a:gd name="connsiteX52" fmla="*/ 1207620 w 1950884"/>
                <a:gd name="connsiteY52" fmla="*/ 1751326 h 1950884"/>
                <a:gd name="connsiteX53" fmla="*/ 1138699 w 1950884"/>
                <a:gd name="connsiteY53" fmla="*/ 1769048 h 1950884"/>
                <a:gd name="connsiteX54" fmla="*/ 1058267 w 1950884"/>
                <a:gd name="connsiteY54" fmla="*/ 1781323 h 1950884"/>
                <a:gd name="connsiteX55" fmla="*/ 1057813 w 1950884"/>
                <a:gd name="connsiteY55" fmla="*/ 1781346 h 1950884"/>
                <a:gd name="connsiteX56" fmla="*/ 1028835 w 1950884"/>
                <a:gd name="connsiteY56" fmla="*/ 1948188 h 1950884"/>
                <a:gd name="connsiteX57" fmla="*/ 975442 w 1950884"/>
                <a:gd name="connsiteY57" fmla="*/ 1950884 h 1950884"/>
                <a:gd name="connsiteX58" fmla="*/ 922049 w 1950884"/>
                <a:gd name="connsiteY58" fmla="*/ 1948188 h 1950884"/>
                <a:gd name="connsiteX59" fmla="*/ 893071 w 1950884"/>
                <a:gd name="connsiteY59" fmla="*/ 1781346 h 1950884"/>
                <a:gd name="connsiteX60" fmla="*/ 892619 w 1950884"/>
                <a:gd name="connsiteY60" fmla="*/ 1781323 h 1950884"/>
                <a:gd name="connsiteX61" fmla="*/ 812187 w 1950884"/>
                <a:gd name="connsiteY61" fmla="*/ 1769048 h 1950884"/>
                <a:gd name="connsiteX62" fmla="*/ 743265 w 1950884"/>
                <a:gd name="connsiteY62" fmla="*/ 1751326 h 1950884"/>
                <a:gd name="connsiteX63" fmla="*/ 652300 w 1950884"/>
                <a:gd name="connsiteY63" fmla="*/ 1894924 h 1950884"/>
                <a:gd name="connsiteX64" fmla="*/ 595756 w 1950884"/>
                <a:gd name="connsiteY64" fmla="*/ 1874229 h 1950884"/>
                <a:gd name="connsiteX65" fmla="*/ 553793 w 1950884"/>
                <a:gd name="connsiteY65" fmla="*/ 1854015 h 1950884"/>
                <a:gd name="connsiteX66" fmla="*/ 591774 w 1950884"/>
                <a:gd name="connsiteY66" fmla="*/ 1684744 h 1950884"/>
                <a:gd name="connsiteX67" fmla="*/ 522530 w 1950884"/>
                <a:gd name="connsiteY67" fmla="*/ 1647159 h 1950884"/>
                <a:gd name="connsiteX68" fmla="*/ 466982 w 1950884"/>
                <a:gd name="connsiteY68" fmla="*/ 1601328 h 1950884"/>
                <a:gd name="connsiteX69" fmla="*/ 327406 w 1950884"/>
                <a:gd name="connsiteY69" fmla="*/ 1699594 h 1950884"/>
                <a:gd name="connsiteX70" fmla="*/ 285700 w 1950884"/>
                <a:gd name="connsiteY70" fmla="*/ 1665184 h 1950884"/>
                <a:gd name="connsiteX71" fmla="*/ 251290 w 1950884"/>
                <a:gd name="connsiteY71" fmla="*/ 1623479 h 1950884"/>
                <a:gd name="connsiteX72" fmla="*/ 349557 w 1950884"/>
                <a:gd name="connsiteY72" fmla="*/ 1483903 h 1950884"/>
                <a:gd name="connsiteX73" fmla="*/ 303727 w 1950884"/>
                <a:gd name="connsiteY73" fmla="*/ 1428357 h 1950884"/>
                <a:gd name="connsiteX74" fmla="*/ 266141 w 1950884"/>
                <a:gd name="connsiteY74" fmla="*/ 1359110 h 1950884"/>
                <a:gd name="connsiteX75" fmla="*/ 96870 w 1950884"/>
                <a:gd name="connsiteY75" fmla="*/ 1397091 h 1950884"/>
                <a:gd name="connsiteX76" fmla="*/ 76655 w 1950884"/>
                <a:gd name="connsiteY76" fmla="*/ 1355128 h 1950884"/>
                <a:gd name="connsiteX77" fmla="*/ 55960 w 1950884"/>
                <a:gd name="connsiteY77" fmla="*/ 1298585 h 1950884"/>
                <a:gd name="connsiteX78" fmla="*/ 199560 w 1950884"/>
                <a:gd name="connsiteY78" fmla="*/ 1207619 h 1950884"/>
                <a:gd name="connsiteX79" fmla="*/ 181839 w 1950884"/>
                <a:gd name="connsiteY79" fmla="*/ 1138699 h 1950884"/>
                <a:gd name="connsiteX80" fmla="*/ 169563 w 1950884"/>
                <a:gd name="connsiteY80" fmla="*/ 1058267 h 1950884"/>
                <a:gd name="connsiteX81" fmla="*/ 169540 w 1950884"/>
                <a:gd name="connsiteY81" fmla="*/ 1057814 h 1950884"/>
                <a:gd name="connsiteX82" fmla="*/ 2696 w 1950884"/>
                <a:gd name="connsiteY82" fmla="*/ 1028836 h 1950884"/>
                <a:gd name="connsiteX83" fmla="*/ 0 w 1950884"/>
                <a:gd name="connsiteY83" fmla="*/ 975442 h 1950884"/>
                <a:gd name="connsiteX84" fmla="*/ 2696 w 1950884"/>
                <a:gd name="connsiteY84" fmla="*/ 922049 h 1950884"/>
                <a:gd name="connsiteX85" fmla="*/ 169541 w 1950884"/>
                <a:gd name="connsiteY85" fmla="*/ 893071 h 1950884"/>
                <a:gd name="connsiteX86" fmla="*/ 169563 w 1950884"/>
                <a:gd name="connsiteY86" fmla="*/ 892619 h 1950884"/>
                <a:gd name="connsiteX87" fmla="*/ 181839 w 1950884"/>
                <a:gd name="connsiteY87" fmla="*/ 812187 h 1950884"/>
                <a:gd name="connsiteX88" fmla="*/ 199560 w 1950884"/>
                <a:gd name="connsiteY88" fmla="*/ 743266 h 1950884"/>
                <a:gd name="connsiteX89" fmla="*/ 55960 w 1950884"/>
                <a:gd name="connsiteY89" fmla="*/ 652300 h 1950884"/>
                <a:gd name="connsiteX90" fmla="*/ 76655 w 1950884"/>
                <a:gd name="connsiteY90" fmla="*/ 595756 h 1950884"/>
                <a:gd name="connsiteX91" fmla="*/ 96870 w 1950884"/>
                <a:gd name="connsiteY91" fmla="*/ 553793 h 1950884"/>
                <a:gd name="connsiteX92" fmla="*/ 266142 w 1950884"/>
                <a:gd name="connsiteY92" fmla="*/ 591774 h 1950884"/>
                <a:gd name="connsiteX93" fmla="*/ 303727 w 1950884"/>
                <a:gd name="connsiteY93" fmla="*/ 522530 h 1950884"/>
                <a:gd name="connsiteX94" fmla="*/ 349557 w 1950884"/>
                <a:gd name="connsiteY94" fmla="*/ 466983 h 1950884"/>
                <a:gd name="connsiteX95" fmla="*/ 251290 w 1950884"/>
                <a:gd name="connsiteY95" fmla="*/ 327406 h 1950884"/>
                <a:gd name="connsiteX96" fmla="*/ 285700 w 1950884"/>
                <a:gd name="connsiteY96" fmla="*/ 285700 h 1950884"/>
                <a:gd name="connsiteX97" fmla="*/ 327406 w 1950884"/>
                <a:gd name="connsiteY97" fmla="*/ 251290 h 1950884"/>
                <a:gd name="connsiteX98" fmla="*/ 466983 w 1950884"/>
                <a:gd name="connsiteY98" fmla="*/ 349557 h 1950884"/>
                <a:gd name="connsiteX99" fmla="*/ 522530 w 1950884"/>
                <a:gd name="connsiteY99" fmla="*/ 303727 h 1950884"/>
                <a:gd name="connsiteX100" fmla="*/ 591774 w 1950884"/>
                <a:gd name="connsiteY100" fmla="*/ 266142 h 1950884"/>
                <a:gd name="connsiteX101" fmla="*/ 553793 w 1950884"/>
                <a:gd name="connsiteY101" fmla="*/ 96870 h 1950884"/>
                <a:gd name="connsiteX102" fmla="*/ 595756 w 1950884"/>
                <a:gd name="connsiteY102" fmla="*/ 76655 h 1950884"/>
                <a:gd name="connsiteX103" fmla="*/ 652300 w 1950884"/>
                <a:gd name="connsiteY103" fmla="*/ 55960 h 1950884"/>
                <a:gd name="connsiteX104" fmla="*/ 743266 w 1950884"/>
                <a:gd name="connsiteY104" fmla="*/ 199560 h 1950884"/>
                <a:gd name="connsiteX105" fmla="*/ 812187 w 1950884"/>
                <a:gd name="connsiteY105" fmla="*/ 181839 h 1950884"/>
                <a:gd name="connsiteX106" fmla="*/ 892619 w 1950884"/>
                <a:gd name="connsiteY106" fmla="*/ 169563 h 1950884"/>
                <a:gd name="connsiteX107" fmla="*/ 893071 w 1950884"/>
                <a:gd name="connsiteY107" fmla="*/ 169541 h 1950884"/>
                <a:gd name="connsiteX108" fmla="*/ 922049 w 1950884"/>
                <a:gd name="connsiteY108" fmla="*/ 2696 h 195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950884" h="1950884">
                  <a:moveTo>
                    <a:pt x="975442" y="305462"/>
                  </a:moveTo>
                  <a:cubicBezTo>
                    <a:pt x="605422" y="305462"/>
                    <a:pt x="305462" y="605422"/>
                    <a:pt x="305462" y="975442"/>
                  </a:cubicBezTo>
                  <a:cubicBezTo>
                    <a:pt x="305462" y="1345462"/>
                    <a:pt x="605422" y="1645422"/>
                    <a:pt x="975442" y="1645422"/>
                  </a:cubicBezTo>
                  <a:cubicBezTo>
                    <a:pt x="1345462" y="1645422"/>
                    <a:pt x="1645422" y="1345462"/>
                    <a:pt x="1645422" y="975442"/>
                  </a:cubicBezTo>
                  <a:cubicBezTo>
                    <a:pt x="1645422" y="605422"/>
                    <a:pt x="1345462" y="305462"/>
                    <a:pt x="975442" y="305462"/>
                  </a:cubicBezTo>
                  <a:close/>
                  <a:moveTo>
                    <a:pt x="975442" y="0"/>
                  </a:moveTo>
                  <a:lnTo>
                    <a:pt x="1028835" y="2696"/>
                  </a:lnTo>
                  <a:lnTo>
                    <a:pt x="1057814" y="169540"/>
                  </a:lnTo>
                  <a:lnTo>
                    <a:pt x="1058267" y="169563"/>
                  </a:lnTo>
                  <a:cubicBezTo>
                    <a:pt x="1085499" y="172329"/>
                    <a:pt x="1112332" y="176443"/>
                    <a:pt x="1138699" y="181839"/>
                  </a:cubicBezTo>
                  <a:lnTo>
                    <a:pt x="1207619" y="199560"/>
                  </a:lnTo>
                  <a:lnTo>
                    <a:pt x="1298585" y="55960"/>
                  </a:lnTo>
                  <a:lnTo>
                    <a:pt x="1355128" y="76655"/>
                  </a:lnTo>
                  <a:lnTo>
                    <a:pt x="1397091" y="96870"/>
                  </a:lnTo>
                  <a:lnTo>
                    <a:pt x="1359110" y="266141"/>
                  </a:lnTo>
                  <a:lnTo>
                    <a:pt x="1428357" y="303727"/>
                  </a:lnTo>
                  <a:lnTo>
                    <a:pt x="1483902" y="349557"/>
                  </a:lnTo>
                  <a:lnTo>
                    <a:pt x="1623478" y="251290"/>
                  </a:lnTo>
                  <a:lnTo>
                    <a:pt x="1665184" y="285700"/>
                  </a:lnTo>
                  <a:lnTo>
                    <a:pt x="1699594" y="327406"/>
                  </a:lnTo>
                  <a:lnTo>
                    <a:pt x="1601328" y="466982"/>
                  </a:lnTo>
                  <a:lnTo>
                    <a:pt x="1647159" y="522530"/>
                  </a:lnTo>
                  <a:lnTo>
                    <a:pt x="1684744" y="591774"/>
                  </a:lnTo>
                  <a:lnTo>
                    <a:pt x="1854015" y="553793"/>
                  </a:lnTo>
                  <a:lnTo>
                    <a:pt x="1874229" y="595756"/>
                  </a:lnTo>
                  <a:lnTo>
                    <a:pt x="1894924" y="652300"/>
                  </a:lnTo>
                  <a:lnTo>
                    <a:pt x="1751326" y="743265"/>
                  </a:lnTo>
                  <a:lnTo>
                    <a:pt x="1769048" y="812187"/>
                  </a:lnTo>
                  <a:cubicBezTo>
                    <a:pt x="1774443" y="838554"/>
                    <a:pt x="1778557" y="865387"/>
                    <a:pt x="1781323" y="892619"/>
                  </a:cubicBezTo>
                  <a:lnTo>
                    <a:pt x="1781346" y="893071"/>
                  </a:lnTo>
                  <a:lnTo>
                    <a:pt x="1948188" y="922049"/>
                  </a:lnTo>
                  <a:lnTo>
                    <a:pt x="1950884" y="975442"/>
                  </a:lnTo>
                  <a:lnTo>
                    <a:pt x="1948188" y="1028836"/>
                  </a:lnTo>
                  <a:lnTo>
                    <a:pt x="1781346" y="1057814"/>
                  </a:lnTo>
                  <a:lnTo>
                    <a:pt x="1781323" y="1058267"/>
                  </a:lnTo>
                  <a:cubicBezTo>
                    <a:pt x="1778557" y="1085499"/>
                    <a:pt x="1774443" y="1112332"/>
                    <a:pt x="1769048" y="1138699"/>
                  </a:cubicBezTo>
                  <a:lnTo>
                    <a:pt x="1751326" y="1207620"/>
                  </a:lnTo>
                  <a:lnTo>
                    <a:pt x="1894924" y="1298585"/>
                  </a:lnTo>
                  <a:lnTo>
                    <a:pt x="1874229" y="1355128"/>
                  </a:lnTo>
                  <a:lnTo>
                    <a:pt x="1854015" y="1397091"/>
                  </a:lnTo>
                  <a:lnTo>
                    <a:pt x="1684745" y="1359111"/>
                  </a:lnTo>
                  <a:lnTo>
                    <a:pt x="1647159" y="1428357"/>
                  </a:lnTo>
                  <a:lnTo>
                    <a:pt x="1601328" y="1483904"/>
                  </a:lnTo>
                  <a:lnTo>
                    <a:pt x="1699594" y="1623479"/>
                  </a:lnTo>
                  <a:lnTo>
                    <a:pt x="1665184" y="1665184"/>
                  </a:lnTo>
                  <a:lnTo>
                    <a:pt x="1623478" y="1699594"/>
                  </a:lnTo>
                  <a:lnTo>
                    <a:pt x="1483904" y="1601329"/>
                  </a:lnTo>
                  <a:lnTo>
                    <a:pt x="1428357" y="1647159"/>
                  </a:lnTo>
                  <a:lnTo>
                    <a:pt x="1359110" y="1684745"/>
                  </a:lnTo>
                  <a:lnTo>
                    <a:pt x="1397091" y="1854015"/>
                  </a:lnTo>
                  <a:lnTo>
                    <a:pt x="1355128" y="1874229"/>
                  </a:lnTo>
                  <a:lnTo>
                    <a:pt x="1298585" y="1894924"/>
                  </a:lnTo>
                  <a:lnTo>
                    <a:pt x="1207620" y="1751326"/>
                  </a:lnTo>
                  <a:lnTo>
                    <a:pt x="1138699" y="1769048"/>
                  </a:lnTo>
                  <a:cubicBezTo>
                    <a:pt x="1112332" y="1774443"/>
                    <a:pt x="1085499" y="1778557"/>
                    <a:pt x="1058267" y="1781323"/>
                  </a:cubicBezTo>
                  <a:lnTo>
                    <a:pt x="1057813" y="1781346"/>
                  </a:lnTo>
                  <a:lnTo>
                    <a:pt x="1028835" y="1948188"/>
                  </a:lnTo>
                  <a:lnTo>
                    <a:pt x="975442" y="1950884"/>
                  </a:lnTo>
                  <a:lnTo>
                    <a:pt x="922049" y="1948188"/>
                  </a:lnTo>
                  <a:lnTo>
                    <a:pt x="893071" y="1781346"/>
                  </a:lnTo>
                  <a:lnTo>
                    <a:pt x="892619" y="1781323"/>
                  </a:lnTo>
                  <a:cubicBezTo>
                    <a:pt x="865387" y="1778557"/>
                    <a:pt x="838554" y="1774443"/>
                    <a:pt x="812187" y="1769048"/>
                  </a:cubicBezTo>
                  <a:lnTo>
                    <a:pt x="743265" y="1751326"/>
                  </a:lnTo>
                  <a:lnTo>
                    <a:pt x="652300" y="1894924"/>
                  </a:lnTo>
                  <a:lnTo>
                    <a:pt x="595756" y="1874229"/>
                  </a:lnTo>
                  <a:lnTo>
                    <a:pt x="553793" y="1854015"/>
                  </a:lnTo>
                  <a:lnTo>
                    <a:pt x="591774" y="1684744"/>
                  </a:lnTo>
                  <a:lnTo>
                    <a:pt x="522530" y="1647159"/>
                  </a:lnTo>
                  <a:lnTo>
                    <a:pt x="466982" y="1601328"/>
                  </a:lnTo>
                  <a:lnTo>
                    <a:pt x="327406" y="1699594"/>
                  </a:lnTo>
                  <a:lnTo>
                    <a:pt x="285700" y="1665184"/>
                  </a:lnTo>
                  <a:lnTo>
                    <a:pt x="251290" y="1623479"/>
                  </a:lnTo>
                  <a:lnTo>
                    <a:pt x="349557" y="1483903"/>
                  </a:lnTo>
                  <a:lnTo>
                    <a:pt x="303727" y="1428357"/>
                  </a:lnTo>
                  <a:lnTo>
                    <a:pt x="266141" y="1359110"/>
                  </a:lnTo>
                  <a:lnTo>
                    <a:pt x="96870" y="1397091"/>
                  </a:lnTo>
                  <a:lnTo>
                    <a:pt x="76655" y="1355128"/>
                  </a:lnTo>
                  <a:lnTo>
                    <a:pt x="55960" y="1298585"/>
                  </a:lnTo>
                  <a:lnTo>
                    <a:pt x="199560" y="1207619"/>
                  </a:lnTo>
                  <a:lnTo>
                    <a:pt x="181839" y="1138699"/>
                  </a:lnTo>
                  <a:cubicBezTo>
                    <a:pt x="176443" y="1112332"/>
                    <a:pt x="172329" y="1085499"/>
                    <a:pt x="169563" y="1058267"/>
                  </a:cubicBezTo>
                  <a:lnTo>
                    <a:pt x="169540" y="1057814"/>
                  </a:lnTo>
                  <a:lnTo>
                    <a:pt x="2696" y="1028836"/>
                  </a:lnTo>
                  <a:lnTo>
                    <a:pt x="0" y="975442"/>
                  </a:lnTo>
                  <a:lnTo>
                    <a:pt x="2696" y="922049"/>
                  </a:lnTo>
                  <a:lnTo>
                    <a:pt x="169541" y="893071"/>
                  </a:lnTo>
                  <a:lnTo>
                    <a:pt x="169563" y="892619"/>
                  </a:lnTo>
                  <a:cubicBezTo>
                    <a:pt x="172329" y="865387"/>
                    <a:pt x="176443" y="838554"/>
                    <a:pt x="181839" y="812187"/>
                  </a:cubicBezTo>
                  <a:lnTo>
                    <a:pt x="199560" y="743266"/>
                  </a:lnTo>
                  <a:lnTo>
                    <a:pt x="55960" y="652300"/>
                  </a:lnTo>
                  <a:lnTo>
                    <a:pt x="76655" y="595756"/>
                  </a:lnTo>
                  <a:lnTo>
                    <a:pt x="96870" y="553793"/>
                  </a:lnTo>
                  <a:lnTo>
                    <a:pt x="266142" y="591774"/>
                  </a:lnTo>
                  <a:lnTo>
                    <a:pt x="303727" y="522530"/>
                  </a:lnTo>
                  <a:lnTo>
                    <a:pt x="349557" y="466983"/>
                  </a:lnTo>
                  <a:lnTo>
                    <a:pt x="251290" y="327406"/>
                  </a:lnTo>
                  <a:lnTo>
                    <a:pt x="285700" y="285700"/>
                  </a:lnTo>
                  <a:lnTo>
                    <a:pt x="327406" y="251290"/>
                  </a:lnTo>
                  <a:lnTo>
                    <a:pt x="466983" y="349557"/>
                  </a:lnTo>
                  <a:lnTo>
                    <a:pt x="522530" y="303727"/>
                  </a:lnTo>
                  <a:lnTo>
                    <a:pt x="591774" y="266142"/>
                  </a:lnTo>
                  <a:lnTo>
                    <a:pt x="553793" y="96870"/>
                  </a:lnTo>
                  <a:lnTo>
                    <a:pt x="595756" y="76655"/>
                  </a:lnTo>
                  <a:lnTo>
                    <a:pt x="652300" y="55960"/>
                  </a:lnTo>
                  <a:lnTo>
                    <a:pt x="743266" y="199560"/>
                  </a:lnTo>
                  <a:lnTo>
                    <a:pt x="812187" y="181839"/>
                  </a:lnTo>
                  <a:cubicBezTo>
                    <a:pt x="838554" y="176443"/>
                    <a:pt x="865387" y="172329"/>
                    <a:pt x="892619" y="169563"/>
                  </a:cubicBezTo>
                  <a:lnTo>
                    <a:pt x="893071" y="169541"/>
                  </a:lnTo>
                  <a:lnTo>
                    <a:pt x="922049" y="2696"/>
                  </a:lnTo>
                  <a:close/>
                </a:path>
              </a:pathLst>
            </a:cu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F78AC"/>
                </a:solidFill>
                <a:effectLst/>
                <a:uLnTx/>
                <a:uFillTx/>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xmlns="" id="{209FCB66-750B-47E0-8382-2A43524DEFF6}"/>
              </a:ext>
            </a:extLst>
          </p:cNvPr>
          <p:cNvGrpSpPr/>
          <p:nvPr/>
        </p:nvGrpSpPr>
        <p:grpSpPr>
          <a:xfrm>
            <a:off x="5209789" y="4725733"/>
            <a:ext cx="1950884" cy="1950884"/>
            <a:chOff x="5215043" y="4621620"/>
            <a:chExt cx="1950884" cy="1950884"/>
          </a:xfrm>
        </p:grpSpPr>
        <p:sp>
          <p:nvSpPr>
            <p:cNvPr id="84" name="Oval 83">
              <a:extLst>
                <a:ext uri="{FF2B5EF4-FFF2-40B4-BE49-F238E27FC236}">
                  <a16:creationId xmlns:a16="http://schemas.microsoft.com/office/drawing/2014/main" xmlns="" id="{6EC80C32-6817-4458-82B3-3B22E6F9CC96}"/>
                </a:ext>
              </a:extLst>
            </p:cNvPr>
            <p:cNvSpPr/>
            <p:nvPr/>
          </p:nvSpPr>
          <p:spPr>
            <a:xfrm>
              <a:off x="5520505" y="4927082"/>
              <a:ext cx="1339960" cy="1339960"/>
            </a:xfrm>
            <a:prstGeom prst="ellipse">
              <a:avLst/>
            </a:prstGeom>
            <a:blipFill>
              <a:blip r:embed="rId4"/>
              <a:stretch>
                <a:fillRect/>
              </a:stretch>
            </a:blip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xmlns="" id="{BFBF710D-DF15-477D-9AE1-AA52A9EC31B6}"/>
                </a:ext>
              </a:extLst>
            </p:cNvPr>
            <p:cNvSpPr/>
            <p:nvPr/>
          </p:nvSpPr>
          <p:spPr>
            <a:xfrm>
              <a:off x="5215043" y="4621620"/>
              <a:ext cx="1950884" cy="1950884"/>
            </a:xfrm>
            <a:custGeom>
              <a:avLst/>
              <a:gdLst>
                <a:gd name="connsiteX0" fmla="*/ 975442 w 1950884"/>
                <a:gd name="connsiteY0" fmla="*/ 305462 h 1950884"/>
                <a:gd name="connsiteX1" fmla="*/ 305462 w 1950884"/>
                <a:gd name="connsiteY1" fmla="*/ 975442 h 1950884"/>
                <a:gd name="connsiteX2" fmla="*/ 975442 w 1950884"/>
                <a:gd name="connsiteY2" fmla="*/ 1645422 h 1950884"/>
                <a:gd name="connsiteX3" fmla="*/ 1645422 w 1950884"/>
                <a:gd name="connsiteY3" fmla="*/ 975442 h 1950884"/>
                <a:gd name="connsiteX4" fmla="*/ 975442 w 1950884"/>
                <a:gd name="connsiteY4" fmla="*/ 305462 h 1950884"/>
                <a:gd name="connsiteX5" fmla="*/ 975442 w 1950884"/>
                <a:gd name="connsiteY5" fmla="*/ 0 h 1950884"/>
                <a:gd name="connsiteX6" fmla="*/ 1028835 w 1950884"/>
                <a:gd name="connsiteY6" fmla="*/ 2696 h 1950884"/>
                <a:gd name="connsiteX7" fmla="*/ 1057814 w 1950884"/>
                <a:gd name="connsiteY7" fmla="*/ 169540 h 1950884"/>
                <a:gd name="connsiteX8" fmla="*/ 1058267 w 1950884"/>
                <a:gd name="connsiteY8" fmla="*/ 169563 h 1950884"/>
                <a:gd name="connsiteX9" fmla="*/ 1138699 w 1950884"/>
                <a:gd name="connsiteY9" fmla="*/ 181839 h 1950884"/>
                <a:gd name="connsiteX10" fmla="*/ 1207619 w 1950884"/>
                <a:gd name="connsiteY10" fmla="*/ 199560 h 1950884"/>
                <a:gd name="connsiteX11" fmla="*/ 1298585 w 1950884"/>
                <a:gd name="connsiteY11" fmla="*/ 55960 h 1950884"/>
                <a:gd name="connsiteX12" fmla="*/ 1355128 w 1950884"/>
                <a:gd name="connsiteY12" fmla="*/ 76655 h 1950884"/>
                <a:gd name="connsiteX13" fmla="*/ 1397091 w 1950884"/>
                <a:gd name="connsiteY13" fmla="*/ 96870 h 1950884"/>
                <a:gd name="connsiteX14" fmla="*/ 1359110 w 1950884"/>
                <a:gd name="connsiteY14" fmla="*/ 266141 h 1950884"/>
                <a:gd name="connsiteX15" fmla="*/ 1428357 w 1950884"/>
                <a:gd name="connsiteY15" fmla="*/ 303727 h 1950884"/>
                <a:gd name="connsiteX16" fmla="*/ 1483902 w 1950884"/>
                <a:gd name="connsiteY16" fmla="*/ 349557 h 1950884"/>
                <a:gd name="connsiteX17" fmla="*/ 1623478 w 1950884"/>
                <a:gd name="connsiteY17" fmla="*/ 251290 h 1950884"/>
                <a:gd name="connsiteX18" fmla="*/ 1665184 w 1950884"/>
                <a:gd name="connsiteY18" fmla="*/ 285700 h 1950884"/>
                <a:gd name="connsiteX19" fmla="*/ 1699594 w 1950884"/>
                <a:gd name="connsiteY19" fmla="*/ 327406 h 1950884"/>
                <a:gd name="connsiteX20" fmla="*/ 1601328 w 1950884"/>
                <a:gd name="connsiteY20" fmla="*/ 466982 h 1950884"/>
                <a:gd name="connsiteX21" fmla="*/ 1647159 w 1950884"/>
                <a:gd name="connsiteY21" fmla="*/ 522530 h 1950884"/>
                <a:gd name="connsiteX22" fmla="*/ 1684744 w 1950884"/>
                <a:gd name="connsiteY22" fmla="*/ 591774 h 1950884"/>
                <a:gd name="connsiteX23" fmla="*/ 1854015 w 1950884"/>
                <a:gd name="connsiteY23" fmla="*/ 553793 h 1950884"/>
                <a:gd name="connsiteX24" fmla="*/ 1874229 w 1950884"/>
                <a:gd name="connsiteY24" fmla="*/ 595756 h 1950884"/>
                <a:gd name="connsiteX25" fmla="*/ 1894924 w 1950884"/>
                <a:gd name="connsiteY25" fmla="*/ 652300 h 1950884"/>
                <a:gd name="connsiteX26" fmla="*/ 1751326 w 1950884"/>
                <a:gd name="connsiteY26" fmla="*/ 743265 h 1950884"/>
                <a:gd name="connsiteX27" fmla="*/ 1769048 w 1950884"/>
                <a:gd name="connsiteY27" fmla="*/ 812187 h 1950884"/>
                <a:gd name="connsiteX28" fmla="*/ 1781323 w 1950884"/>
                <a:gd name="connsiteY28" fmla="*/ 892619 h 1950884"/>
                <a:gd name="connsiteX29" fmla="*/ 1781346 w 1950884"/>
                <a:gd name="connsiteY29" fmla="*/ 893071 h 1950884"/>
                <a:gd name="connsiteX30" fmla="*/ 1948188 w 1950884"/>
                <a:gd name="connsiteY30" fmla="*/ 922049 h 1950884"/>
                <a:gd name="connsiteX31" fmla="*/ 1950884 w 1950884"/>
                <a:gd name="connsiteY31" fmla="*/ 975442 h 1950884"/>
                <a:gd name="connsiteX32" fmla="*/ 1948188 w 1950884"/>
                <a:gd name="connsiteY32" fmla="*/ 1028836 h 1950884"/>
                <a:gd name="connsiteX33" fmla="*/ 1781346 w 1950884"/>
                <a:gd name="connsiteY33" fmla="*/ 1057814 h 1950884"/>
                <a:gd name="connsiteX34" fmla="*/ 1781323 w 1950884"/>
                <a:gd name="connsiteY34" fmla="*/ 1058267 h 1950884"/>
                <a:gd name="connsiteX35" fmla="*/ 1769048 w 1950884"/>
                <a:gd name="connsiteY35" fmla="*/ 1138699 h 1950884"/>
                <a:gd name="connsiteX36" fmla="*/ 1751326 w 1950884"/>
                <a:gd name="connsiteY36" fmla="*/ 1207620 h 1950884"/>
                <a:gd name="connsiteX37" fmla="*/ 1894924 w 1950884"/>
                <a:gd name="connsiteY37" fmla="*/ 1298585 h 1950884"/>
                <a:gd name="connsiteX38" fmla="*/ 1874229 w 1950884"/>
                <a:gd name="connsiteY38" fmla="*/ 1355128 h 1950884"/>
                <a:gd name="connsiteX39" fmla="*/ 1854015 w 1950884"/>
                <a:gd name="connsiteY39" fmla="*/ 1397091 h 1950884"/>
                <a:gd name="connsiteX40" fmla="*/ 1684745 w 1950884"/>
                <a:gd name="connsiteY40" fmla="*/ 1359111 h 1950884"/>
                <a:gd name="connsiteX41" fmla="*/ 1647159 w 1950884"/>
                <a:gd name="connsiteY41" fmla="*/ 1428357 h 1950884"/>
                <a:gd name="connsiteX42" fmla="*/ 1601328 w 1950884"/>
                <a:gd name="connsiteY42" fmla="*/ 1483904 h 1950884"/>
                <a:gd name="connsiteX43" fmla="*/ 1699594 w 1950884"/>
                <a:gd name="connsiteY43" fmla="*/ 1623479 h 1950884"/>
                <a:gd name="connsiteX44" fmla="*/ 1665184 w 1950884"/>
                <a:gd name="connsiteY44" fmla="*/ 1665184 h 1950884"/>
                <a:gd name="connsiteX45" fmla="*/ 1623478 w 1950884"/>
                <a:gd name="connsiteY45" fmla="*/ 1699594 h 1950884"/>
                <a:gd name="connsiteX46" fmla="*/ 1483904 w 1950884"/>
                <a:gd name="connsiteY46" fmla="*/ 1601329 h 1950884"/>
                <a:gd name="connsiteX47" fmla="*/ 1428357 w 1950884"/>
                <a:gd name="connsiteY47" fmla="*/ 1647159 h 1950884"/>
                <a:gd name="connsiteX48" fmla="*/ 1359110 w 1950884"/>
                <a:gd name="connsiteY48" fmla="*/ 1684745 h 1950884"/>
                <a:gd name="connsiteX49" fmla="*/ 1397091 w 1950884"/>
                <a:gd name="connsiteY49" fmla="*/ 1854015 h 1950884"/>
                <a:gd name="connsiteX50" fmla="*/ 1355128 w 1950884"/>
                <a:gd name="connsiteY50" fmla="*/ 1874229 h 1950884"/>
                <a:gd name="connsiteX51" fmla="*/ 1298585 w 1950884"/>
                <a:gd name="connsiteY51" fmla="*/ 1894924 h 1950884"/>
                <a:gd name="connsiteX52" fmla="*/ 1207620 w 1950884"/>
                <a:gd name="connsiteY52" fmla="*/ 1751326 h 1950884"/>
                <a:gd name="connsiteX53" fmla="*/ 1138699 w 1950884"/>
                <a:gd name="connsiteY53" fmla="*/ 1769048 h 1950884"/>
                <a:gd name="connsiteX54" fmla="*/ 1058267 w 1950884"/>
                <a:gd name="connsiteY54" fmla="*/ 1781323 h 1950884"/>
                <a:gd name="connsiteX55" fmla="*/ 1057813 w 1950884"/>
                <a:gd name="connsiteY55" fmla="*/ 1781346 h 1950884"/>
                <a:gd name="connsiteX56" fmla="*/ 1028835 w 1950884"/>
                <a:gd name="connsiteY56" fmla="*/ 1948188 h 1950884"/>
                <a:gd name="connsiteX57" fmla="*/ 975442 w 1950884"/>
                <a:gd name="connsiteY57" fmla="*/ 1950884 h 1950884"/>
                <a:gd name="connsiteX58" fmla="*/ 922049 w 1950884"/>
                <a:gd name="connsiteY58" fmla="*/ 1948188 h 1950884"/>
                <a:gd name="connsiteX59" fmla="*/ 893071 w 1950884"/>
                <a:gd name="connsiteY59" fmla="*/ 1781346 h 1950884"/>
                <a:gd name="connsiteX60" fmla="*/ 892619 w 1950884"/>
                <a:gd name="connsiteY60" fmla="*/ 1781323 h 1950884"/>
                <a:gd name="connsiteX61" fmla="*/ 812187 w 1950884"/>
                <a:gd name="connsiteY61" fmla="*/ 1769048 h 1950884"/>
                <a:gd name="connsiteX62" fmla="*/ 743265 w 1950884"/>
                <a:gd name="connsiteY62" fmla="*/ 1751326 h 1950884"/>
                <a:gd name="connsiteX63" fmla="*/ 652300 w 1950884"/>
                <a:gd name="connsiteY63" fmla="*/ 1894924 h 1950884"/>
                <a:gd name="connsiteX64" fmla="*/ 595756 w 1950884"/>
                <a:gd name="connsiteY64" fmla="*/ 1874229 h 1950884"/>
                <a:gd name="connsiteX65" fmla="*/ 553793 w 1950884"/>
                <a:gd name="connsiteY65" fmla="*/ 1854015 h 1950884"/>
                <a:gd name="connsiteX66" fmla="*/ 591774 w 1950884"/>
                <a:gd name="connsiteY66" fmla="*/ 1684744 h 1950884"/>
                <a:gd name="connsiteX67" fmla="*/ 522530 w 1950884"/>
                <a:gd name="connsiteY67" fmla="*/ 1647159 h 1950884"/>
                <a:gd name="connsiteX68" fmla="*/ 466982 w 1950884"/>
                <a:gd name="connsiteY68" fmla="*/ 1601328 h 1950884"/>
                <a:gd name="connsiteX69" fmla="*/ 327406 w 1950884"/>
                <a:gd name="connsiteY69" fmla="*/ 1699594 h 1950884"/>
                <a:gd name="connsiteX70" fmla="*/ 285700 w 1950884"/>
                <a:gd name="connsiteY70" fmla="*/ 1665184 h 1950884"/>
                <a:gd name="connsiteX71" fmla="*/ 251290 w 1950884"/>
                <a:gd name="connsiteY71" fmla="*/ 1623479 h 1950884"/>
                <a:gd name="connsiteX72" fmla="*/ 349557 w 1950884"/>
                <a:gd name="connsiteY72" fmla="*/ 1483903 h 1950884"/>
                <a:gd name="connsiteX73" fmla="*/ 303727 w 1950884"/>
                <a:gd name="connsiteY73" fmla="*/ 1428357 h 1950884"/>
                <a:gd name="connsiteX74" fmla="*/ 266141 w 1950884"/>
                <a:gd name="connsiteY74" fmla="*/ 1359110 h 1950884"/>
                <a:gd name="connsiteX75" fmla="*/ 96870 w 1950884"/>
                <a:gd name="connsiteY75" fmla="*/ 1397091 h 1950884"/>
                <a:gd name="connsiteX76" fmla="*/ 76655 w 1950884"/>
                <a:gd name="connsiteY76" fmla="*/ 1355128 h 1950884"/>
                <a:gd name="connsiteX77" fmla="*/ 55960 w 1950884"/>
                <a:gd name="connsiteY77" fmla="*/ 1298585 h 1950884"/>
                <a:gd name="connsiteX78" fmla="*/ 199560 w 1950884"/>
                <a:gd name="connsiteY78" fmla="*/ 1207619 h 1950884"/>
                <a:gd name="connsiteX79" fmla="*/ 181839 w 1950884"/>
                <a:gd name="connsiteY79" fmla="*/ 1138699 h 1950884"/>
                <a:gd name="connsiteX80" fmla="*/ 169563 w 1950884"/>
                <a:gd name="connsiteY80" fmla="*/ 1058267 h 1950884"/>
                <a:gd name="connsiteX81" fmla="*/ 169540 w 1950884"/>
                <a:gd name="connsiteY81" fmla="*/ 1057814 h 1950884"/>
                <a:gd name="connsiteX82" fmla="*/ 2696 w 1950884"/>
                <a:gd name="connsiteY82" fmla="*/ 1028836 h 1950884"/>
                <a:gd name="connsiteX83" fmla="*/ 0 w 1950884"/>
                <a:gd name="connsiteY83" fmla="*/ 975442 h 1950884"/>
                <a:gd name="connsiteX84" fmla="*/ 2696 w 1950884"/>
                <a:gd name="connsiteY84" fmla="*/ 922049 h 1950884"/>
                <a:gd name="connsiteX85" fmla="*/ 169541 w 1950884"/>
                <a:gd name="connsiteY85" fmla="*/ 893071 h 1950884"/>
                <a:gd name="connsiteX86" fmla="*/ 169563 w 1950884"/>
                <a:gd name="connsiteY86" fmla="*/ 892619 h 1950884"/>
                <a:gd name="connsiteX87" fmla="*/ 181839 w 1950884"/>
                <a:gd name="connsiteY87" fmla="*/ 812187 h 1950884"/>
                <a:gd name="connsiteX88" fmla="*/ 199560 w 1950884"/>
                <a:gd name="connsiteY88" fmla="*/ 743266 h 1950884"/>
                <a:gd name="connsiteX89" fmla="*/ 55960 w 1950884"/>
                <a:gd name="connsiteY89" fmla="*/ 652300 h 1950884"/>
                <a:gd name="connsiteX90" fmla="*/ 76655 w 1950884"/>
                <a:gd name="connsiteY90" fmla="*/ 595756 h 1950884"/>
                <a:gd name="connsiteX91" fmla="*/ 96870 w 1950884"/>
                <a:gd name="connsiteY91" fmla="*/ 553793 h 1950884"/>
                <a:gd name="connsiteX92" fmla="*/ 266142 w 1950884"/>
                <a:gd name="connsiteY92" fmla="*/ 591774 h 1950884"/>
                <a:gd name="connsiteX93" fmla="*/ 303727 w 1950884"/>
                <a:gd name="connsiteY93" fmla="*/ 522530 h 1950884"/>
                <a:gd name="connsiteX94" fmla="*/ 349557 w 1950884"/>
                <a:gd name="connsiteY94" fmla="*/ 466983 h 1950884"/>
                <a:gd name="connsiteX95" fmla="*/ 251290 w 1950884"/>
                <a:gd name="connsiteY95" fmla="*/ 327406 h 1950884"/>
                <a:gd name="connsiteX96" fmla="*/ 285700 w 1950884"/>
                <a:gd name="connsiteY96" fmla="*/ 285700 h 1950884"/>
                <a:gd name="connsiteX97" fmla="*/ 327406 w 1950884"/>
                <a:gd name="connsiteY97" fmla="*/ 251290 h 1950884"/>
                <a:gd name="connsiteX98" fmla="*/ 466983 w 1950884"/>
                <a:gd name="connsiteY98" fmla="*/ 349557 h 1950884"/>
                <a:gd name="connsiteX99" fmla="*/ 522530 w 1950884"/>
                <a:gd name="connsiteY99" fmla="*/ 303727 h 1950884"/>
                <a:gd name="connsiteX100" fmla="*/ 591774 w 1950884"/>
                <a:gd name="connsiteY100" fmla="*/ 266142 h 1950884"/>
                <a:gd name="connsiteX101" fmla="*/ 553793 w 1950884"/>
                <a:gd name="connsiteY101" fmla="*/ 96870 h 1950884"/>
                <a:gd name="connsiteX102" fmla="*/ 595756 w 1950884"/>
                <a:gd name="connsiteY102" fmla="*/ 76655 h 1950884"/>
                <a:gd name="connsiteX103" fmla="*/ 652300 w 1950884"/>
                <a:gd name="connsiteY103" fmla="*/ 55960 h 1950884"/>
                <a:gd name="connsiteX104" fmla="*/ 743266 w 1950884"/>
                <a:gd name="connsiteY104" fmla="*/ 199560 h 1950884"/>
                <a:gd name="connsiteX105" fmla="*/ 812187 w 1950884"/>
                <a:gd name="connsiteY105" fmla="*/ 181839 h 1950884"/>
                <a:gd name="connsiteX106" fmla="*/ 892619 w 1950884"/>
                <a:gd name="connsiteY106" fmla="*/ 169563 h 1950884"/>
                <a:gd name="connsiteX107" fmla="*/ 893071 w 1950884"/>
                <a:gd name="connsiteY107" fmla="*/ 169541 h 1950884"/>
                <a:gd name="connsiteX108" fmla="*/ 922049 w 1950884"/>
                <a:gd name="connsiteY108" fmla="*/ 2696 h 195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950884" h="1950884">
                  <a:moveTo>
                    <a:pt x="975442" y="305462"/>
                  </a:moveTo>
                  <a:cubicBezTo>
                    <a:pt x="605422" y="305462"/>
                    <a:pt x="305462" y="605422"/>
                    <a:pt x="305462" y="975442"/>
                  </a:cubicBezTo>
                  <a:cubicBezTo>
                    <a:pt x="305462" y="1345462"/>
                    <a:pt x="605422" y="1645422"/>
                    <a:pt x="975442" y="1645422"/>
                  </a:cubicBezTo>
                  <a:cubicBezTo>
                    <a:pt x="1345462" y="1645422"/>
                    <a:pt x="1645422" y="1345462"/>
                    <a:pt x="1645422" y="975442"/>
                  </a:cubicBezTo>
                  <a:cubicBezTo>
                    <a:pt x="1645422" y="605422"/>
                    <a:pt x="1345462" y="305462"/>
                    <a:pt x="975442" y="305462"/>
                  </a:cubicBezTo>
                  <a:close/>
                  <a:moveTo>
                    <a:pt x="975442" y="0"/>
                  </a:moveTo>
                  <a:lnTo>
                    <a:pt x="1028835" y="2696"/>
                  </a:lnTo>
                  <a:lnTo>
                    <a:pt x="1057814" y="169540"/>
                  </a:lnTo>
                  <a:lnTo>
                    <a:pt x="1058267" y="169563"/>
                  </a:lnTo>
                  <a:cubicBezTo>
                    <a:pt x="1085499" y="172329"/>
                    <a:pt x="1112332" y="176443"/>
                    <a:pt x="1138699" y="181839"/>
                  </a:cubicBezTo>
                  <a:lnTo>
                    <a:pt x="1207619" y="199560"/>
                  </a:lnTo>
                  <a:lnTo>
                    <a:pt x="1298585" y="55960"/>
                  </a:lnTo>
                  <a:lnTo>
                    <a:pt x="1355128" y="76655"/>
                  </a:lnTo>
                  <a:lnTo>
                    <a:pt x="1397091" y="96870"/>
                  </a:lnTo>
                  <a:lnTo>
                    <a:pt x="1359110" y="266141"/>
                  </a:lnTo>
                  <a:lnTo>
                    <a:pt x="1428357" y="303727"/>
                  </a:lnTo>
                  <a:lnTo>
                    <a:pt x="1483902" y="349557"/>
                  </a:lnTo>
                  <a:lnTo>
                    <a:pt x="1623478" y="251290"/>
                  </a:lnTo>
                  <a:lnTo>
                    <a:pt x="1665184" y="285700"/>
                  </a:lnTo>
                  <a:lnTo>
                    <a:pt x="1699594" y="327406"/>
                  </a:lnTo>
                  <a:lnTo>
                    <a:pt x="1601328" y="466982"/>
                  </a:lnTo>
                  <a:lnTo>
                    <a:pt x="1647159" y="522530"/>
                  </a:lnTo>
                  <a:lnTo>
                    <a:pt x="1684744" y="591774"/>
                  </a:lnTo>
                  <a:lnTo>
                    <a:pt x="1854015" y="553793"/>
                  </a:lnTo>
                  <a:lnTo>
                    <a:pt x="1874229" y="595756"/>
                  </a:lnTo>
                  <a:lnTo>
                    <a:pt x="1894924" y="652300"/>
                  </a:lnTo>
                  <a:lnTo>
                    <a:pt x="1751326" y="743265"/>
                  </a:lnTo>
                  <a:lnTo>
                    <a:pt x="1769048" y="812187"/>
                  </a:lnTo>
                  <a:cubicBezTo>
                    <a:pt x="1774443" y="838554"/>
                    <a:pt x="1778557" y="865387"/>
                    <a:pt x="1781323" y="892619"/>
                  </a:cubicBezTo>
                  <a:lnTo>
                    <a:pt x="1781346" y="893071"/>
                  </a:lnTo>
                  <a:lnTo>
                    <a:pt x="1948188" y="922049"/>
                  </a:lnTo>
                  <a:lnTo>
                    <a:pt x="1950884" y="975442"/>
                  </a:lnTo>
                  <a:lnTo>
                    <a:pt x="1948188" y="1028836"/>
                  </a:lnTo>
                  <a:lnTo>
                    <a:pt x="1781346" y="1057814"/>
                  </a:lnTo>
                  <a:lnTo>
                    <a:pt x="1781323" y="1058267"/>
                  </a:lnTo>
                  <a:cubicBezTo>
                    <a:pt x="1778557" y="1085499"/>
                    <a:pt x="1774443" y="1112332"/>
                    <a:pt x="1769048" y="1138699"/>
                  </a:cubicBezTo>
                  <a:lnTo>
                    <a:pt x="1751326" y="1207620"/>
                  </a:lnTo>
                  <a:lnTo>
                    <a:pt x="1894924" y="1298585"/>
                  </a:lnTo>
                  <a:lnTo>
                    <a:pt x="1874229" y="1355128"/>
                  </a:lnTo>
                  <a:lnTo>
                    <a:pt x="1854015" y="1397091"/>
                  </a:lnTo>
                  <a:lnTo>
                    <a:pt x="1684745" y="1359111"/>
                  </a:lnTo>
                  <a:lnTo>
                    <a:pt x="1647159" y="1428357"/>
                  </a:lnTo>
                  <a:lnTo>
                    <a:pt x="1601328" y="1483904"/>
                  </a:lnTo>
                  <a:lnTo>
                    <a:pt x="1699594" y="1623479"/>
                  </a:lnTo>
                  <a:lnTo>
                    <a:pt x="1665184" y="1665184"/>
                  </a:lnTo>
                  <a:lnTo>
                    <a:pt x="1623478" y="1699594"/>
                  </a:lnTo>
                  <a:lnTo>
                    <a:pt x="1483904" y="1601329"/>
                  </a:lnTo>
                  <a:lnTo>
                    <a:pt x="1428357" y="1647159"/>
                  </a:lnTo>
                  <a:lnTo>
                    <a:pt x="1359110" y="1684745"/>
                  </a:lnTo>
                  <a:lnTo>
                    <a:pt x="1397091" y="1854015"/>
                  </a:lnTo>
                  <a:lnTo>
                    <a:pt x="1355128" y="1874229"/>
                  </a:lnTo>
                  <a:lnTo>
                    <a:pt x="1298585" y="1894924"/>
                  </a:lnTo>
                  <a:lnTo>
                    <a:pt x="1207620" y="1751326"/>
                  </a:lnTo>
                  <a:lnTo>
                    <a:pt x="1138699" y="1769048"/>
                  </a:lnTo>
                  <a:cubicBezTo>
                    <a:pt x="1112332" y="1774443"/>
                    <a:pt x="1085499" y="1778557"/>
                    <a:pt x="1058267" y="1781323"/>
                  </a:cubicBezTo>
                  <a:lnTo>
                    <a:pt x="1057813" y="1781346"/>
                  </a:lnTo>
                  <a:lnTo>
                    <a:pt x="1028835" y="1948188"/>
                  </a:lnTo>
                  <a:lnTo>
                    <a:pt x="975442" y="1950884"/>
                  </a:lnTo>
                  <a:lnTo>
                    <a:pt x="922049" y="1948188"/>
                  </a:lnTo>
                  <a:lnTo>
                    <a:pt x="893071" y="1781346"/>
                  </a:lnTo>
                  <a:lnTo>
                    <a:pt x="892619" y="1781323"/>
                  </a:lnTo>
                  <a:cubicBezTo>
                    <a:pt x="865387" y="1778557"/>
                    <a:pt x="838554" y="1774443"/>
                    <a:pt x="812187" y="1769048"/>
                  </a:cubicBezTo>
                  <a:lnTo>
                    <a:pt x="743265" y="1751326"/>
                  </a:lnTo>
                  <a:lnTo>
                    <a:pt x="652300" y="1894924"/>
                  </a:lnTo>
                  <a:lnTo>
                    <a:pt x="595756" y="1874229"/>
                  </a:lnTo>
                  <a:lnTo>
                    <a:pt x="553793" y="1854015"/>
                  </a:lnTo>
                  <a:lnTo>
                    <a:pt x="591774" y="1684744"/>
                  </a:lnTo>
                  <a:lnTo>
                    <a:pt x="522530" y="1647159"/>
                  </a:lnTo>
                  <a:lnTo>
                    <a:pt x="466982" y="1601328"/>
                  </a:lnTo>
                  <a:lnTo>
                    <a:pt x="327406" y="1699594"/>
                  </a:lnTo>
                  <a:lnTo>
                    <a:pt x="285700" y="1665184"/>
                  </a:lnTo>
                  <a:lnTo>
                    <a:pt x="251290" y="1623479"/>
                  </a:lnTo>
                  <a:lnTo>
                    <a:pt x="349557" y="1483903"/>
                  </a:lnTo>
                  <a:lnTo>
                    <a:pt x="303727" y="1428357"/>
                  </a:lnTo>
                  <a:lnTo>
                    <a:pt x="266141" y="1359110"/>
                  </a:lnTo>
                  <a:lnTo>
                    <a:pt x="96870" y="1397091"/>
                  </a:lnTo>
                  <a:lnTo>
                    <a:pt x="76655" y="1355128"/>
                  </a:lnTo>
                  <a:lnTo>
                    <a:pt x="55960" y="1298585"/>
                  </a:lnTo>
                  <a:lnTo>
                    <a:pt x="199560" y="1207619"/>
                  </a:lnTo>
                  <a:lnTo>
                    <a:pt x="181839" y="1138699"/>
                  </a:lnTo>
                  <a:cubicBezTo>
                    <a:pt x="176443" y="1112332"/>
                    <a:pt x="172329" y="1085499"/>
                    <a:pt x="169563" y="1058267"/>
                  </a:cubicBezTo>
                  <a:lnTo>
                    <a:pt x="169540" y="1057814"/>
                  </a:lnTo>
                  <a:lnTo>
                    <a:pt x="2696" y="1028836"/>
                  </a:lnTo>
                  <a:lnTo>
                    <a:pt x="0" y="975442"/>
                  </a:lnTo>
                  <a:lnTo>
                    <a:pt x="2696" y="922049"/>
                  </a:lnTo>
                  <a:lnTo>
                    <a:pt x="169541" y="893071"/>
                  </a:lnTo>
                  <a:lnTo>
                    <a:pt x="169563" y="892619"/>
                  </a:lnTo>
                  <a:cubicBezTo>
                    <a:pt x="172329" y="865387"/>
                    <a:pt x="176443" y="838554"/>
                    <a:pt x="181839" y="812187"/>
                  </a:cubicBezTo>
                  <a:lnTo>
                    <a:pt x="199560" y="743266"/>
                  </a:lnTo>
                  <a:lnTo>
                    <a:pt x="55960" y="652300"/>
                  </a:lnTo>
                  <a:lnTo>
                    <a:pt x="76655" y="595756"/>
                  </a:lnTo>
                  <a:lnTo>
                    <a:pt x="96870" y="553793"/>
                  </a:lnTo>
                  <a:lnTo>
                    <a:pt x="266142" y="591774"/>
                  </a:lnTo>
                  <a:lnTo>
                    <a:pt x="303727" y="522530"/>
                  </a:lnTo>
                  <a:lnTo>
                    <a:pt x="349557" y="466983"/>
                  </a:lnTo>
                  <a:lnTo>
                    <a:pt x="251290" y="327406"/>
                  </a:lnTo>
                  <a:lnTo>
                    <a:pt x="285700" y="285700"/>
                  </a:lnTo>
                  <a:lnTo>
                    <a:pt x="327406" y="251290"/>
                  </a:lnTo>
                  <a:lnTo>
                    <a:pt x="466983" y="349557"/>
                  </a:lnTo>
                  <a:lnTo>
                    <a:pt x="522530" y="303727"/>
                  </a:lnTo>
                  <a:lnTo>
                    <a:pt x="591774" y="266142"/>
                  </a:lnTo>
                  <a:lnTo>
                    <a:pt x="553793" y="96870"/>
                  </a:lnTo>
                  <a:lnTo>
                    <a:pt x="595756" y="76655"/>
                  </a:lnTo>
                  <a:lnTo>
                    <a:pt x="652300" y="55960"/>
                  </a:lnTo>
                  <a:lnTo>
                    <a:pt x="743266" y="199560"/>
                  </a:lnTo>
                  <a:lnTo>
                    <a:pt x="812187" y="181839"/>
                  </a:lnTo>
                  <a:cubicBezTo>
                    <a:pt x="838554" y="176443"/>
                    <a:pt x="865387" y="172329"/>
                    <a:pt x="892619" y="169563"/>
                  </a:cubicBezTo>
                  <a:lnTo>
                    <a:pt x="893071" y="169541"/>
                  </a:lnTo>
                  <a:lnTo>
                    <a:pt x="922049" y="2696"/>
                  </a:lnTo>
                  <a:close/>
                </a:path>
              </a:pathLst>
            </a:cu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7" name="Rectangle: Rounded Corners 86">
            <a:extLst>
              <a:ext uri="{FF2B5EF4-FFF2-40B4-BE49-F238E27FC236}">
                <a16:creationId xmlns:a16="http://schemas.microsoft.com/office/drawing/2014/main" xmlns="" id="{C75BDBF7-A1AA-4CFB-91F7-FA65F7B5EABC}"/>
              </a:ext>
            </a:extLst>
          </p:cNvPr>
          <p:cNvSpPr/>
          <p:nvPr/>
        </p:nvSpPr>
        <p:spPr>
          <a:xfrm>
            <a:off x="1140860" y="1835596"/>
            <a:ext cx="6124544" cy="1418894"/>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a:solidFill>
                  <a:srgbClr val="2F78AC"/>
                </a:solidFill>
                <a:latin typeface="Arial" panose="020B0604020202020204" pitchFamily="34" charset="0"/>
                <a:cs typeface="Arial" panose="020B0604020202020204" pitchFamily="34" charset="0"/>
              </a:rPr>
              <a:t>Business as Usual = </a:t>
            </a:r>
            <a:r>
              <a:rPr lang="en-IN" sz="6000" b="1">
                <a:solidFill>
                  <a:srgbClr val="2F78AC"/>
                </a:solidFill>
                <a:latin typeface="Arial" panose="020B0604020202020204" pitchFamily="34" charset="0"/>
                <a:cs typeface="Arial" panose="020B0604020202020204" pitchFamily="34" charset="0"/>
              </a:rPr>
              <a:t>241,000</a:t>
            </a:r>
            <a:endParaRPr lang="en-IN" sz="4800" b="1">
              <a:solidFill>
                <a:srgbClr val="2F78AC"/>
              </a:solidFill>
              <a:latin typeface="Arial" panose="020B0604020202020204" pitchFamily="34" charset="0"/>
              <a:cs typeface="Arial" panose="020B0604020202020204" pitchFamily="34" charset="0"/>
            </a:endParaRPr>
          </a:p>
          <a:p>
            <a:r>
              <a:rPr lang="en-IN" b="1">
                <a:solidFill>
                  <a:srgbClr val="2F78AC"/>
                </a:solidFill>
                <a:latin typeface="Arial" panose="020B0604020202020204" pitchFamily="34" charset="0"/>
                <a:cs typeface="Arial" panose="020B0604020202020204" pitchFamily="34" charset="0"/>
              </a:rPr>
              <a:t>Public Charging Points   </a:t>
            </a:r>
            <a:endParaRPr lang="en-IN" sz="2400" b="1">
              <a:solidFill>
                <a:srgbClr val="2F78AC"/>
              </a:solidFill>
              <a:latin typeface="Arial" panose="020B0604020202020204" pitchFamily="34" charset="0"/>
              <a:cs typeface="Arial" panose="020B0604020202020204" pitchFamily="34" charset="0"/>
            </a:endParaRPr>
          </a:p>
        </p:txBody>
      </p:sp>
      <p:sp>
        <p:nvSpPr>
          <p:cNvPr id="88" name="Rectangle: Rounded Corners 87">
            <a:extLst>
              <a:ext uri="{FF2B5EF4-FFF2-40B4-BE49-F238E27FC236}">
                <a16:creationId xmlns:a16="http://schemas.microsoft.com/office/drawing/2014/main" xmlns="" id="{20B872AF-4C20-4A94-9EB7-7EB93737B509}"/>
              </a:ext>
            </a:extLst>
          </p:cNvPr>
          <p:cNvSpPr/>
          <p:nvPr/>
        </p:nvSpPr>
        <p:spPr>
          <a:xfrm>
            <a:off x="1404814" y="3880510"/>
            <a:ext cx="5771363" cy="146472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a:solidFill>
                  <a:srgbClr val="2F78AC"/>
                </a:solidFill>
                <a:latin typeface="Arial" panose="020B0604020202020204" pitchFamily="34" charset="0"/>
                <a:cs typeface="Arial" panose="020B0604020202020204" pitchFamily="34" charset="0"/>
              </a:rPr>
              <a:t>Conservative = </a:t>
            </a:r>
            <a:r>
              <a:rPr lang="en-IN" sz="6000" b="1">
                <a:solidFill>
                  <a:srgbClr val="2F78AC"/>
                </a:solidFill>
                <a:latin typeface="Arial" panose="020B0604020202020204" pitchFamily="34" charset="0"/>
                <a:cs typeface="Arial" panose="020B0604020202020204" pitchFamily="34" charset="0"/>
              </a:rPr>
              <a:t>740,000</a:t>
            </a:r>
            <a:r>
              <a:rPr lang="en-IN" sz="2400" b="1">
                <a:solidFill>
                  <a:srgbClr val="2F78AC"/>
                </a:solidFill>
                <a:latin typeface="Arial" panose="020B0604020202020204" pitchFamily="34" charset="0"/>
                <a:cs typeface="Arial" panose="020B0604020202020204" pitchFamily="34" charset="0"/>
              </a:rPr>
              <a:t> </a:t>
            </a:r>
            <a:r>
              <a:rPr lang="en-IN" b="1">
                <a:solidFill>
                  <a:srgbClr val="2F78AC"/>
                </a:solidFill>
                <a:latin typeface="Arial" panose="020B0604020202020204" pitchFamily="34" charset="0"/>
                <a:cs typeface="Arial" panose="020B0604020202020204" pitchFamily="34" charset="0"/>
              </a:rPr>
              <a:t>Public Charging Points  </a:t>
            </a:r>
          </a:p>
        </p:txBody>
      </p:sp>
      <p:sp>
        <p:nvSpPr>
          <p:cNvPr id="46" name="Date Placeholder 2">
            <a:extLst>
              <a:ext uri="{FF2B5EF4-FFF2-40B4-BE49-F238E27FC236}">
                <a16:creationId xmlns:a16="http://schemas.microsoft.com/office/drawing/2014/main" xmlns="" id="{8F68E8EB-E9BC-2343-ADD5-4B196ADF4AB3}"/>
              </a:ext>
            </a:extLst>
          </p:cNvPr>
          <p:cNvSpPr txBox="1">
            <a:spLocks/>
          </p:cNvSpPr>
          <p:nvPr/>
        </p:nvSpPr>
        <p:spPr>
          <a:xfrm>
            <a:off x="456817" y="638421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B0DD12-6927-4169-B1D3-2ACDC86A20CA}" type="datetime1">
              <a:rPr lang="en-GB" sz="1200" smtClean="0">
                <a:solidFill>
                  <a:schemeClr val="bg1">
                    <a:lumMod val="50000"/>
                  </a:schemeClr>
                </a:solidFill>
                <a:latin typeface="Arial" panose="020B0604020202020204" pitchFamily="34" charset="0"/>
                <a:cs typeface="Arial" panose="020B0604020202020204" pitchFamily="34" charset="0"/>
              </a:rPr>
              <a:pPr/>
              <a:t>12/05/2018</a:t>
            </a:fld>
            <a:endParaRPr lang="en-GB" sz="1200">
              <a:solidFill>
                <a:schemeClr val="bg1">
                  <a:lumMod val="50000"/>
                </a:schemeClr>
              </a:solidFill>
              <a:latin typeface="Arial" panose="020B0604020202020204" pitchFamily="34" charset="0"/>
              <a:cs typeface="Arial" panose="020B0604020202020204" pitchFamily="34" charset="0"/>
            </a:endParaRPr>
          </a:p>
        </p:txBody>
      </p:sp>
      <p:sp>
        <p:nvSpPr>
          <p:cNvPr id="47" name="Slide Number Placeholder 4">
            <a:extLst>
              <a:ext uri="{FF2B5EF4-FFF2-40B4-BE49-F238E27FC236}">
                <a16:creationId xmlns:a16="http://schemas.microsoft.com/office/drawing/2014/main" xmlns="" id="{BE6A5715-CE60-704F-91CB-A215A6FB2949}"/>
              </a:ext>
            </a:extLst>
          </p:cNvPr>
          <p:cNvSpPr txBox="1">
            <a:spLocks/>
          </p:cNvSpPr>
          <p:nvPr/>
        </p:nvSpPr>
        <p:spPr>
          <a:xfrm>
            <a:off x="6552817" y="638421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2E422D-0E65-4B81-9088-EA407164B4A1}" type="slidenum">
              <a:rPr lang="en-GB" sz="1200" smtClean="0">
                <a:solidFill>
                  <a:schemeClr val="bg1">
                    <a:lumMod val="50000"/>
                  </a:schemeClr>
                </a:solidFill>
                <a:latin typeface="Arial" panose="020B0604020202020204" pitchFamily="34" charset="0"/>
                <a:cs typeface="Arial" panose="020B0604020202020204" pitchFamily="34" charset="0"/>
              </a:rPr>
              <a:pPr algn="r"/>
              <a:t>11</a:t>
            </a:fld>
            <a:endParaRPr lang="en-GB" sz="1200">
              <a:solidFill>
                <a:schemeClr val="bg1">
                  <a:lumMod val="50000"/>
                </a:schemeClr>
              </a:solidFill>
              <a:latin typeface="Arial" panose="020B0604020202020204" pitchFamily="34" charset="0"/>
              <a:cs typeface="Arial" panose="020B0604020202020204" pitchFamily="34" charset="0"/>
            </a:endParaRPr>
          </a:p>
        </p:txBody>
      </p:sp>
      <p:sp>
        <p:nvSpPr>
          <p:cNvPr id="48" name="Footer Placeholder 3">
            <a:extLst>
              <a:ext uri="{FF2B5EF4-FFF2-40B4-BE49-F238E27FC236}">
                <a16:creationId xmlns:a16="http://schemas.microsoft.com/office/drawing/2014/main" xmlns="" id="{D065A037-6B66-1446-8222-8EDFDE6FB018}"/>
              </a:ext>
            </a:extLst>
          </p:cNvPr>
          <p:cNvSpPr txBox="1">
            <a:spLocks/>
          </p:cNvSpPr>
          <p:nvPr/>
        </p:nvSpPr>
        <p:spPr>
          <a:xfrm>
            <a:off x="3446714" y="638421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bg1">
                    <a:lumMod val="50000"/>
                  </a:schemeClr>
                </a:solidFill>
                <a:latin typeface="Arial" panose="020B0604020202020204" pitchFamily="34" charset="0"/>
                <a:cs typeface="Arial" panose="020B0604020202020204" pitchFamily="34" charset="0"/>
              </a:rPr>
              <a:t>Electric Vehicle Paradigm Shift</a:t>
            </a:r>
          </a:p>
        </p:txBody>
      </p:sp>
    </p:spTree>
    <p:extLst>
      <p:ext uri="{BB962C8B-B14F-4D97-AF65-F5344CB8AC3E}">
        <p14:creationId xmlns:p14="http://schemas.microsoft.com/office/powerpoint/2010/main" val="21564733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500"/>
                                        <p:tgtEl>
                                          <p:spTgt spid="71"/>
                                        </p:tgtEl>
                                      </p:cBhvr>
                                    </p:animEffect>
                                  </p:childTnLst>
                                </p:cTn>
                              </p:par>
                              <p:par>
                                <p:cTn id="50" presetID="10"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par>
                                <p:cTn id="53" presetID="10" presetClass="entr" presetSubtype="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par>
                                <p:cTn id="56" presetID="10"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21600000">
                                      <p:cBhvr>
                                        <p:cTn id="62" dur="3000" fill="hold"/>
                                        <p:tgtEl>
                                          <p:spTgt spid="77"/>
                                        </p:tgtEl>
                                        <p:attrNameLst>
                                          <p:attrName>r</p:attrName>
                                        </p:attrNameLst>
                                      </p:cBhvr>
                                    </p:animRot>
                                  </p:childTnLst>
                                </p:cTn>
                              </p:par>
                              <p:par>
                                <p:cTn id="63" presetID="8" presetClass="emph" presetSubtype="0" fill="hold" nodeType="withEffect">
                                  <p:stCondLst>
                                    <p:cond delay="0"/>
                                  </p:stCondLst>
                                  <p:childTnLst>
                                    <p:animRot by="21600000">
                                      <p:cBhvr>
                                        <p:cTn id="64" dur="3000" fill="hold"/>
                                        <p:tgtEl>
                                          <p:spTgt spid="71"/>
                                        </p:tgtEl>
                                        <p:attrNameLst>
                                          <p:attrName>r</p:attrName>
                                        </p:attrNameLst>
                                      </p:cBhvr>
                                    </p:animRot>
                                  </p:childTnLst>
                                </p:cTn>
                              </p:par>
                              <p:par>
                                <p:cTn id="65" presetID="8" presetClass="emph" presetSubtype="0" fill="hold" nodeType="withEffect">
                                  <p:stCondLst>
                                    <p:cond delay="0"/>
                                  </p:stCondLst>
                                  <p:childTnLst>
                                    <p:animRot by="21600000">
                                      <p:cBhvr>
                                        <p:cTn id="66" dur="3000" fill="hold"/>
                                        <p:tgtEl>
                                          <p:spTgt spid="80"/>
                                        </p:tgtEl>
                                        <p:attrNameLst>
                                          <p:attrName>r</p:attrName>
                                        </p:attrNameLst>
                                      </p:cBhvr>
                                    </p:animRot>
                                  </p:childTnLst>
                                </p:cTn>
                              </p:par>
                              <p:par>
                                <p:cTn id="67" presetID="8" presetClass="emph" presetSubtype="0" fill="hold" nodeType="withEffect">
                                  <p:stCondLst>
                                    <p:cond delay="0"/>
                                  </p:stCondLst>
                                  <p:childTnLst>
                                    <p:animRot by="21600000">
                                      <p:cBhvr>
                                        <p:cTn id="68" dur="3000" fill="hold"/>
                                        <p:tgtEl>
                                          <p:spTgt spid="83"/>
                                        </p:tgtEl>
                                        <p:attrNameLst>
                                          <p:attrName>r</p:attrName>
                                        </p:attrNameLst>
                                      </p:cBhvr>
                                    </p:animRot>
                                  </p:childTnLst>
                                </p:cTn>
                              </p:par>
                              <p:par>
                                <p:cTn id="69" presetID="8" presetClass="emph" presetSubtype="0" fill="hold" nodeType="withEffect">
                                  <p:stCondLst>
                                    <p:cond delay="0"/>
                                  </p:stCondLst>
                                  <p:childTnLst>
                                    <p:animRot by="-21600000">
                                      <p:cBhvr>
                                        <p:cTn id="70" dur="3000" fill="hold"/>
                                        <p:tgtEl>
                                          <p:spTgt spid="74"/>
                                        </p:tgtEl>
                                        <p:attrNameLst>
                                          <p:attrName>r</p:attrName>
                                        </p:attrNameLst>
                                      </p:cBhvr>
                                    </p:animRo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56"/>
                                        </p:tgtEl>
                                      </p:cBhvr>
                                    </p:animEffect>
                                    <p:set>
                                      <p:cBhvr>
                                        <p:cTn id="78" dur="1" fill="hold">
                                          <p:stCondLst>
                                            <p:cond delay="499"/>
                                          </p:stCondLst>
                                        </p:cTn>
                                        <p:tgtEl>
                                          <p:spTgt spid="56"/>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57"/>
                                        </p:tgtEl>
                                      </p:cBhvr>
                                    </p:animEffect>
                                    <p:set>
                                      <p:cBhvr>
                                        <p:cTn id="81" dur="1" fill="hold">
                                          <p:stCondLst>
                                            <p:cond delay="499"/>
                                          </p:stCondLst>
                                        </p:cTn>
                                        <p:tgtEl>
                                          <p:spTgt spid="57"/>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58"/>
                                        </p:tgtEl>
                                      </p:cBhvr>
                                    </p:animEffect>
                                    <p:set>
                                      <p:cBhvr>
                                        <p:cTn id="84" dur="1" fill="hold">
                                          <p:stCondLst>
                                            <p:cond delay="499"/>
                                          </p:stCondLst>
                                        </p:cTn>
                                        <p:tgtEl>
                                          <p:spTgt spid="5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69"/>
                                        </p:tgtEl>
                                      </p:cBhvr>
                                    </p:animEffect>
                                    <p:set>
                                      <p:cBhvr>
                                        <p:cTn id="87" dur="1" fill="hold">
                                          <p:stCondLst>
                                            <p:cond delay="499"/>
                                          </p:stCondLst>
                                        </p:cTn>
                                        <p:tgtEl>
                                          <p:spTgt spid="6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77"/>
                                        </p:tgtEl>
                                      </p:cBhvr>
                                    </p:animEffect>
                                    <p:set>
                                      <p:cBhvr>
                                        <p:cTn id="90" dur="1" fill="hold">
                                          <p:stCondLst>
                                            <p:cond delay="499"/>
                                          </p:stCondLst>
                                        </p:cTn>
                                        <p:tgtEl>
                                          <p:spTgt spid="77"/>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71"/>
                                        </p:tgtEl>
                                      </p:cBhvr>
                                    </p:animEffect>
                                    <p:set>
                                      <p:cBhvr>
                                        <p:cTn id="93" dur="1" fill="hold">
                                          <p:stCondLst>
                                            <p:cond delay="499"/>
                                          </p:stCondLst>
                                        </p:cTn>
                                        <p:tgtEl>
                                          <p:spTgt spid="7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74"/>
                                        </p:tgtEl>
                                      </p:cBhvr>
                                    </p:animEffect>
                                    <p:set>
                                      <p:cBhvr>
                                        <p:cTn id="96" dur="1" fill="hold">
                                          <p:stCondLst>
                                            <p:cond delay="499"/>
                                          </p:stCondLst>
                                        </p:cTn>
                                        <p:tgtEl>
                                          <p:spTgt spid="74"/>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80"/>
                                        </p:tgtEl>
                                      </p:cBhvr>
                                    </p:animEffect>
                                    <p:set>
                                      <p:cBhvr>
                                        <p:cTn id="99" dur="1" fill="hold">
                                          <p:stCondLst>
                                            <p:cond delay="499"/>
                                          </p:stCondLst>
                                        </p:cTn>
                                        <p:tgtEl>
                                          <p:spTgt spid="80"/>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83"/>
                                        </p:tgtEl>
                                      </p:cBhvr>
                                    </p:animEffect>
                                    <p:set>
                                      <p:cBhvr>
                                        <p:cTn id="102" dur="1" fill="hold">
                                          <p:stCondLst>
                                            <p:cond delay="499"/>
                                          </p:stCondLst>
                                        </p:cTn>
                                        <p:tgtEl>
                                          <p:spTgt spid="8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fade">
                                      <p:cBhvr>
                                        <p:cTn id="107" dur="500"/>
                                        <p:tgtEl>
                                          <p:spTgt spid="87"/>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6" grpId="0" animBg="1"/>
      <p:bldP spid="56" grpId="1" animBg="1"/>
      <p:bldP spid="50" grpId="0" animBg="1"/>
      <p:bldP spid="50" grpId="1" animBg="1"/>
      <p:bldP spid="57" grpId="0" animBg="1"/>
      <p:bldP spid="57" grpId="1" animBg="1"/>
      <p:bldP spid="58" grpId="0" animBg="1"/>
      <p:bldP spid="58" grpId="1" animBg="1"/>
      <p:bldP spid="69" grpId="0" animBg="1"/>
      <p:bldP spid="69" grpId="1" animBg="1"/>
      <p:bldP spid="87" grpId="0" animBg="1"/>
      <p:bldP spid="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D97A150F-36DD-E943-B6A0-393006FA792B}"/>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FAB378D5-6C5A-324B-84DE-AAB3E6976F2B}"/>
              </a:ext>
            </a:extLst>
          </p:cNvPr>
          <p:cNvSpPr>
            <a:spLocks noGrp="1"/>
          </p:cNvSpPr>
          <p:nvPr>
            <p:ph type="sldNum" sz="quarter" idx="12"/>
          </p:nvPr>
        </p:nvSpPr>
        <p:spPr/>
        <p:txBody>
          <a:bodyPr/>
          <a:lstStyle/>
          <a:p>
            <a:fld id="{AD2E422D-0E65-4B81-9088-EA407164B4A1}" type="slidenum">
              <a:rPr lang="en-GB" smtClean="0"/>
              <a:t>12</a:t>
            </a:fld>
            <a:endParaRPr lang="en-GB"/>
          </a:p>
        </p:txBody>
      </p:sp>
      <p:sp>
        <p:nvSpPr>
          <p:cNvPr id="8" name="Title 7">
            <a:extLst>
              <a:ext uri="{FF2B5EF4-FFF2-40B4-BE49-F238E27FC236}">
                <a16:creationId xmlns:a16="http://schemas.microsoft.com/office/drawing/2014/main" xmlns="" id="{866ECC26-B474-4A49-A48B-39C58BF1FEC9}"/>
              </a:ext>
            </a:extLst>
          </p:cNvPr>
          <p:cNvSpPr>
            <a:spLocks noGrp="1"/>
          </p:cNvSpPr>
          <p:nvPr>
            <p:ph type="ctrTitle"/>
          </p:nvPr>
        </p:nvSpPr>
        <p:spPr>
          <a:xfrm>
            <a:off x="457200" y="234194"/>
            <a:ext cx="8208912" cy="720080"/>
          </a:xfrm>
        </p:spPr>
        <p:txBody>
          <a:bodyPr/>
          <a:lstStyle/>
          <a:p>
            <a:r>
              <a:rPr lang="en-GB" b="1">
                <a:solidFill>
                  <a:srgbClr val="2F78AC"/>
                </a:solidFill>
              </a:rPr>
              <a:t>Presentation Structure</a:t>
            </a:r>
          </a:p>
        </p:txBody>
      </p:sp>
      <p:sp>
        <p:nvSpPr>
          <p:cNvPr id="9" name="Rectangle: Rounded Corners 8">
            <a:extLst>
              <a:ext uri="{FF2B5EF4-FFF2-40B4-BE49-F238E27FC236}">
                <a16:creationId xmlns:a16="http://schemas.microsoft.com/office/drawing/2014/main" xmlns="" id="{0E24C3F2-DADD-4708-B2C6-19C94E8A847B}"/>
              </a:ext>
            </a:extLst>
          </p:cNvPr>
          <p:cNvSpPr/>
          <p:nvPr/>
        </p:nvSpPr>
        <p:spPr>
          <a:xfrm>
            <a:off x="498576" y="3501520"/>
            <a:ext cx="3097369" cy="612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TECHNICAL IMPLICATIONS</a:t>
            </a:r>
          </a:p>
        </p:txBody>
      </p:sp>
      <p:sp>
        <p:nvSpPr>
          <p:cNvPr id="19" name="Rectangle: Rounded Corners 18">
            <a:extLst>
              <a:ext uri="{FF2B5EF4-FFF2-40B4-BE49-F238E27FC236}">
                <a16:creationId xmlns:a16="http://schemas.microsoft.com/office/drawing/2014/main" xmlns="" id="{9CFCA555-52B7-463F-94D1-4277C9950D9A}"/>
              </a:ext>
            </a:extLst>
          </p:cNvPr>
          <p:cNvSpPr/>
          <p:nvPr/>
        </p:nvSpPr>
        <p:spPr>
          <a:xfrm>
            <a:off x="498576" y="4197775"/>
            <a:ext cx="3097370"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Electricity Demand</a:t>
            </a:r>
          </a:p>
        </p:txBody>
      </p:sp>
      <p:sp>
        <p:nvSpPr>
          <p:cNvPr id="22" name="Rectangle: Rounded Corners 21">
            <a:extLst>
              <a:ext uri="{FF2B5EF4-FFF2-40B4-BE49-F238E27FC236}">
                <a16:creationId xmlns:a16="http://schemas.microsoft.com/office/drawing/2014/main" xmlns="" id="{FB754171-B0B5-4FB5-A35A-1FFA14CEC56E}"/>
              </a:ext>
            </a:extLst>
          </p:cNvPr>
          <p:cNvSpPr/>
          <p:nvPr/>
        </p:nvSpPr>
        <p:spPr>
          <a:xfrm>
            <a:off x="498576" y="4666960"/>
            <a:ext cx="3097370"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Grid Infrastructure</a:t>
            </a:r>
          </a:p>
        </p:txBody>
      </p:sp>
      <p:sp>
        <p:nvSpPr>
          <p:cNvPr id="23" name="Rectangle: Rounded Corners 22">
            <a:extLst>
              <a:ext uri="{FF2B5EF4-FFF2-40B4-BE49-F238E27FC236}">
                <a16:creationId xmlns:a16="http://schemas.microsoft.com/office/drawing/2014/main" xmlns="" id="{493C87E4-C581-43D7-A893-531C4500009E}"/>
              </a:ext>
            </a:extLst>
          </p:cNvPr>
          <p:cNvSpPr/>
          <p:nvPr/>
        </p:nvSpPr>
        <p:spPr>
          <a:xfrm>
            <a:off x="498576" y="5136145"/>
            <a:ext cx="3097372"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Charging Infrastructure</a:t>
            </a:r>
          </a:p>
        </p:txBody>
      </p:sp>
      <p:sp>
        <p:nvSpPr>
          <p:cNvPr id="30" name="Rectangle: Rounded Corners 29">
            <a:extLst>
              <a:ext uri="{FF2B5EF4-FFF2-40B4-BE49-F238E27FC236}">
                <a16:creationId xmlns:a16="http://schemas.microsoft.com/office/drawing/2014/main" xmlns="" id="{92D84C49-95FF-4AD1-A85F-3CC1B5141B61}"/>
              </a:ext>
            </a:extLst>
          </p:cNvPr>
          <p:cNvSpPr/>
          <p:nvPr/>
        </p:nvSpPr>
        <p:spPr>
          <a:xfrm>
            <a:off x="6133621" y="2642655"/>
            <a:ext cx="2294986" cy="692952"/>
          </a:xfrm>
          <a:prstGeom prst="roundRect">
            <a:avLst/>
          </a:prstGeom>
          <a:solidFill>
            <a:schemeClr val="tx2">
              <a:lumMod val="5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Most Aggressive Scenario</a:t>
            </a:r>
          </a:p>
        </p:txBody>
      </p:sp>
      <p:sp>
        <p:nvSpPr>
          <p:cNvPr id="7" name="Rectangle: Rounded Corners 6">
            <a:extLst>
              <a:ext uri="{FF2B5EF4-FFF2-40B4-BE49-F238E27FC236}">
                <a16:creationId xmlns:a16="http://schemas.microsoft.com/office/drawing/2014/main" xmlns="" id="{C6A328E3-2814-454F-A4A1-88A250879BB7}"/>
              </a:ext>
            </a:extLst>
          </p:cNvPr>
          <p:cNvSpPr/>
          <p:nvPr/>
        </p:nvSpPr>
        <p:spPr>
          <a:xfrm>
            <a:off x="3461437" y="1766743"/>
            <a:ext cx="2558363" cy="712720"/>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ELECTRIC VEHICLE SCENARIOS</a:t>
            </a:r>
          </a:p>
        </p:txBody>
      </p:sp>
      <p:sp>
        <p:nvSpPr>
          <p:cNvPr id="15" name="Rectangle: Rounded Corners 18">
            <a:extLst>
              <a:ext uri="{FF2B5EF4-FFF2-40B4-BE49-F238E27FC236}">
                <a16:creationId xmlns:a16="http://schemas.microsoft.com/office/drawing/2014/main" xmlns="" id="{D089FFE4-60DE-D346-BB0B-DA8C8C3DD594}"/>
              </a:ext>
            </a:extLst>
          </p:cNvPr>
          <p:cNvSpPr/>
          <p:nvPr/>
        </p:nvSpPr>
        <p:spPr>
          <a:xfrm>
            <a:off x="5548054" y="3641962"/>
            <a:ext cx="3468925" cy="4181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What is the Aggressive Scenario?</a:t>
            </a:r>
          </a:p>
        </p:txBody>
      </p:sp>
      <p:sp>
        <p:nvSpPr>
          <p:cNvPr id="16" name="Rectangle: Rounded Corners 21">
            <a:extLst>
              <a:ext uri="{FF2B5EF4-FFF2-40B4-BE49-F238E27FC236}">
                <a16:creationId xmlns:a16="http://schemas.microsoft.com/office/drawing/2014/main" xmlns="" id="{D1E71330-D0D2-3A42-859D-1DE3EF790562}"/>
              </a:ext>
            </a:extLst>
          </p:cNvPr>
          <p:cNvSpPr/>
          <p:nvPr/>
        </p:nvSpPr>
        <p:spPr>
          <a:xfrm>
            <a:off x="5548054" y="5023988"/>
            <a:ext cx="3468924" cy="3937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Impacts of these Results</a:t>
            </a:r>
          </a:p>
        </p:txBody>
      </p:sp>
      <p:sp>
        <p:nvSpPr>
          <p:cNvPr id="17" name="Rectangle: Rounded Corners 22">
            <a:extLst>
              <a:ext uri="{FF2B5EF4-FFF2-40B4-BE49-F238E27FC236}">
                <a16:creationId xmlns:a16="http://schemas.microsoft.com/office/drawing/2014/main" xmlns="" id="{5D7511CC-E226-6F45-B2DA-5AD27E09E51C}"/>
              </a:ext>
            </a:extLst>
          </p:cNvPr>
          <p:cNvSpPr/>
          <p:nvPr/>
        </p:nvSpPr>
        <p:spPr>
          <a:xfrm>
            <a:off x="5548054" y="4219063"/>
            <a:ext cx="3468924" cy="6754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Results of the Technical Implications for the Aggressive Scenario</a:t>
            </a:r>
          </a:p>
        </p:txBody>
      </p:sp>
      <p:sp>
        <p:nvSpPr>
          <p:cNvPr id="18" name="Rectangle: Rounded Corners 17">
            <a:extLst>
              <a:ext uri="{FF2B5EF4-FFF2-40B4-BE49-F238E27FC236}">
                <a16:creationId xmlns:a16="http://schemas.microsoft.com/office/drawing/2014/main" xmlns="" id="{9D3425A7-E355-493B-A8B8-7A267B9B1FDE}"/>
              </a:ext>
            </a:extLst>
          </p:cNvPr>
          <p:cNvSpPr/>
          <p:nvPr/>
        </p:nvSpPr>
        <p:spPr>
          <a:xfrm>
            <a:off x="3575257" y="2642655"/>
            <a:ext cx="2282090" cy="705360"/>
          </a:xfrm>
          <a:prstGeom prst="roundRect">
            <a:avLst/>
          </a:prstGeom>
          <a:solidFill>
            <a:srgbClr val="2F78A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Conservative Scenario</a:t>
            </a:r>
          </a:p>
        </p:txBody>
      </p:sp>
      <p:sp>
        <p:nvSpPr>
          <p:cNvPr id="20" name="Rectangle: Rounded Corners 19">
            <a:extLst>
              <a:ext uri="{FF2B5EF4-FFF2-40B4-BE49-F238E27FC236}">
                <a16:creationId xmlns:a16="http://schemas.microsoft.com/office/drawing/2014/main" xmlns="" id="{2DCC716C-0E73-4FE3-A5A4-27930F99A248}"/>
              </a:ext>
            </a:extLst>
          </p:cNvPr>
          <p:cNvSpPr/>
          <p:nvPr/>
        </p:nvSpPr>
        <p:spPr>
          <a:xfrm>
            <a:off x="987975" y="2635295"/>
            <a:ext cx="2282091" cy="712720"/>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Business as Usual Scenario</a:t>
            </a:r>
          </a:p>
        </p:txBody>
      </p:sp>
      <p:sp>
        <p:nvSpPr>
          <p:cNvPr id="25" name="Rectangle: Rounded Corners 24">
            <a:extLst>
              <a:ext uri="{FF2B5EF4-FFF2-40B4-BE49-F238E27FC236}">
                <a16:creationId xmlns:a16="http://schemas.microsoft.com/office/drawing/2014/main" xmlns="" id="{6BD7031D-FDFF-4E18-89F7-2E198DBE7EA0}"/>
              </a:ext>
            </a:extLst>
          </p:cNvPr>
          <p:cNvSpPr/>
          <p:nvPr/>
        </p:nvSpPr>
        <p:spPr>
          <a:xfrm>
            <a:off x="6162537" y="2655063"/>
            <a:ext cx="2266069" cy="680544"/>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Most Aggressive Scenario</a:t>
            </a:r>
          </a:p>
        </p:txBody>
      </p:sp>
      <p:sp>
        <p:nvSpPr>
          <p:cNvPr id="24" name="Footer Placeholder 3">
            <a:extLst>
              <a:ext uri="{FF2B5EF4-FFF2-40B4-BE49-F238E27FC236}">
                <a16:creationId xmlns:a16="http://schemas.microsoft.com/office/drawing/2014/main" xmlns="" id="{7E8CDABA-A2A3-3A46-A67A-BFBDE9DE8E16}"/>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17155625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5" grpId="0" animBg="1"/>
      <p:bldP spid="16" grpId="0" animBg="1"/>
      <p:bldP spid="17" grpId="0" animBg="1"/>
      <p:bldP spid="18" grpId="0" animBg="1"/>
      <p:bldP spid="20"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929372-1B0F-4252-A99F-5C5C31457B39}"/>
              </a:ext>
            </a:extLst>
          </p:cNvPr>
          <p:cNvSpPr>
            <a:spLocks noGrp="1"/>
          </p:cNvSpPr>
          <p:nvPr>
            <p:ph type="ctrTitle"/>
          </p:nvPr>
        </p:nvSpPr>
        <p:spPr>
          <a:xfrm>
            <a:off x="457200" y="216054"/>
            <a:ext cx="6400485" cy="720080"/>
          </a:xfrm>
        </p:spPr>
        <p:txBody>
          <a:bodyPr anchor="t"/>
          <a:lstStyle/>
          <a:p>
            <a:r>
              <a:rPr lang="en-GB" b="1">
                <a:solidFill>
                  <a:srgbClr val="2F78AC"/>
                </a:solidFill>
              </a:rPr>
              <a:t>Aggressive Scenario</a:t>
            </a:r>
          </a:p>
        </p:txBody>
      </p:sp>
      <p:sp>
        <p:nvSpPr>
          <p:cNvPr id="7" name="TextBox 6">
            <a:extLst>
              <a:ext uri="{FF2B5EF4-FFF2-40B4-BE49-F238E27FC236}">
                <a16:creationId xmlns:a16="http://schemas.microsoft.com/office/drawing/2014/main" xmlns="" id="{9987D952-AFFD-D341-A0F8-70B2FFE765C1}"/>
              </a:ext>
            </a:extLst>
          </p:cNvPr>
          <p:cNvSpPr txBox="1"/>
          <p:nvPr/>
        </p:nvSpPr>
        <p:spPr>
          <a:xfrm>
            <a:off x="1622764" y="3957638"/>
            <a:ext cx="6084358" cy="830997"/>
          </a:xfrm>
          <a:prstGeom prst="rect">
            <a:avLst/>
          </a:prstGeom>
          <a:solidFill>
            <a:schemeClr val="bg1"/>
          </a:solidFill>
          <a:ln w="76200">
            <a:solidFill>
              <a:schemeClr val="tx2"/>
            </a:solidFill>
          </a:ln>
        </p:spPr>
        <p:txBody>
          <a:bodyPr wrap="none" rtlCol="0" anchor="t">
            <a:spAutoFit/>
          </a:bodyPr>
          <a:lstStyle/>
          <a:p>
            <a:r>
              <a:rPr lang="en-GB" sz="2400" b="1">
                <a:solidFill>
                  <a:srgbClr val="2F78AD"/>
                </a:solidFill>
                <a:latin typeface="Arial" panose="020B0604020202020204" pitchFamily="34" charset="0"/>
                <a:cs typeface="Arial" panose="020B0604020202020204" pitchFamily="34" charset="0"/>
              </a:rPr>
              <a:t>Department for Transport Car Projection</a:t>
            </a:r>
          </a:p>
          <a:p>
            <a:r>
              <a:rPr lang="en-GB" sz="2400" b="1">
                <a:solidFill>
                  <a:srgbClr val="2F78AD"/>
                </a:solidFill>
                <a:latin typeface="Arial" panose="020B0604020202020204" pitchFamily="34" charset="0"/>
                <a:cs typeface="Arial" panose="020B0604020202020204" pitchFamily="34" charset="0"/>
              </a:rPr>
              <a:t>- 44.5 Million Cars in 2050</a:t>
            </a:r>
            <a:endParaRPr lang="en-GB" sz="2000" b="1">
              <a:solidFill>
                <a:srgbClr val="2F78A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7862841C-9A36-1C40-BADF-0658B58B73F0}"/>
              </a:ext>
            </a:extLst>
          </p:cNvPr>
          <p:cNvSpPr txBox="1"/>
          <p:nvPr/>
        </p:nvSpPr>
        <p:spPr>
          <a:xfrm>
            <a:off x="2159288" y="1896200"/>
            <a:ext cx="4891083" cy="1323439"/>
          </a:xfrm>
          <a:prstGeom prst="rect">
            <a:avLst/>
          </a:prstGeom>
          <a:solidFill>
            <a:schemeClr val="bg1"/>
          </a:solidFill>
          <a:ln w="76200">
            <a:solidFill>
              <a:schemeClr val="tx2"/>
            </a:solidFill>
          </a:ln>
        </p:spPr>
        <p:txBody>
          <a:bodyPr wrap="none" rtlCol="0" anchor="t">
            <a:spAutoFit/>
          </a:bodyPr>
          <a:lstStyle/>
          <a:p>
            <a:r>
              <a:rPr lang="en-GB" sz="2800" b="1">
                <a:solidFill>
                  <a:srgbClr val="2F78AD"/>
                </a:solidFill>
                <a:latin typeface="Arial" panose="020B0604020202020204" pitchFamily="34" charset="0"/>
                <a:cs typeface="Arial" panose="020B0604020202020204" pitchFamily="34" charset="0"/>
              </a:rPr>
              <a:t>Upper Penetration Rate</a:t>
            </a:r>
          </a:p>
          <a:p>
            <a:r>
              <a:rPr lang="en-GB" sz="2800" b="1">
                <a:solidFill>
                  <a:srgbClr val="2F78AD"/>
                </a:solidFill>
                <a:latin typeface="Arial" panose="020B0604020202020204" pitchFamily="34" charset="0"/>
                <a:cs typeface="Arial" panose="020B0604020202020204" pitchFamily="34" charset="0"/>
              </a:rPr>
              <a:t>- </a:t>
            </a:r>
            <a:r>
              <a:rPr lang="en-GB" sz="2400" b="1">
                <a:solidFill>
                  <a:srgbClr val="2F78AD"/>
                </a:solidFill>
                <a:latin typeface="Arial" panose="020B0604020202020204" pitchFamily="34" charset="0"/>
                <a:cs typeface="Arial" panose="020B0604020202020204" pitchFamily="34" charset="0"/>
              </a:rPr>
              <a:t>100%</a:t>
            </a:r>
            <a:r>
              <a:rPr lang="en-GB" sz="1400" b="1">
                <a:solidFill>
                  <a:srgbClr val="2F78AD"/>
                </a:solidFill>
                <a:latin typeface="Arial" panose="020B0604020202020204" pitchFamily="34" charset="0"/>
                <a:cs typeface="Arial" panose="020B0604020202020204" pitchFamily="34" charset="0"/>
              </a:rPr>
              <a:t> </a:t>
            </a:r>
            <a:r>
              <a:rPr lang="en-GB" sz="2400" b="1">
                <a:solidFill>
                  <a:srgbClr val="2F78AD"/>
                </a:solidFill>
                <a:latin typeface="Arial" panose="020B0604020202020204" pitchFamily="34" charset="0"/>
                <a:cs typeface="Arial" panose="020B0604020202020204" pitchFamily="34" charset="0"/>
              </a:rPr>
              <a:t>of new sales EV by 2040</a:t>
            </a:r>
          </a:p>
          <a:p>
            <a:r>
              <a:rPr lang="en-GB" sz="2400" b="1">
                <a:solidFill>
                  <a:srgbClr val="2F78AD"/>
                </a:solidFill>
                <a:latin typeface="Arial" panose="020B0604020202020204" pitchFamily="34" charset="0"/>
                <a:cs typeface="Arial" panose="020B0604020202020204" pitchFamily="34" charset="0"/>
              </a:rPr>
              <a:t>- 100%</a:t>
            </a:r>
            <a:r>
              <a:rPr lang="en-GB" sz="1000" b="1">
                <a:solidFill>
                  <a:srgbClr val="2F78AD"/>
                </a:solidFill>
                <a:latin typeface="Arial" panose="020B0604020202020204" pitchFamily="34" charset="0"/>
                <a:cs typeface="Arial" panose="020B0604020202020204" pitchFamily="34" charset="0"/>
              </a:rPr>
              <a:t>(approx.)</a:t>
            </a:r>
            <a:r>
              <a:rPr lang="en-GB" sz="2400" b="1">
                <a:solidFill>
                  <a:srgbClr val="2F78AD"/>
                </a:solidFill>
                <a:latin typeface="Arial" panose="020B0604020202020204" pitchFamily="34" charset="0"/>
                <a:cs typeface="Arial" panose="020B0604020202020204" pitchFamily="34" charset="0"/>
              </a:rPr>
              <a:t> of market EV by 2050</a:t>
            </a:r>
          </a:p>
        </p:txBody>
      </p:sp>
      <p:sp>
        <p:nvSpPr>
          <p:cNvPr id="5" name="Date Placeholder 2">
            <a:extLst>
              <a:ext uri="{FF2B5EF4-FFF2-40B4-BE49-F238E27FC236}">
                <a16:creationId xmlns:a16="http://schemas.microsoft.com/office/drawing/2014/main" xmlns="" id="{C034FD95-751F-6845-B7BF-DE73D2E0AD7F}"/>
              </a:ext>
            </a:extLst>
          </p:cNvPr>
          <p:cNvSpPr>
            <a:spLocks noGrp="1"/>
          </p:cNvSpPr>
          <p:nvPr>
            <p:ph type="dt" sz="half" idx="10"/>
          </p:nvPr>
        </p:nvSpPr>
        <p:spPr>
          <a:xfrm>
            <a:off x="457200" y="6356350"/>
            <a:ext cx="2133600" cy="365125"/>
          </a:xfrm>
        </p:spPr>
        <p:txBody>
          <a:bodyPr/>
          <a:lstStyle/>
          <a:p>
            <a:fld id="{5EB0DD12-6927-4169-B1D3-2ACDC86A20CA}" type="datetime1">
              <a:rPr lang="en-GB" smtClean="0"/>
              <a:t>12/05/2018</a:t>
            </a:fld>
            <a:endParaRPr lang="en-GB"/>
          </a:p>
        </p:txBody>
      </p:sp>
      <p:sp>
        <p:nvSpPr>
          <p:cNvPr id="9" name="Slide Number Placeholder 4">
            <a:extLst>
              <a:ext uri="{FF2B5EF4-FFF2-40B4-BE49-F238E27FC236}">
                <a16:creationId xmlns:a16="http://schemas.microsoft.com/office/drawing/2014/main" xmlns="" id="{41DF6A3D-74CD-8A40-A822-30959B397E2A}"/>
              </a:ext>
            </a:extLst>
          </p:cNvPr>
          <p:cNvSpPr>
            <a:spLocks noGrp="1"/>
          </p:cNvSpPr>
          <p:nvPr>
            <p:ph type="sldNum" sz="quarter" idx="12"/>
          </p:nvPr>
        </p:nvSpPr>
        <p:spPr>
          <a:xfrm>
            <a:off x="6553200" y="6356350"/>
            <a:ext cx="2133600" cy="365125"/>
          </a:xfrm>
        </p:spPr>
        <p:txBody>
          <a:bodyPr/>
          <a:lstStyle/>
          <a:p>
            <a:fld id="{AD2E422D-0E65-4B81-9088-EA407164B4A1}" type="slidenum">
              <a:rPr lang="en-GB" smtClean="0"/>
              <a:t>13</a:t>
            </a:fld>
            <a:endParaRPr lang="en-GB"/>
          </a:p>
        </p:txBody>
      </p:sp>
      <p:sp>
        <p:nvSpPr>
          <p:cNvPr id="12" name="Footer Placeholder 3">
            <a:extLst>
              <a:ext uri="{FF2B5EF4-FFF2-40B4-BE49-F238E27FC236}">
                <a16:creationId xmlns:a16="http://schemas.microsoft.com/office/drawing/2014/main" xmlns="" id="{FA6CDB2C-86FD-9143-BCDC-629B2897CE18}"/>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553841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CA0A4F1-0868-6740-AC0D-8A6E3B50D8C2}"/>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655C7EFF-983B-6F4A-9666-3E9D2F30F18F}"/>
              </a:ext>
            </a:extLst>
          </p:cNvPr>
          <p:cNvSpPr>
            <a:spLocks noGrp="1"/>
          </p:cNvSpPr>
          <p:nvPr>
            <p:ph type="sldNum" sz="quarter" idx="12"/>
          </p:nvPr>
        </p:nvSpPr>
        <p:spPr/>
        <p:txBody>
          <a:bodyPr/>
          <a:lstStyle/>
          <a:p>
            <a:fld id="{AD2E422D-0E65-4B81-9088-EA407164B4A1}" type="slidenum">
              <a:rPr lang="en-GB" smtClean="0"/>
              <a:t>14</a:t>
            </a:fld>
            <a:endParaRPr lang="en-GB"/>
          </a:p>
        </p:txBody>
      </p:sp>
      <p:sp>
        <p:nvSpPr>
          <p:cNvPr id="7" name="Title 5">
            <a:extLst>
              <a:ext uri="{FF2B5EF4-FFF2-40B4-BE49-F238E27FC236}">
                <a16:creationId xmlns:a16="http://schemas.microsoft.com/office/drawing/2014/main" xmlns="" id="{599713AB-4952-4246-A6AD-18FC85073FCA}"/>
              </a:ext>
            </a:extLst>
          </p:cNvPr>
          <p:cNvSpPr>
            <a:spLocks noGrp="1"/>
          </p:cNvSpPr>
          <p:nvPr>
            <p:ph type="ctrTitle"/>
          </p:nvPr>
        </p:nvSpPr>
        <p:spPr>
          <a:xfrm>
            <a:off x="457194" y="238095"/>
            <a:ext cx="8208912" cy="720080"/>
          </a:xfrm>
        </p:spPr>
        <p:txBody>
          <a:bodyPr anchor="t"/>
          <a:lstStyle/>
          <a:p>
            <a:r>
              <a:rPr lang="en-GB" b="1">
                <a:solidFill>
                  <a:srgbClr val="2F78AC"/>
                </a:solidFill>
              </a:rPr>
              <a:t>Aggressive Scenario</a:t>
            </a:r>
          </a:p>
        </p:txBody>
      </p:sp>
      <p:graphicFrame>
        <p:nvGraphicFramePr>
          <p:cNvPr id="9" name="Chart 8">
            <a:extLst>
              <a:ext uri="{FF2B5EF4-FFF2-40B4-BE49-F238E27FC236}">
                <a16:creationId xmlns:a16="http://schemas.microsoft.com/office/drawing/2014/main" xmlns="" id="{3852719E-333C-4E42-9121-B075B299367F}"/>
              </a:ext>
            </a:extLst>
          </p:cNvPr>
          <p:cNvGraphicFramePr>
            <a:graphicFrameLocks/>
          </p:cNvGraphicFramePr>
          <p:nvPr>
            <p:extLst>
              <p:ext uri="{D42A27DB-BD31-4B8C-83A1-F6EECF244321}">
                <p14:modId xmlns:p14="http://schemas.microsoft.com/office/powerpoint/2010/main" val="2885516621"/>
              </p:ext>
            </p:extLst>
          </p:nvPr>
        </p:nvGraphicFramePr>
        <p:xfrm>
          <a:off x="457202" y="1491186"/>
          <a:ext cx="7687927" cy="4749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xmlns="" id="{9D1E771F-DACF-254B-894D-DEB341591565}"/>
              </a:ext>
            </a:extLst>
          </p:cNvPr>
          <p:cNvGraphicFramePr>
            <a:graphicFrameLocks/>
          </p:cNvGraphicFramePr>
          <p:nvPr>
            <p:extLst>
              <p:ext uri="{D42A27DB-BD31-4B8C-83A1-F6EECF244321}">
                <p14:modId xmlns:p14="http://schemas.microsoft.com/office/powerpoint/2010/main" val="236279923"/>
              </p:ext>
            </p:extLst>
          </p:nvPr>
        </p:nvGraphicFramePr>
        <p:xfrm>
          <a:off x="457202" y="1491182"/>
          <a:ext cx="7687927" cy="4749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xmlns="" id="{D8085362-DF91-9744-8BDF-467010497E9A}"/>
              </a:ext>
            </a:extLst>
          </p:cNvPr>
          <p:cNvGraphicFramePr>
            <a:graphicFrameLocks/>
          </p:cNvGraphicFramePr>
          <p:nvPr>
            <p:extLst>
              <p:ext uri="{D42A27DB-BD31-4B8C-83A1-F6EECF244321}">
                <p14:modId xmlns:p14="http://schemas.microsoft.com/office/powerpoint/2010/main" val="2004191158"/>
              </p:ext>
            </p:extLst>
          </p:nvPr>
        </p:nvGraphicFramePr>
        <p:xfrm>
          <a:off x="535572" y="1520335"/>
          <a:ext cx="7578661" cy="483563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xmlns="" id="{E61EB4B5-43A8-FA43-87A3-1CAA0FC01FC4}"/>
              </a:ext>
            </a:extLst>
          </p:cNvPr>
          <p:cNvSpPr txBox="1"/>
          <p:nvPr/>
        </p:nvSpPr>
        <p:spPr>
          <a:xfrm>
            <a:off x="6334579" y="2536662"/>
            <a:ext cx="1146170" cy="415498"/>
          </a:xfrm>
          <a:prstGeom prst="rect">
            <a:avLst/>
          </a:prstGeom>
          <a:solidFill>
            <a:schemeClr val="bg1"/>
          </a:solidFill>
          <a:ln w="12700">
            <a:solidFill>
              <a:srgbClr val="00B050"/>
            </a:solidFill>
          </a:ln>
        </p:spPr>
        <p:txBody>
          <a:bodyPr wrap="square" rtlCol="0" anchor="t">
            <a:spAutoFit/>
          </a:bodyPr>
          <a:lstStyle/>
          <a:p>
            <a:r>
              <a:rPr lang="en-GB" sz="900" b="1">
                <a:solidFill>
                  <a:srgbClr val="00B050"/>
                </a:solidFill>
                <a:latin typeface="Arial" panose="020B0604020202020204" pitchFamily="34" charset="0"/>
                <a:cs typeface="Arial" panose="020B0604020202020204" pitchFamily="34" charset="0"/>
              </a:rPr>
              <a:t>EV 2050: </a:t>
            </a:r>
          </a:p>
          <a:p>
            <a:r>
              <a:rPr lang="en-GB" sz="1200" b="1">
                <a:solidFill>
                  <a:srgbClr val="00B050"/>
                </a:solidFill>
                <a:latin typeface="Arial" panose="020B0604020202020204" pitchFamily="34" charset="0"/>
                <a:cs typeface="Arial" panose="020B0604020202020204" pitchFamily="34" charset="0"/>
              </a:rPr>
              <a:t>43.2 Million </a:t>
            </a:r>
          </a:p>
        </p:txBody>
      </p:sp>
      <p:sp>
        <p:nvSpPr>
          <p:cNvPr id="2" name="TextBox 1">
            <a:extLst>
              <a:ext uri="{FF2B5EF4-FFF2-40B4-BE49-F238E27FC236}">
                <a16:creationId xmlns:a16="http://schemas.microsoft.com/office/drawing/2014/main" xmlns="" id="{6610709D-E455-784D-9A49-74470712F02A}"/>
              </a:ext>
            </a:extLst>
          </p:cNvPr>
          <p:cNvSpPr txBox="1"/>
          <p:nvPr/>
        </p:nvSpPr>
        <p:spPr>
          <a:xfrm>
            <a:off x="1191216" y="4316292"/>
            <a:ext cx="723076" cy="415498"/>
          </a:xfrm>
          <a:prstGeom prst="rect">
            <a:avLst/>
          </a:prstGeom>
          <a:solidFill>
            <a:schemeClr val="bg1"/>
          </a:solidFill>
          <a:ln>
            <a:solidFill>
              <a:srgbClr val="00B050"/>
            </a:solidFill>
          </a:ln>
        </p:spPr>
        <p:txBody>
          <a:bodyPr wrap="square" rtlCol="0">
            <a:spAutoFit/>
          </a:bodyPr>
          <a:lstStyle/>
          <a:p>
            <a:r>
              <a:rPr lang="en-GB" sz="900" b="1">
                <a:solidFill>
                  <a:srgbClr val="00B050"/>
                </a:solidFill>
                <a:latin typeface="Arial" panose="020B0604020202020204" pitchFamily="34" charset="0"/>
                <a:cs typeface="Arial" panose="020B0604020202020204" pitchFamily="34" charset="0"/>
              </a:rPr>
              <a:t>EV 2016:</a:t>
            </a:r>
          </a:p>
          <a:p>
            <a:r>
              <a:rPr lang="en-GB" sz="1200" b="1">
                <a:solidFill>
                  <a:srgbClr val="00B050"/>
                </a:solidFill>
                <a:latin typeface="Arial" panose="020B0604020202020204" pitchFamily="34" charset="0"/>
                <a:cs typeface="Arial" panose="020B0604020202020204" pitchFamily="34" charset="0"/>
              </a:rPr>
              <a:t>33,860</a:t>
            </a:r>
          </a:p>
        </p:txBody>
      </p:sp>
      <p:sp>
        <p:nvSpPr>
          <p:cNvPr id="6" name="Title 5">
            <a:extLst>
              <a:ext uri="{FF2B5EF4-FFF2-40B4-BE49-F238E27FC236}">
                <a16:creationId xmlns:a16="http://schemas.microsoft.com/office/drawing/2014/main" xmlns="" id="{1CB0BA88-FAB2-47A4-871B-B79636CA5EEE}"/>
              </a:ext>
            </a:extLst>
          </p:cNvPr>
          <p:cNvSpPr txBox="1">
            <a:spLocks/>
          </p:cNvSpPr>
          <p:nvPr/>
        </p:nvSpPr>
        <p:spPr>
          <a:xfrm>
            <a:off x="552090" y="1115288"/>
            <a:ext cx="8208912" cy="720080"/>
          </a:xfrm>
          <a:prstGeom prst="rect">
            <a:avLst/>
          </a:prstGeom>
        </p:spPr>
        <p:txBody>
          <a:bodyPr anchor="t"/>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2400" b="1">
                <a:solidFill>
                  <a:srgbClr val="2F78AC"/>
                </a:solidFill>
              </a:rPr>
              <a:t>Car Projections</a:t>
            </a:r>
            <a:endParaRPr lang="en-GB" b="1">
              <a:solidFill>
                <a:srgbClr val="2F78AC"/>
              </a:solidFill>
            </a:endParaRPr>
          </a:p>
        </p:txBody>
      </p:sp>
      <p:sp>
        <p:nvSpPr>
          <p:cNvPr id="13" name="Footer Placeholder 3">
            <a:extLst>
              <a:ext uri="{FF2B5EF4-FFF2-40B4-BE49-F238E27FC236}">
                <a16:creationId xmlns:a16="http://schemas.microsoft.com/office/drawing/2014/main" xmlns="" id="{6DB43336-05A1-C94C-9966-77665AA441E0}"/>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3821048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0" grpId="0">
        <p:bldAsOne/>
      </p:bldGraphic>
      <p:bldP spid="1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A close up of a logo&#10;&#10;Description generated with high confidence">
            <a:extLst>
              <a:ext uri="{FF2B5EF4-FFF2-40B4-BE49-F238E27FC236}">
                <a16:creationId xmlns:a16="http://schemas.microsoft.com/office/drawing/2014/main" xmlns="" id="{A325D7FE-CE18-4AE8-8FDC-88227A25180E}"/>
              </a:ext>
            </a:extLst>
          </p:cNvPr>
          <p:cNvPicPr>
            <a:picLocks noChangeAspect="1"/>
          </p:cNvPicPr>
          <p:nvPr/>
        </p:nvPicPr>
        <p:blipFill>
          <a:blip r:embed="rId3"/>
          <a:stretch>
            <a:fillRect/>
          </a:stretch>
        </p:blipFill>
        <p:spPr>
          <a:xfrm>
            <a:off x="457200" y="1409356"/>
            <a:ext cx="7099539" cy="4946994"/>
          </a:xfrm>
          <a:prstGeom prst="rect">
            <a:avLst/>
          </a:prstGeom>
        </p:spPr>
      </p:pic>
      <p:sp>
        <p:nvSpPr>
          <p:cNvPr id="3" name="Date Placeholder 2">
            <a:extLst>
              <a:ext uri="{FF2B5EF4-FFF2-40B4-BE49-F238E27FC236}">
                <a16:creationId xmlns:a16="http://schemas.microsoft.com/office/drawing/2014/main" xmlns="" id="{CE262420-66F5-45AF-B728-A07AAE8C66B2}"/>
              </a:ext>
            </a:extLst>
          </p:cNvPr>
          <p:cNvSpPr>
            <a:spLocks noGrp="1"/>
          </p:cNvSpPr>
          <p:nvPr>
            <p:ph type="dt" sz="half" idx="10"/>
          </p:nvPr>
        </p:nvSpPr>
        <p:spPr>
          <a:xfrm>
            <a:off x="457200" y="6356350"/>
            <a:ext cx="2133600" cy="365125"/>
          </a:xfrm>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224D5D7E-F097-4E56-B45E-00102950CE3D}"/>
              </a:ext>
            </a:extLst>
          </p:cNvPr>
          <p:cNvSpPr>
            <a:spLocks noGrp="1"/>
          </p:cNvSpPr>
          <p:nvPr>
            <p:ph type="sldNum" sz="quarter" idx="12"/>
          </p:nvPr>
        </p:nvSpPr>
        <p:spPr>
          <a:xfrm>
            <a:off x="6553200" y="6356350"/>
            <a:ext cx="2133600" cy="365125"/>
          </a:xfrm>
        </p:spPr>
        <p:txBody>
          <a:bodyPr/>
          <a:lstStyle/>
          <a:p>
            <a:fld id="{AD2E422D-0E65-4B81-9088-EA407164B4A1}" type="slidenum">
              <a:rPr lang="en-GB" smtClean="0"/>
              <a:t>15</a:t>
            </a:fld>
            <a:endParaRPr lang="en-GB"/>
          </a:p>
        </p:txBody>
      </p:sp>
      <p:sp>
        <p:nvSpPr>
          <p:cNvPr id="6" name="Title 5">
            <a:extLst>
              <a:ext uri="{FF2B5EF4-FFF2-40B4-BE49-F238E27FC236}">
                <a16:creationId xmlns:a16="http://schemas.microsoft.com/office/drawing/2014/main" xmlns="" id="{DA2CFE4B-723A-4387-B0B8-60905DBDDF7F}"/>
              </a:ext>
            </a:extLst>
          </p:cNvPr>
          <p:cNvSpPr>
            <a:spLocks noGrp="1"/>
          </p:cNvSpPr>
          <p:nvPr>
            <p:ph type="ctrTitle"/>
          </p:nvPr>
        </p:nvSpPr>
        <p:spPr>
          <a:xfrm>
            <a:off x="457200" y="243835"/>
            <a:ext cx="8208912" cy="720080"/>
          </a:xfrm>
        </p:spPr>
        <p:txBody>
          <a:bodyPr/>
          <a:lstStyle/>
          <a:p>
            <a:r>
              <a:rPr lang="en-GB" b="1">
                <a:solidFill>
                  <a:srgbClr val="2F78AC"/>
                </a:solidFill>
              </a:rPr>
              <a:t>Electricity Demand</a:t>
            </a:r>
          </a:p>
        </p:txBody>
      </p:sp>
      <p:sp>
        <p:nvSpPr>
          <p:cNvPr id="2" name="TextBox 1">
            <a:extLst>
              <a:ext uri="{FF2B5EF4-FFF2-40B4-BE49-F238E27FC236}">
                <a16:creationId xmlns:a16="http://schemas.microsoft.com/office/drawing/2014/main" xmlns="" id="{224A4DC8-C6BC-4448-A12C-F98063618D52}"/>
              </a:ext>
            </a:extLst>
          </p:cNvPr>
          <p:cNvSpPr txBox="1"/>
          <p:nvPr/>
        </p:nvSpPr>
        <p:spPr>
          <a:xfrm>
            <a:off x="860977" y="3215012"/>
            <a:ext cx="7256768" cy="1015663"/>
          </a:xfrm>
          <a:prstGeom prst="rect">
            <a:avLst/>
          </a:prstGeom>
          <a:noFill/>
          <a:ln w="76200">
            <a:solidFill>
              <a:schemeClr val="tx2"/>
            </a:solidFill>
          </a:ln>
        </p:spPr>
        <p:txBody>
          <a:bodyPr wrap="square" rtlCol="0">
            <a:spAutoFit/>
          </a:bodyPr>
          <a:lstStyle/>
          <a:p>
            <a:r>
              <a:rPr lang="en-GB" sz="2800" b="1">
                <a:solidFill>
                  <a:srgbClr val="2F78AC"/>
                </a:solidFill>
                <a:latin typeface="Arial" panose="020B0604020202020204" pitchFamily="34" charset="0"/>
                <a:cs typeface="Arial" panose="020B0604020202020204" pitchFamily="34" charset="0"/>
              </a:rPr>
              <a:t>Annual consumption of electricity in UK in 2016 was </a:t>
            </a:r>
            <a:r>
              <a:rPr lang="en-GB" sz="3200" b="1" u="sng">
                <a:solidFill>
                  <a:srgbClr val="2F78AC"/>
                </a:solidFill>
                <a:latin typeface="Arial" panose="020B0604020202020204" pitchFamily="34" charset="0"/>
                <a:cs typeface="Arial" panose="020B0604020202020204" pitchFamily="34" charset="0"/>
              </a:rPr>
              <a:t>304TWh</a:t>
            </a:r>
            <a:endParaRPr lang="en-GB" sz="2800" b="1" u="sng">
              <a:solidFill>
                <a:srgbClr val="2F78AC"/>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F4F92250-8AFF-4746-83DE-0FFBDF408956}"/>
              </a:ext>
            </a:extLst>
          </p:cNvPr>
          <p:cNvSpPr txBox="1"/>
          <p:nvPr/>
        </p:nvSpPr>
        <p:spPr>
          <a:xfrm>
            <a:off x="810309" y="2077510"/>
            <a:ext cx="7558479" cy="523220"/>
          </a:xfrm>
          <a:prstGeom prst="rect">
            <a:avLst/>
          </a:prstGeom>
          <a:noFill/>
          <a:ln w="76200">
            <a:solidFill>
              <a:schemeClr val="tx2"/>
            </a:solidFill>
          </a:ln>
        </p:spPr>
        <p:txBody>
          <a:bodyPr wrap="none" rtlCol="0">
            <a:spAutoFit/>
          </a:bodyPr>
          <a:lstStyle/>
          <a:p>
            <a:r>
              <a:rPr lang="en-GB" sz="2800" b="1" dirty="0">
                <a:solidFill>
                  <a:srgbClr val="2F78AC"/>
                </a:solidFill>
                <a:latin typeface="Arial" panose="020B0604020202020204" pitchFamily="34" charset="0"/>
                <a:cs typeface="Arial" panose="020B0604020202020204" pitchFamily="34" charset="0"/>
              </a:rPr>
              <a:t>In 2050 </a:t>
            </a:r>
            <a:r>
              <a:rPr lang="en-GB" sz="2800" b="1" dirty="0" smtClean="0">
                <a:solidFill>
                  <a:srgbClr val="2F78AC"/>
                </a:solidFill>
                <a:latin typeface="Arial" panose="020B0604020202020204" pitchFamily="34" charset="0"/>
                <a:cs typeface="Arial" panose="020B0604020202020204" pitchFamily="34" charset="0"/>
              </a:rPr>
              <a:t>92.01</a:t>
            </a:r>
            <a:r>
              <a:rPr lang="en-GB" sz="2800" b="1" dirty="0" smtClean="0">
                <a:solidFill>
                  <a:srgbClr val="2F78AC"/>
                </a:solidFill>
                <a:latin typeface="Arial" panose="020B0604020202020204" pitchFamily="34" charset="0"/>
                <a:cs typeface="Arial" panose="020B0604020202020204" pitchFamily="34" charset="0"/>
              </a:rPr>
              <a:t>TWh </a:t>
            </a:r>
            <a:r>
              <a:rPr lang="en-GB" sz="2800" b="1" dirty="0">
                <a:solidFill>
                  <a:srgbClr val="2F78AC"/>
                </a:solidFill>
                <a:latin typeface="Arial" panose="020B0604020202020204" pitchFamily="34" charset="0"/>
                <a:cs typeface="Arial" panose="020B0604020202020204" pitchFamily="34" charset="0"/>
              </a:rPr>
              <a:t>extra electricity required </a:t>
            </a:r>
          </a:p>
        </p:txBody>
      </p:sp>
      <p:sp>
        <p:nvSpPr>
          <p:cNvPr id="8" name="Up Arrow 7">
            <a:extLst>
              <a:ext uri="{FF2B5EF4-FFF2-40B4-BE49-F238E27FC236}">
                <a16:creationId xmlns:a16="http://schemas.microsoft.com/office/drawing/2014/main" xmlns="" id="{AF4F4C9D-5B22-AE42-ADF7-EABDAF30F001}"/>
              </a:ext>
            </a:extLst>
          </p:cNvPr>
          <p:cNvSpPr/>
          <p:nvPr/>
        </p:nvSpPr>
        <p:spPr>
          <a:xfrm>
            <a:off x="5879245" y="4562075"/>
            <a:ext cx="513348" cy="1074821"/>
          </a:xfrm>
          <a:prstGeom prst="upArrow">
            <a:avLst/>
          </a:prstGeom>
          <a:solidFill>
            <a:schemeClr val="tx2"/>
          </a:solidFill>
          <a:ln>
            <a:solidFill>
              <a:srgbClr val="2F7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2F5E5690-7525-0C44-8A0E-76F14DBAB921}"/>
              </a:ext>
            </a:extLst>
          </p:cNvPr>
          <p:cNvSpPr txBox="1"/>
          <p:nvPr/>
        </p:nvSpPr>
        <p:spPr>
          <a:xfrm>
            <a:off x="6392593" y="4621233"/>
            <a:ext cx="1725152" cy="1015663"/>
          </a:xfrm>
          <a:prstGeom prst="rect">
            <a:avLst/>
          </a:prstGeom>
          <a:noFill/>
        </p:spPr>
        <p:txBody>
          <a:bodyPr wrap="none" rtlCol="0">
            <a:spAutoFit/>
          </a:bodyPr>
          <a:lstStyle/>
          <a:p>
            <a:r>
              <a:rPr lang="en-GB" sz="6000" b="1">
                <a:solidFill>
                  <a:srgbClr val="FF0000"/>
                </a:solidFill>
                <a:latin typeface="Arial" panose="020B0604020202020204" pitchFamily="34" charset="0"/>
                <a:cs typeface="Arial" panose="020B0604020202020204" pitchFamily="34" charset="0"/>
              </a:rPr>
              <a:t>26%</a:t>
            </a:r>
          </a:p>
        </p:txBody>
      </p:sp>
      <p:sp>
        <p:nvSpPr>
          <p:cNvPr id="12" name="Footer Placeholder 3">
            <a:extLst>
              <a:ext uri="{FF2B5EF4-FFF2-40B4-BE49-F238E27FC236}">
                <a16:creationId xmlns:a16="http://schemas.microsoft.com/office/drawing/2014/main" xmlns="" id="{EA92F044-1948-F54E-BF07-F629113D63D7}"/>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3234909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grpId="1" nodeType="clickEffect">
                                  <p:stCondLst>
                                    <p:cond delay="0"/>
                                  </p:stCondLst>
                                  <p:childTnLst>
                                    <p:animEffect transition="out" filter="fade">
                                      <p:cBhvr>
                                        <p:cTn id="20" dur="1000"/>
                                        <p:tgtEl>
                                          <p:spTgt spid="2"/>
                                        </p:tgtEl>
                                      </p:cBhvr>
                                    </p:animEffect>
                                    <p:anim calcmode="lin" valueType="num">
                                      <p:cBhvr>
                                        <p:cTn id="21" dur="1000"/>
                                        <p:tgtEl>
                                          <p:spTgt spid="2"/>
                                        </p:tgtEl>
                                        <p:attrNameLst>
                                          <p:attrName>ppt_x</p:attrName>
                                        </p:attrNameLst>
                                      </p:cBhvr>
                                      <p:tavLst>
                                        <p:tav tm="0">
                                          <p:val>
                                            <p:strVal val="ppt_x"/>
                                          </p:val>
                                        </p:tav>
                                        <p:tav tm="100000">
                                          <p:val>
                                            <p:strVal val="ppt_x"/>
                                          </p:val>
                                        </p:tav>
                                      </p:tavLst>
                                    </p:anim>
                                    <p:anim calcmode="lin" valueType="num">
                                      <p:cBhvr>
                                        <p:cTn id="22" dur="100" decel="100000"/>
                                        <p:tgtEl>
                                          <p:spTgt spid="2"/>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2"/>
                                        </p:tgtEl>
                                        <p:attrNameLst>
                                          <p:attrName>ppt_y</p:attrName>
                                        </p:attrNameLst>
                                      </p:cBhvr>
                                      <p:tavLst>
                                        <p:tav tm="0">
                                          <p:val>
                                            <p:strVal val="ppt_y"/>
                                          </p:val>
                                        </p:tav>
                                        <p:tav tm="100000">
                                          <p:val>
                                            <p:strVal val="ppt_y+1"/>
                                          </p:val>
                                        </p:tav>
                                      </p:tavLst>
                                    </p:anim>
                                    <p:set>
                                      <p:cBhvr>
                                        <p:cTn id="24" dur="1" fill="hold">
                                          <p:stCondLst>
                                            <p:cond delay="999"/>
                                          </p:stCondLst>
                                        </p:cTn>
                                        <p:tgtEl>
                                          <p:spTgt spid="2"/>
                                        </p:tgtEl>
                                        <p:attrNameLst>
                                          <p:attrName>style.visibility</p:attrName>
                                        </p:attrNameLst>
                                      </p:cBhvr>
                                      <p:to>
                                        <p:strVal val="hidden"/>
                                      </p:to>
                                    </p:set>
                                  </p:childTnLst>
                                </p:cTn>
                              </p:par>
                              <p:par>
                                <p:cTn id="25" presetID="37" presetClass="exit" presetSubtype="0" fill="hold" grpId="1" nodeType="withEffect">
                                  <p:stCondLst>
                                    <p:cond delay="0"/>
                                  </p:stCondLst>
                                  <p:childTnLst>
                                    <p:animEffect transition="out" filter="fade">
                                      <p:cBhvr>
                                        <p:cTn id="26" dur="1000"/>
                                        <p:tgtEl>
                                          <p:spTgt spid="9"/>
                                        </p:tgtEl>
                                      </p:cBhvr>
                                    </p:animEffect>
                                    <p:anim calcmode="lin" valueType="num">
                                      <p:cBhvr>
                                        <p:cTn id="27" dur="1000"/>
                                        <p:tgtEl>
                                          <p:spTgt spid="9"/>
                                        </p:tgtEl>
                                        <p:attrNameLst>
                                          <p:attrName>ppt_x</p:attrName>
                                        </p:attrNameLst>
                                      </p:cBhvr>
                                      <p:tavLst>
                                        <p:tav tm="0">
                                          <p:val>
                                            <p:strVal val="ppt_x"/>
                                          </p:val>
                                        </p:tav>
                                        <p:tav tm="100000">
                                          <p:val>
                                            <p:strVal val="ppt_x"/>
                                          </p:val>
                                        </p:tav>
                                      </p:tavLst>
                                    </p:anim>
                                    <p:anim calcmode="lin" valueType="num">
                                      <p:cBhvr>
                                        <p:cTn id="28" dur="100" decel="100000"/>
                                        <p:tgtEl>
                                          <p:spTgt spid="9"/>
                                        </p:tgtEl>
                                        <p:attrNameLst>
                                          <p:attrName>ppt_y</p:attrName>
                                        </p:attrNameLst>
                                      </p:cBhvr>
                                      <p:tavLst>
                                        <p:tav tm="0">
                                          <p:val>
                                            <p:strVal val="ppt_y"/>
                                          </p:val>
                                        </p:tav>
                                        <p:tav tm="100000">
                                          <p:val>
                                            <p:strVal val="ppt_y-.03"/>
                                          </p:val>
                                        </p:tav>
                                      </p:tavLst>
                                    </p:anim>
                                    <p:anim calcmode="lin" valueType="num">
                                      <p:cBhvr>
                                        <p:cTn id="29" dur="900" accel="100000">
                                          <p:stCondLst>
                                            <p:cond delay="100"/>
                                          </p:stCondLst>
                                        </p:cTn>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cTn>
                              </p:par>
                              <p:par>
                                <p:cTn id="31" presetID="37" presetClass="exit" presetSubtype="0" fill="hold" grpId="1" nodeType="withEffect">
                                  <p:stCondLst>
                                    <p:cond delay="0"/>
                                  </p:stCondLst>
                                  <p:childTnLst>
                                    <p:animEffect transition="out" filter="fade">
                                      <p:cBhvr>
                                        <p:cTn id="32" dur="1000"/>
                                        <p:tgtEl>
                                          <p:spTgt spid="8"/>
                                        </p:tgtEl>
                                      </p:cBhvr>
                                    </p:animEffect>
                                    <p:anim calcmode="lin" valueType="num">
                                      <p:cBhvr>
                                        <p:cTn id="33" dur="1000"/>
                                        <p:tgtEl>
                                          <p:spTgt spid="8"/>
                                        </p:tgtEl>
                                        <p:attrNameLst>
                                          <p:attrName>ppt_x</p:attrName>
                                        </p:attrNameLst>
                                      </p:cBhvr>
                                      <p:tavLst>
                                        <p:tav tm="0">
                                          <p:val>
                                            <p:strVal val="ppt_x"/>
                                          </p:val>
                                        </p:tav>
                                        <p:tav tm="100000">
                                          <p:val>
                                            <p:strVal val="ppt_x"/>
                                          </p:val>
                                        </p:tav>
                                      </p:tavLst>
                                    </p:anim>
                                    <p:anim calcmode="lin" valueType="num">
                                      <p:cBhvr>
                                        <p:cTn id="34" dur="100" decel="100000"/>
                                        <p:tgtEl>
                                          <p:spTgt spid="8"/>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8"/>
                                        </p:tgtEl>
                                        <p:attrNameLst>
                                          <p:attrName>ppt_y</p:attrName>
                                        </p:attrNameLst>
                                      </p:cBhvr>
                                      <p:tavLst>
                                        <p:tav tm="0">
                                          <p:val>
                                            <p:strVal val="ppt_y"/>
                                          </p:val>
                                        </p:tav>
                                        <p:tav tm="100000">
                                          <p:val>
                                            <p:strVal val="ppt_y+1"/>
                                          </p:val>
                                        </p:tav>
                                      </p:tavLst>
                                    </p:anim>
                                    <p:set>
                                      <p:cBhvr>
                                        <p:cTn id="36" dur="1" fill="hold">
                                          <p:stCondLst>
                                            <p:cond delay="999"/>
                                          </p:stCondLst>
                                        </p:cTn>
                                        <p:tgtEl>
                                          <p:spTgt spid="8"/>
                                        </p:tgtEl>
                                        <p:attrNameLst>
                                          <p:attrName>style.visibility</p:attrName>
                                        </p:attrNameLst>
                                      </p:cBhvr>
                                      <p:to>
                                        <p:strVal val="hidden"/>
                                      </p:to>
                                    </p:set>
                                  </p:childTnLst>
                                </p:cTn>
                              </p:par>
                              <p:par>
                                <p:cTn id="37" presetID="37" presetClass="exit" presetSubtype="0" fill="hold" grpId="1" nodeType="withEffect">
                                  <p:stCondLst>
                                    <p:cond delay="0"/>
                                  </p:stCondLst>
                                  <p:childTnLst>
                                    <p:animEffect transition="out" filter="fade">
                                      <p:cBhvr>
                                        <p:cTn id="38" dur="1000"/>
                                        <p:tgtEl>
                                          <p:spTgt spid="10"/>
                                        </p:tgtEl>
                                      </p:cBhvr>
                                    </p:animEffect>
                                    <p:anim calcmode="lin" valueType="num">
                                      <p:cBhvr>
                                        <p:cTn id="39" dur="1000"/>
                                        <p:tgtEl>
                                          <p:spTgt spid="10"/>
                                        </p:tgtEl>
                                        <p:attrNameLst>
                                          <p:attrName>ppt_x</p:attrName>
                                        </p:attrNameLst>
                                      </p:cBhvr>
                                      <p:tavLst>
                                        <p:tav tm="0">
                                          <p:val>
                                            <p:strVal val="ppt_x"/>
                                          </p:val>
                                        </p:tav>
                                        <p:tav tm="100000">
                                          <p:val>
                                            <p:strVal val="ppt_x"/>
                                          </p:val>
                                        </p:tav>
                                      </p:tavLst>
                                    </p:anim>
                                    <p:anim calcmode="lin" valueType="num">
                                      <p:cBhvr>
                                        <p:cTn id="40" dur="100" decel="100000"/>
                                        <p:tgtEl>
                                          <p:spTgt spid="10"/>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10"/>
                                        </p:tgtEl>
                                        <p:attrNameLst>
                                          <p:attrName>ppt_y</p:attrName>
                                        </p:attrNameLst>
                                      </p:cBhvr>
                                      <p:tavLst>
                                        <p:tav tm="0">
                                          <p:val>
                                            <p:strVal val="ppt_y"/>
                                          </p:val>
                                        </p:tav>
                                        <p:tav tm="100000">
                                          <p:val>
                                            <p:strVal val="ppt_y+1"/>
                                          </p:val>
                                        </p:tav>
                                      </p:tavLst>
                                    </p:anim>
                                    <p:set>
                                      <p:cBhvr>
                                        <p:cTn id="42" dur="1" fill="hold">
                                          <p:stCondLst>
                                            <p:cond delay="9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8" grpId="0" animBg="1"/>
      <p:bldP spid="8" grpId="1" animBg="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CE262420-66F5-45AF-B728-A07AAE8C66B2}"/>
              </a:ext>
            </a:extLst>
          </p:cNvPr>
          <p:cNvSpPr>
            <a:spLocks noGrp="1"/>
          </p:cNvSpPr>
          <p:nvPr>
            <p:ph type="dt" sz="half" idx="10"/>
          </p:nvPr>
        </p:nvSpPr>
        <p:spPr>
          <a:xfrm>
            <a:off x="457200" y="6356350"/>
            <a:ext cx="2133600" cy="365125"/>
          </a:xfrm>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224D5D7E-F097-4E56-B45E-00102950CE3D}"/>
              </a:ext>
            </a:extLst>
          </p:cNvPr>
          <p:cNvSpPr>
            <a:spLocks noGrp="1"/>
          </p:cNvSpPr>
          <p:nvPr>
            <p:ph type="sldNum" sz="quarter" idx="12"/>
          </p:nvPr>
        </p:nvSpPr>
        <p:spPr>
          <a:xfrm>
            <a:off x="6553200" y="6356350"/>
            <a:ext cx="2133600" cy="365125"/>
          </a:xfrm>
        </p:spPr>
        <p:txBody>
          <a:bodyPr/>
          <a:lstStyle/>
          <a:p>
            <a:fld id="{AD2E422D-0E65-4B81-9088-EA407164B4A1}" type="slidenum">
              <a:rPr lang="en-GB" smtClean="0"/>
              <a:t>16</a:t>
            </a:fld>
            <a:endParaRPr lang="en-GB"/>
          </a:p>
        </p:txBody>
      </p:sp>
      <p:sp>
        <p:nvSpPr>
          <p:cNvPr id="6" name="Title 5">
            <a:extLst>
              <a:ext uri="{FF2B5EF4-FFF2-40B4-BE49-F238E27FC236}">
                <a16:creationId xmlns:a16="http://schemas.microsoft.com/office/drawing/2014/main" xmlns="" id="{DA2CFE4B-723A-4387-B0B8-60905DBDDF7F}"/>
              </a:ext>
            </a:extLst>
          </p:cNvPr>
          <p:cNvSpPr>
            <a:spLocks noGrp="1"/>
          </p:cNvSpPr>
          <p:nvPr>
            <p:ph type="ctrTitle"/>
          </p:nvPr>
        </p:nvSpPr>
        <p:spPr>
          <a:xfrm>
            <a:off x="457200" y="240771"/>
            <a:ext cx="8208912" cy="720080"/>
          </a:xfrm>
        </p:spPr>
        <p:txBody>
          <a:bodyPr/>
          <a:lstStyle/>
          <a:p>
            <a:r>
              <a:rPr lang="en-GB" b="1">
                <a:solidFill>
                  <a:srgbClr val="2F78AC"/>
                </a:solidFill>
              </a:rPr>
              <a:t>Electricity Demand</a:t>
            </a:r>
          </a:p>
        </p:txBody>
      </p:sp>
      <p:sp>
        <p:nvSpPr>
          <p:cNvPr id="8" name="Footer Placeholder 3">
            <a:extLst>
              <a:ext uri="{FF2B5EF4-FFF2-40B4-BE49-F238E27FC236}">
                <a16:creationId xmlns:a16="http://schemas.microsoft.com/office/drawing/2014/main" xmlns="" id="{C7C5B44F-0B54-B447-895B-0FF46843E05D}"/>
              </a:ext>
            </a:extLst>
          </p:cNvPr>
          <p:cNvSpPr>
            <a:spLocks noGrp="1"/>
          </p:cNvSpPr>
          <p:nvPr>
            <p:ph type="ftr" sz="quarter" idx="11"/>
          </p:nvPr>
        </p:nvSpPr>
        <p:spPr>
          <a:xfrm>
            <a:off x="3124200" y="6356350"/>
            <a:ext cx="2895600" cy="365125"/>
          </a:xfrm>
        </p:spPr>
        <p:txBody>
          <a:bodyPr/>
          <a:lstStyle/>
          <a:p>
            <a:r>
              <a:rPr lang="en-GB"/>
              <a:t>Electric Vehicle Paradigm Shift</a:t>
            </a:r>
          </a:p>
        </p:txBody>
      </p:sp>
      <p:pic>
        <p:nvPicPr>
          <p:cNvPr id="7" name="Picture 8" descr="A close up of a logo&#10;&#10;Description generated with high confidence">
            <a:extLst>
              <a:ext uri="{FF2B5EF4-FFF2-40B4-BE49-F238E27FC236}">
                <a16:creationId xmlns:a16="http://schemas.microsoft.com/office/drawing/2014/main" xmlns="" id="{3D301D45-16F7-4057-AE7F-9E3A74529DDA}"/>
              </a:ext>
            </a:extLst>
          </p:cNvPr>
          <p:cNvPicPr>
            <a:picLocks noChangeAspect="1"/>
          </p:cNvPicPr>
          <p:nvPr/>
        </p:nvPicPr>
        <p:blipFill>
          <a:blip r:embed="rId3"/>
          <a:stretch>
            <a:fillRect/>
          </a:stretch>
        </p:blipFill>
        <p:spPr>
          <a:xfrm>
            <a:off x="457200" y="1599810"/>
            <a:ext cx="7119257" cy="4809706"/>
          </a:xfrm>
          <a:prstGeom prst="rect">
            <a:avLst/>
          </a:prstGeom>
        </p:spPr>
      </p:pic>
    </p:spTree>
    <p:extLst>
      <p:ext uri="{BB962C8B-B14F-4D97-AF65-F5344CB8AC3E}">
        <p14:creationId xmlns:p14="http://schemas.microsoft.com/office/powerpoint/2010/main" val="1787002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55F06332-5EFE-4D3B-B062-52DACDEC6375}"/>
              </a:ext>
            </a:extLst>
          </p:cNvPr>
          <p:cNvPicPr>
            <a:picLocks noChangeAspect="1"/>
          </p:cNvPicPr>
          <p:nvPr/>
        </p:nvPicPr>
        <p:blipFill>
          <a:blip r:embed="rId3"/>
          <a:stretch>
            <a:fillRect/>
          </a:stretch>
        </p:blipFill>
        <p:spPr>
          <a:xfrm>
            <a:off x="923925" y="1652509"/>
            <a:ext cx="6419850" cy="4534056"/>
          </a:xfrm>
          <a:prstGeom prst="rect">
            <a:avLst/>
          </a:prstGeom>
        </p:spPr>
      </p:pic>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p:txBody>
          <a:bodyPr/>
          <a:lstStyle/>
          <a:p>
            <a:fld id="{AD2E422D-0E65-4B81-9088-EA407164B4A1}" type="slidenum">
              <a:rPr lang="en-GB" smtClean="0"/>
              <a:t>17</a:t>
            </a:fld>
            <a:endParaRPr lang="en-GB"/>
          </a:p>
        </p:txBody>
      </p:sp>
      <p:sp>
        <p:nvSpPr>
          <p:cNvPr id="15" name="Title 5">
            <a:extLst>
              <a:ext uri="{FF2B5EF4-FFF2-40B4-BE49-F238E27FC236}">
                <a16:creationId xmlns:a16="http://schemas.microsoft.com/office/drawing/2014/main" xmlns="" id="{1B894316-8BB7-4BD4-AF12-4FC589487CA7}"/>
              </a:ext>
            </a:extLst>
          </p:cNvPr>
          <p:cNvSpPr txBox="1">
            <a:spLocks/>
          </p:cNvSpPr>
          <p:nvPr/>
        </p:nvSpPr>
        <p:spPr>
          <a:xfrm>
            <a:off x="457200" y="179915"/>
            <a:ext cx="7976592" cy="720080"/>
          </a:xfrm>
          <a:prstGeom prst="rect">
            <a:avLst/>
          </a:prstGeom>
        </p:spPr>
        <p:txBody>
          <a:bodyPr anchor="t"/>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8AC"/>
                </a:solidFill>
              </a:rPr>
              <a:t>Electricity Demand</a:t>
            </a:r>
          </a:p>
        </p:txBody>
      </p:sp>
      <p:sp>
        <p:nvSpPr>
          <p:cNvPr id="8" name="Rectangle: Rounded Corners 7">
            <a:extLst>
              <a:ext uri="{FF2B5EF4-FFF2-40B4-BE49-F238E27FC236}">
                <a16:creationId xmlns:a16="http://schemas.microsoft.com/office/drawing/2014/main" xmlns="" id="{CECB38EC-99BA-414D-B301-1C48F0EF81A9}"/>
              </a:ext>
            </a:extLst>
          </p:cNvPr>
          <p:cNvSpPr/>
          <p:nvPr/>
        </p:nvSpPr>
        <p:spPr>
          <a:xfrm>
            <a:off x="518203" y="3125432"/>
            <a:ext cx="2712559" cy="554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latin typeface="Arial"/>
                <a:cs typeface="Arial"/>
              </a:rPr>
              <a:t>Additional</a:t>
            </a:r>
            <a:r>
              <a:rPr lang="es-ES" sz="2200" b="1">
                <a:latin typeface="Arial"/>
                <a:cs typeface="Arial"/>
              </a:rPr>
              <a:t> 60GW </a:t>
            </a:r>
          </a:p>
        </p:txBody>
      </p:sp>
      <p:sp>
        <p:nvSpPr>
          <p:cNvPr id="9" name="Rectangle: Rounded Corners 7">
            <a:extLst>
              <a:ext uri="{FF2B5EF4-FFF2-40B4-BE49-F238E27FC236}">
                <a16:creationId xmlns:a16="http://schemas.microsoft.com/office/drawing/2014/main" xmlns="" id="{A306BAAD-63EA-E64C-8CB5-3CD47621F550}"/>
              </a:ext>
            </a:extLst>
          </p:cNvPr>
          <p:cNvSpPr/>
          <p:nvPr/>
        </p:nvSpPr>
        <p:spPr>
          <a:xfrm>
            <a:off x="518204" y="1656099"/>
            <a:ext cx="2712559" cy="120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latin typeface="Arial" panose="020B0604020202020204" pitchFamily="34" charset="0"/>
                <a:cs typeface="Arial" panose="020B0604020202020204" pitchFamily="34" charset="0"/>
              </a:rPr>
              <a:t>20</a:t>
            </a:r>
            <a:r>
              <a:rPr lang="es-ES" sz="2200" b="1">
                <a:latin typeface="Arial"/>
                <a:cs typeface="Arial"/>
              </a:rPr>
              <a:t>% </a:t>
            </a:r>
            <a:r>
              <a:rPr lang="en-GB" sz="2200" b="1">
                <a:latin typeface="Arial"/>
                <a:cs typeface="Arial"/>
              </a:rPr>
              <a:t>EVs</a:t>
            </a:r>
            <a:r>
              <a:rPr lang="es-ES" sz="2200" b="1">
                <a:latin typeface="Arial"/>
                <a:cs typeface="Arial"/>
              </a:rPr>
              <a:t> </a:t>
            </a:r>
            <a:br>
              <a:rPr lang="es-ES" sz="2200" b="1">
                <a:latin typeface="Arial"/>
                <a:cs typeface="Arial"/>
              </a:rPr>
            </a:br>
            <a:r>
              <a:rPr lang="es-ES" sz="2200" b="1">
                <a:latin typeface="Arial"/>
                <a:cs typeface="Arial"/>
              </a:rPr>
              <a:t>8.3 </a:t>
            </a:r>
            <a:r>
              <a:rPr lang="en-GB" sz="2200" b="1">
                <a:latin typeface="Arial"/>
                <a:cs typeface="Arial"/>
              </a:rPr>
              <a:t>Million</a:t>
            </a:r>
            <a:r>
              <a:rPr lang="es-ES" sz="2200" b="1">
                <a:latin typeface="Arial"/>
                <a:cs typeface="Arial"/>
              </a:rPr>
              <a:t> </a:t>
            </a:r>
            <a:r>
              <a:rPr lang="en-GB" sz="2200" b="1">
                <a:latin typeface="Arial"/>
                <a:cs typeface="Arial"/>
              </a:rPr>
              <a:t>EVs</a:t>
            </a:r>
            <a:r>
              <a:rPr lang="es-ES" sz="2200" b="1">
                <a:latin typeface="Arial"/>
                <a:cs typeface="Arial"/>
              </a:rPr>
              <a:t> </a:t>
            </a:r>
            <a:br>
              <a:rPr lang="es-ES" sz="2200" b="1">
                <a:latin typeface="Arial"/>
                <a:cs typeface="Arial"/>
              </a:rPr>
            </a:br>
            <a:r>
              <a:rPr lang="es-ES" sz="2200" b="1">
                <a:latin typeface="Arial"/>
                <a:cs typeface="Arial"/>
              </a:rPr>
              <a:t>7kW </a:t>
            </a:r>
            <a:r>
              <a:rPr lang="en-GB" sz="2200" b="1">
                <a:latin typeface="Arial"/>
                <a:cs typeface="Arial"/>
              </a:rPr>
              <a:t>Chargers</a:t>
            </a:r>
            <a:r>
              <a:rPr lang="es-ES" sz="2200" b="1">
                <a:latin typeface="Arial"/>
                <a:cs typeface="Arial"/>
              </a:rPr>
              <a:t>  </a:t>
            </a:r>
          </a:p>
        </p:txBody>
      </p:sp>
      <p:sp>
        <p:nvSpPr>
          <p:cNvPr id="12" name="Rectangle: Rounded Corners 7">
            <a:extLst>
              <a:ext uri="{FF2B5EF4-FFF2-40B4-BE49-F238E27FC236}">
                <a16:creationId xmlns:a16="http://schemas.microsoft.com/office/drawing/2014/main" xmlns="" id="{F0B5E767-756B-2442-8F4A-156109F63CB9}"/>
              </a:ext>
            </a:extLst>
          </p:cNvPr>
          <p:cNvSpPr/>
          <p:nvPr/>
        </p:nvSpPr>
        <p:spPr>
          <a:xfrm>
            <a:off x="524691" y="3896263"/>
            <a:ext cx="2712559" cy="554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latin typeface="Arial"/>
                <a:cs typeface="Arial"/>
              </a:rPr>
              <a:t>Current 74GW</a:t>
            </a:r>
          </a:p>
        </p:txBody>
      </p:sp>
      <p:sp>
        <p:nvSpPr>
          <p:cNvPr id="10" name="Footer Placeholder 3">
            <a:extLst>
              <a:ext uri="{FF2B5EF4-FFF2-40B4-BE49-F238E27FC236}">
                <a16:creationId xmlns:a16="http://schemas.microsoft.com/office/drawing/2014/main" xmlns="" id="{B70A01E4-9197-4948-BFE1-D1262D4C5837}"/>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38033992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C30887E-8766-44D4-B552-3A173F258248}"/>
              </a:ext>
            </a:extLst>
          </p:cNvPr>
          <p:cNvSpPr>
            <a:spLocks noGrp="1"/>
          </p:cNvSpPr>
          <p:nvPr>
            <p:ph type="dt" sz="half" idx="10"/>
          </p:nvPr>
        </p:nvSpPr>
        <p:spPr>
          <a:xfrm>
            <a:off x="457200" y="6356350"/>
            <a:ext cx="2133600" cy="365125"/>
          </a:xfrm>
        </p:spPr>
        <p:txBody>
          <a:bodyPr/>
          <a:lstStyle/>
          <a:p>
            <a:fld id="{5EB0DD12-6927-4169-B1D3-2ACDC86A20CA}" type="datetime1">
              <a:rPr lang="en-GB" smtClean="0">
                <a:solidFill>
                  <a:schemeClr val="bg1">
                    <a:lumMod val="50000"/>
                  </a:schemeClr>
                </a:solidFill>
              </a:rPr>
              <a:t>12/05/2018</a:t>
            </a:fld>
            <a:endParaRPr lang="en-GB">
              <a:solidFill>
                <a:schemeClr val="bg1">
                  <a:lumMod val="50000"/>
                </a:schemeClr>
              </a:solidFill>
            </a:endParaRPr>
          </a:p>
        </p:txBody>
      </p:sp>
      <p:sp>
        <p:nvSpPr>
          <p:cNvPr id="5" name="Slide Number Placeholder 4">
            <a:extLst>
              <a:ext uri="{FF2B5EF4-FFF2-40B4-BE49-F238E27FC236}">
                <a16:creationId xmlns:a16="http://schemas.microsoft.com/office/drawing/2014/main" xmlns="" id="{10EACC5C-5799-4D10-AD17-A8272CE3F2EB}"/>
              </a:ext>
            </a:extLst>
          </p:cNvPr>
          <p:cNvSpPr>
            <a:spLocks noGrp="1"/>
          </p:cNvSpPr>
          <p:nvPr>
            <p:ph type="sldNum" sz="quarter" idx="12"/>
          </p:nvPr>
        </p:nvSpPr>
        <p:spPr>
          <a:xfrm>
            <a:off x="6553200" y="6356350"/>
            <a:ext cx="2133600" cy="365125"/>
          </a:xfrm>
        </p:spPr>
        <p:txBody>
          <a:bodyPr/>
          <a:lstStyle/>
          <a:p>
            <a:fld id="{AD2E422D-0E65-4B81-9088-EA407164B4A1}" type="slidenum">
              <a:rPr lang="en-GB" smtClean="0"/>
              <a:t>18</a:t>
            </a:fld>
            <a:endParaRPr lang="en-GB"/>
          </a:p>
        </p:txBody>
      </p:sp>
      <p:sp>
        <p:nvSpPr>
          <p:cNvPr id="6" name="Title 5">
            <a:extLst>
              <a:ext uri="{FF2B5EF4-FFF2-40B4-BE49-F238E27FC236}">
                <a16:creationId xmlns:a16="http://schemas.microsoft.com/office/drawing/2014/main" xmlns="" id="{CA6942AE-FB30-44B2-819A-F116362AEC69}"/>
              </a:ext>
            </a:extLst>
          </p:cNvPr>
          <p:cNvSpPr>
            <a:spLocks noGrp="1"/>
          </p:cNvSpPr>
          <p:nvPr>
            <p:ph type="ctrTitle"/>
          </p:nvPr>
        </p:nvSpPr>
        <p:spPr>
          <a:xfrm>
            <a:off x="444708" y="203246"/>
            <a:ext cx="8208912" cy="720080"/>
          </a:xfrm>
        </p:spPr>
        <p:txBody>
          <a:bodyPr/>
          <a:lstStyle/>
          <a:p>
            <a:r>
              <a:rPr lang="en-GB" b="1">
                <a:solidFill>
                  <a:srgbClr val="2F78AC"/>
                </a:solidFill>
              </a:rPr>
              <a:t>Grid Infrastructure</a:t>
            </a:r>
          </a:p>
        </p:txBody>
      </p:sp>
      <p:pic>
        <p:nvPicPr>
          <p:cNvPr id="12" name="Picture 11">
            <a:extLst>
              <a:ext uri="{FF2B5EF4-FFF2-40B4-BE49-F238E27FC236}">
                <a16:creationId xmlns:a16="http://schemas.microsoft.com/office/drawing/2014/main" xmlns="" id="{A278FD7D-AA70-3246-901D-79B30472601F}"/>
              </a:ext>
            </a:extLst>
          </p:cNvPr>
          <p:cNvPicPr>
            <a:picLocks noChangeAspect="1"/>
          </p:cNvPicPr>
          <p:nvPr/>
        </p:nvPicPr>
        <p:blipFill>
          <a:blip r:embed="rId3"/>
          <a:stretch>
            <a:fillRect/>
          </a:stretch>
        </p:blipFill>
        <p:spPr>
          <a:xfrm>
            <a:off x="6129086" y="1590841"/>
            <a:ext cx="2885574" cy="3847432"/>
          </a:xfrm>
          <a:prstGeom prst="rect">
            <a:avLst/>
          </a:prstGeom>
        </p:spPr>
      </p:pic>
      <p:sp>
        <p:nvSpPr>
          <p:cNvPr id="13" name="TextBox 12">
            <a:extLst>
              <a:ext uri="{FF2B5EF4-FFF2-40B4-BE49-F238E27FC236}">
                <a16:creationId xmlns:a16="http://schemas.microsoft.com/office/drawing/2014/main" xmlns="" id="{4B8C6009-5E9D-0F4F-BF48-6D0E5EB6E073}"/>
              </a:ext>
            </a:extLst>
          </p:cNvPr>
          <p:cNvSpPr txBox="1"/>
          <p:nvPr/>
        </p:nvSpPr>
        <p:spPr>
          <a:xfrm>
            <a:off x="504653" y="3376049"/>
            <a:ext cx="3511089" cy="1015663"/>
          </a:xfrm>
          <a:prstGeom prst="rect">
            <a:avLst/>
          </a:prstGeom>
          <a:noFill/>
          <a:ln w="76200">
            <a:solidFill>
              <a:schemeClr val="tx2"/>
            </a:solidFill>
          </a:ln>
        </p:spPr>
        <p:txBody>
          <a:bodyPr wrap="none" rtlCol="0">
            <a:spAutoFit/>
          </a:bodyPr>
          <a:lstStyle/>
          <a:p>
            <a:r>
              <a:rPr lang="en-GB" sz="2000" b="1">
                <a:solidFill>
                  <a:srgbClr val="2F78AD"/>
                </a:solidFill>
                <a:latin typeface="Arial" panose="020B0604020202020204" pitchFamily="34" charset="0"/>
                <a:cs typeface="Arial" panose="020B0604020202020204" pitchFamily="34" charset="0"/>
              </a:rPr>
              <a:t>Total Distribution Networks</a:t>
            </a:r>
          </a:p>
          <a:p>
            <a:pPr marL="285750" indent="-285750">
              <a:buFontTx/>
              <a:buChar char="-"/>
            </a:pPr>
            <a:r>
              <a:rPr lang="en-GB" sz="2000" b="1">
                <a:solidFill>
                  <a:srgbClr val="2F78AD"/>
                </a:solidFill>
                <a:latin typeface="Arial" panose="020B0604020202020204" pitchFamily="34" charset="0"/>
                <a:cs typeface="Arial" panose="020B0604020202020204" pitchFamily="34" charset="0"/>
              </a:rPr>
              <a:t>800,000km</a:t>
            </a:r>
          </a:p>
          <a:p>
            <a:pPr marL="285750" indent="-285750">
              <a:buFontTx/>
              <a:buChar char="-"/>
            </a:pPr>
            <a:r>
              <a:rPr lang="en-GB" sz="2000" b="1">
                <a:solidFill>
                  <a:srgbClr val="2F78AD"/>
                </a:solidFill>
                <a:latin typeface="Arial" panose="020B0604020202020204" pitchFamily="34" charset="0"/>
                <a:cs typeface="Arial" panose="020B0604020202020204" pitchFamily="34" charset="0"/>
              </a:rPr>
              <a:t>&lt;132kV</a:t>
            </a:r>
            <a:r>
              <a:rPr lang="en-GB" sz="2000">
                <a:solidFill>
                  <a:srgbClr val="2F78AD"/>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3E589860-30AA-4C4D-8A94-81259E4F4A24}"/>
              </a:ext>
            </a:extLst>
          </p:cNvPr>
          <p:cNvSpPr txBox="1"/>
          <p:nvPr/>
        </p:nvSpPr>
        <p:spPr>
          <a:xfrm>
            <a:off x="509434" y="4880298"/>
            <a:ext cx="4838376" cy="1015663"/>
          </a:xfrm>
          <a:prstGeom prst="rect">
            <a:avLst/>
          </a:prstGeom>
          <a:noFill/>
          <a:ln w="76200">
            <a:solidFill>
              <a:schemeClr val="tx2"/>
            </a:solidFill>
          </a:ln>
        </p:spPr>
        <p:txBody>
          <a:bodyPr wrap="none" rtlCol="0">
            <a:spAutoFit/>
          </a:bodyPr>
          <a:lstStyle/>
          <a:p>
            <a:r>
              <a:rPr lang="en-GB" sz="2000" b="1">
                <a:solidFill>
                  <a:srgbClr val="2F78AD"/>
                </a:solidFill>
                <a:latin typeface="Arial" panose="020B0604020202020204" pitchFamily="34" charset="0"/>
                <a:cs typeface="Arial" panose="020B0604020202020204" pitchFamily="34" charset="0"/>
              </a:rPr>
              <a:t>High and Extra High Voltage Networks</a:t>
            </a:r>
          </a:p>
          <a:p>
            <a:pPr marL="285750" indent="-285750">
              <a:buFontTx/>
              <a:buChar char="-"/>
            </a:pPr>
            <a:r>
              <a:rPr lang="en-GB" sz="2000" b="1">
                <a:solidFill>
                  <a:srgbClr val="2F78AD"/>
                </a:solidFill>
                <a:latin typeface="Arial" panose="020B0604020202020204" pitchFamily="34" charset="0"/>
                <a:cs typeface="Arial" panose="020B0604020202020204" pitchFamily="34" charset="0"/>
              </a:rPr>
              <a:t>25,000km</a:t>
            </a:r>
          </a:p>
          <a:p>
            <a:pPr marL="285750" indent="-285750">
              <a:buFontTx/>
              <a:buChar char="-"/>
            </a:pPr>
            <a:r>
              <a:rPr lang="en-GB" sz="2000" b="1">
                <a:solidFill>
                  <a:srgbClr val="2F78AD"/>
                </a:solidFill>
                <a:latin typeface="Arial" panose="020B0604020202020204" pitchFamily="34" charset="0"/>
                <a:cs typeface="Arial" panose="020B0604020202020204" pitchFamily="34" charset="0"/>
              </a:rPr>
              <a:t>&gt;132kV</a:t>
            </a:r>
          </a:p>
        </p:txBody>
      </p:sp>
      <p:sp>
        <p:nvSpPr>
          <p:cNvPr id="15" name="TextBox 14">
            <a:extLst>
              <a:ext uri="{FF2B5EF4-FFF2-40B4-BE49-F238E27FC236}">
                <a16:creationId xmlns:a16="http://schemas.microsoft.com/office/drawing/2014/main" xmlns="" id="{1445A6DF-A64B-B947-8B16-50F155C21DF3}"/>
              </a:ext>
            </a:extLst>
          </p:cNvPr>
          <p:cNvSpPr txBox="1"/>
          <p:nvPr/>
        </p:nvSpPr>
        <p:spPr>
          <a:xfrm>
            <a:off x="509434" y="1994821"/>
            <a:ext cx="2757678" cy="1015663"/>
          </a:xfrm>
          <a:prstGeom prst="rect">
            <a:avLst/>
          </a:prstGeom>
          <a:noFill/>
          <a:ln w="76200">
            <a:solidFill>
              <a:schemeClr val="tx2"/>
            </a:solidFill>
          </a:ln>
        </p:spPr>
        <p:txBody>
          <a:bodyPr wrap="none" rtlCol="0">
            <a:spAutoFit/>
          </a:bodyPr>
          <a:lstStyle/>
          <a:p>
            <a:r>
              <a:rPr lang="en-GB" sz="2000" b="1">
                <a:solidFill>
                  <a:srgbClr val="2F78AD"/>
                </a:solidFill>
                <a:latin typeface="Arial" panose="020B0604020202020204" pitchFamily="34" charset="0"/>
                <a:cs typeface="Arial" panose="020B0604020202020204" pitchFamily="34" charset="0"/>
              </a:rPr>
              <a:t>Low Voltage Network</a:t>
            </a:r>
          </a:p>
          <a:p>
            <a:pPr marL="285750" indent="-285750">
              <a:buFontTx/>
              <a:buChar char="-"/>
            </a:pPr>
            <a:r>
              <a:rPr lang="en-GB" sz="2000" b="1">
                <a:solidFill>
                  <a:srgbClr val="2F78AD"/>
                </a:solidFill>
                <a:latin typeface="Arial" panose="020B0604020202020204" pitchFamily="34" charset="0"/>
                <a:cs typeface="Arial" panose="020B0604020202020204" pitchFamily="34" charset="0"/>
              </a:rPr>
              <a:t>408,000km</a:t>
            </a:r>
          </a:p>
          <a:p>
            <a:pPr marL="285750" indent="-285750">
              <a:buFontTx/>
              <a:buChar char="-"/>
            </a:pPr>
            <a:r>
              <a:rPr lang="en-GB" sz="2000" b="1">
                <a:solidFill>
                  <a:srgbClr val="2F78AD"/>
                </a:solidFill>
                <a:latin typeface="Arial" panose="020B0604020202020204" pitchFamily="34" charset="0"/>
                <a:cs typeface="Arial" panose="020B0604020202020204" pitchFamily="34" charset="0"/>
              </a:rPr>
              <a:t>&lt;1kV</a:t>
            </a:r>
          </a:p>
        </p:txBody>
      </p:sp>
      <p:sp>
        <p:nvSpPr>
          <p:cNvPr id="8" name="TextBox 7">
            <a:extLst>
              <a:ext uri="{FF2B5EF4-FFF2-40B4-BE49-F238E27FC236}">
                <a16:creationId xmlns:a16="http://schemas.microsoft.com/office/drawing/2014/main" xmlns="" id="{9C503B80-5920-8645-A4EE-5C2B14BACDF8}"/>
              </a:ext>
            </a:extLst>
          </p:cNvPr>
          <p:cNvSpPr txBox="1"/>
          <p:nvPr/>
        </p:nvSpPr>
        <p:spPr>
          <a:xfrm>
            <a:off x="457200" y="982092"/>
            <a:ext cx="2579552" cy="553998"/>
          </a:xfrm>
          <a:prstGeom prst="rect">
            <a:avLst/>
          </a:prstGeom>
          <a:noFill/>
        </p:spPr>
        <p:txBody>
          <a:bodyPr wrap="none" rtlCol="0">
            <a:spAutoFit/>
          </a:bodyPr>
          <a:lstStyle/>
          <a:p>
            <a:r>
              <a:rPr lang="en-GB" sz="3000" b="1">
                <a:solidFill>
                  <a:schemeClr val="tx2"/>
                </a:solidFill>
                <a:latin typeface="Arial" panose="020B0604020202020204" pitchFamily="34" charset="0"/>
                <a:cs typeface="Arial" panose="020B0604020202020204" pitchFamily="34" charset="0"/>
              </a:rPr>
              <a:t>Current Grid </a:t>
            </a:r>
          </a:p>
        </p:txBody>
      </p:sp>
      <p:sp>
        <p:nvSpPr>
          <p:cNvPr id="16" name="TextBox 15">
            <a:extLst>
              <a:ext uri="{FF2B5EF4-FFF2-40B4-BE49-F238E27FC236}">
                <a16:creationId xmlns:a16="http://schemas.microsoft.com/office/drawing/2014/main" xmlns="" id="{C08C89EC-B4D4-7D4D-BFE9-437008061FE1}"/>
              </a:ext>
            </a:extLst>
          </p:cNvPr>
          <p:cNvSpPr txBox="1"/>
          <p:nvPr/>
        </p:nvSpPr>
        <p:spPr>
          <a:xfrm>
            <a:off x="504648" y="2248713"/>
            <a:ext cx="3271665" cy="461665"/>
          </a:xfrm>
          <a:prstGeom prst="rect">
            <a:avLst/>
          </a:prstGeom>
          <a:noFill/>
          <a:ln w="76200">
            <a:solidFill>
              <a:schemeClr val="tx2"/>
            </a:solidFill>
          </a:ln>
        </p:spPr>
        <p:txBody>
          <a:bodyPr wrap="none" rtlCol="0">
            <a:spAutoFit/>
          </a:bodyPr>
          <a:lstStyle/>
          <a:p>
            <a:r>
              <a:rPr lang="en-GB" sz="2400" b="1">
                <a:solidFill>
                  <a:srgbClr val="2F78AD"/>
                </a:solidFill>
                <a:latin typeface="Arial" panose="020B0604020202020204" pitchFamily="34" charset="0"/>
                <a:cs typeface="Arial" panose="020B0604020202020204" pitchFamily="34" charset="0"/>
              </a:rPr>
              <a:t>Low Voltage Network</a:t>
            </a:r>
          </a:p>
        </p:txBody>
      </p:sp>
      <p:sp>
        <p:nvSpPr>
          <p:cNvPr id="9" name="TextBox 8">
            <a:extLst>
              <a:ext uri="{FF2B5EF4-FFF2-40B4-BE49-F238E27FC236}">
                <a16:creationId xmlns:a16="http://schemas.microsoft.com/office/drawing/2014/main" xmlns="" id="{3FB2E946-E40F-DD46-9D44-37EC568E3782}"/>
              </a:ext>
            </a:extLst>
          </p:cNvPr>
          <p:cNvSpPr txBox="1"/>
          <p:nvPr/>
        </p:nvSpPr>
        <p:spPr>
          <a:xfrm>
            <a:off x="444708" y="975782"/>
            <a:ext cx="4889480" cy="1015663"/>
          </a:xfrm>
          <a:prstGeom prst="rect">
            <a:avLst/>
          </a:prstGeom>
          <a:noFill/>
        </p:spPr>
        <p:txBody>
          <a:bodyPr wrap="none" rtlCol="0">
            <a:spAutoFit/>
          </a:bodyPr>
          <a:lstStyle/>
          <a:p>
            <a:r>
              <a:rPr lang="en-GB" sz="3000" b="1">
                <a:solidFill>
                  <a:schemeClr val="tx2"/>
                </a:solidFill>
                <a:latin typeface="Arial" panose="020B0604020202020204" pitchFamily="34" charset="0"/>
                <a:cs typeface="Arial" panose="020B0604020202020204" pitchFamily="34" charset="0"/>
              </a:rPr>
              <a:t>Upgrade Required due to </a:t>
            </a:r>
          </a:p>
          <a:p>
            <a:r>
              <a:rPr lang="en-GB" sz="3000" b="1">
                <a:solidFill>
                  <a:schemeClr val="tx2"/>
                </a:solidFill>
                <a:latin typeface="Arial" panose="020B0604020202020204" pitchFamily="34" charset="0"/>
                <a:cs typeface="Arial" panose="020B0604020202020204" pitchFamily="34" charset="0"/>
              </a:rPr>
              <a:t>exceeding limitations </a:t>
            </a:r>
          </a:p>
        </p:txBody>
      </p:sp>
      <p:sp>
        <p:nvSpPr>
          <p:cNvPr id="17" name="TextBox 16">
            <a:extLst>
              <a:ext uri="{FF2B5EF4-FFF2-40B4-BE49-F238E27FC236}">
                <a16:creationId xmlns:a16="http://schemas.microsoft.com/office/drawing/2014/main" xmlns="" id="{3BCBFE9F-7FDE-9748-B212-527256AFB04A}"/>
              </a:ext>
            </a:extLst>
          </p:cNvPr>
          <p:cNvSpPr txBox="1"/>
          <p:nvPr/>
        </p:nvSpPr>
        <p:spPr>
          <a:xfrm>
            <a:off x="535672" y="3633143"/>
            <a:ext cx="4005840" cy="461665"/>
          </a:xfrm>
          <a:prstGeom prst="rect">
            <a:avLst/>
          </a:prstGeom>
          <a:noFill/>
          <a:ln w="76200">
            <a:solidFill>
              <a:schemeClr val="tx2"/>
            </a:solidFill>
          </a:ln>
        </p:spPr>
        <p:txBody>
          <a:bodyPr wrap="none" rtlCol="0">
            <a:spAutoFit/>
          </a:bodyPr>
          <a:lstStyle/>
          <a:p>
            <a:r>
              <a:rPr lang="en-GB" sz="2400" b="1">
                <a:solidFill>
                  <a:srgbClr val="2F78AD"/>
                </a:solidFill>
                <a:latin typeface="Arial" panose="020B0604020202020204" pitchFamily="34" charset="0"/>
                <a:cs typeface="Arial" panose="020B0604020202020204" pitchFamily="34" charset="0"/>
              </a:rPr>
              <a:t>Total Distribution Network</a:t>
            </a:r>
          </a:p>
        </p:txBody>
      </p:sp>
      <p:sp>
        <p:nvSpPr>
          <p:cNvPr id="18" name="TextBox 17">
            <a:extLst>
              <a:ext uri="{FF2B5EF4-FFF2-40B4-BE49-F238E27FC236}">
                <a16:creationId xmlns:a16="http://schemas.microsoft.com/office/drawing/2014/main" xmlns="" id="{5DB7F681-3BED-5044-8150-6A3EAC50616E}"/>
              </a:ext>
            </a:extLst>
          </p:cNvPr>
          <p:cNvSpPr txBox="1"/>
          <p:nvPr/>
        </p:nvSpPr>
        <p:spPr>
          <a:xfrm>
            <a:off x="518231" y="5022774"/>
            <a:ext cx="5211938" cy="830997"/>
          </a:xfrm>
          <a:prstGeom prst="rect">
            <a:avLst/>
          </a:prstGeom>
          <a:noFill/>
          <a:ln w="76200">
            <a:solidFill>
              <a:schemeClr val="tx2"/>
            </a:solidFill>
          </a:ln>
        </p:spPr>
        <p:txBody>
          <a:bodyPr wrap="square" rtlCol="0">
            <a:spAutoFit/>
          </a:bodyPr>
          <a:lstStyle/>
          <a:p>
            <a:r>
              <a:rPr lang="en-GB" sz="2400" b="1">
                <a:solidFill>
                  <a:srgbClr val="2F78AC"/>
                </a:solidFill>
                <a:latin typeface="Arial" panose="020B0604020202020204" pitchFamily="34" charset="0"/>
                <a:cs typeface="Arial" panose="020B0604020202020204" pitchFamily="34" charset="0"/>
              </a:rPr>
              <a:t>High and Extra High Voltage Networks</a:t>
            </a:r>
          </a:p>
        </p:txBody>
      </p:sp>
      <p:sp>
        <p:nvSpPr>
          <p:cNvPr id="19" name="TextBox 18">
            <a:extLst>
              <a:ext uri="{FF2B5EF4-FFF2-40B4-BE49-F238E27FC236}">
                <a16:creationId xmlns:a16="http://schemas.microsoft.com/office/drawing/2014/main" xmlns="" id="{FADAD3FB-EC27-0849-BCEB-07E9D962F4F6}"/>
              </a:ext>
            </a:extLst>
          </p:cNvPr>
          <p:cNvSpPr txBox="1"/>
          <p:nvPr/>
        </p:nvSpPr>
        <p:spPr>
          <a:xfrm>
            <a:off x="488299" y="5182928"/>
            <a:ext cx="3739297" cy="892552"/>
          </a:xfrm>
          <a:prstGeom prst="rect">
            <a:avLst/>
          </a:prstGeom>
          <a:noFill/>
          <a:ln w="76200">
            <a:noFill/>
          </a:ln>
        </p:spPr>
        <p:txBody>
          <a:bodyPr wrap="square" rtlCol="0">
            <a:spAutoFit/>
          </a:bodyPr>
          <a:lstStyle/>
          <a:p>
            <a:pPr marL="457200" indent="-457200">
              <a:buFontTx/>
              <a:buChar char="-"/>
            </a:pPr>
            <a:r>
              <a:rPr lang="en-GB" sz="2600" b="1">
                <a:solidFill>
                  <a:srgbClr val="2F78AD"/>
                </a:solidFill>
                <a:latin typeface="Arial" panose="020B0604020202020204" pitchFamily="34" charset="0"/>
                <a:cs typeface="Arial" panose="020B0604020202020204" pitchFamily="34" charset="0"/>
              </a:rPr>
              <a:t>Cost</a:t>
            </a:r>
          </a:p>
          <a:p>
            <a:pPr marL="457200" indent="-457200">
              <a:buFontTx/>
              <a:buChar char="-"/>
            </a:pPr>
            <a:r>
              <a:rPr lang="en-GB" sz="2600" b="1">
                <a:solidFill>
                  <a:srgbClr val="2F78AD"/>
                </a:solidFill>
                <a:latin typeface="Arial" panose="020B0604020202020204" pitchFamily="34" charset="0"/>
                <a:cs typeface="Arial" panose="020B0604020202020204" pitchFamily="34" charset="0"/>
              </a:rPr>
              <a:t>Time of Upgrade </a:t>
            </a:r>
          </a:p>
        </p:txBody>
      </p:sp>
      <p:sp>
        <p:nvSpPr>
          <p:cNvPr id="20" name="Rectangle: Rounded Corners 11">
            <a:extLst>
              <a:ext uri="{FF2B5EF4-FFF2-40B4-BE49-F238E27FC236}">
                <a16:creationId xmlns:a16="http://schemas.microsoft.com/office/drawing/2014/main" xmlns="" id="{1DAE02CF-9B29-0F46-A71F-6C7E28299757}"/>
              </a:ext>
            </a:extLst>
          </p:cNvPr>
          <p:cNvSpPr/>
          <p:nvPr/>
        </p:nvSpPr>
        <p:spPr>
          <a:xfrm>
            <a:off x="570154" y="3148974"/>
            <a:ext cx="1755952" cy="950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a:solidFill>
                  <a:srgbClr val="FF0000"/>
                </a:solidFill>
                <a:latin typeface="Arial" panose="020B0604020202020204" pitchFamily="34" charset="0"/>
                <a:cs typeface="Arial" panose="020B0604020202020204" pitchFamily="34" charset="0"/>
              </a:rPr>
              <a:t>32%</a:t>
            </a:r>
          </a:p>
        </p:txBody>
      </p:sp>
      <p:sp>
        <p:nvSpPr>
          <p:cNvPr id="21" name="Rectangle: Rounded Corners 11">
            <a:extLst>
              <a:ext uri="{FF2B5EF4-FFF2-40B4-BE49-F238E27FC236}">
                <a16:creationId xmlns:a16="http://schemas.microsoft.com/office/drawing/2014/main" xmlns="" id="{E547B79A-739E-2F44-9E4E-1671058EDA25}"/>
              </a:ext>
            </a:extLst>
          </p:cNvPr>
          <p:cNvSpPr/>
          <p:nvPr/>
        </p:nvSpPr>
        <p:spPr>
          <a:xfrm>
            <a:off x="3267112" y="3148974"/>
            <a:ext cx="2781799" cy="10229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Arial" panose="020B0604020202020204" pitchFamily="34" charset="0"/>
                <a:cs typeface="Arial" panose="020B0604020202020204" pitchFamily="34" charset="0"/>
              </a:rPr>
              <a:t>130,000 km</a:t>
            </a:r>
          </a:p>
        </p:txBody>
      </p:sp>
      <p:sp>
        <p:nvSpPr>
          <p:cNvPr id="2" name="Right Arrow 1">
            <a:extLst>
              <a:ext uri="{FF2B5EF4-FFF2-40B4-BE49-F238E27FC236}">
                <a16:creationId xmlns:a16="http://schemas.microsoft.com/office/drawing/2014/main" xmlns="" id="{99BDF238-47C1-D642-91F2-ED34D6E682E7}"/>
              </a:ext>
            </a:extLst>
          </p:cNvPr>
          <p:cNvSpPr/>
          <p:nvPr/>
        </p:nvSpPr>
        <p:spPr>
          <a:xfrm>
            <a:off x="2389838" y="3552647"/>
            <a:ext cx="813542" cy="261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 name="Right Arrow 6">
            <a:extLst>
              <a:ext uri="{FF2B5EF4-FFF2-40B4-BE49-F238E27FC236}">
                <a16:creationId xmlns:a16="http://schemas.microsoft.com/office/drawing/2014/main" xmlns="" id="{E4DE7495-9FEF-1E49-AF0F-03FBBF0E42F2}"/>
              </a:ext>
            </a:extLst>
          </p:cNvPr>
          <p:cNvSpPr/>
          <p:nvPr/>
        </p:nvSpPr>
        <p:spPr>
          <a:xfrm>
            <a:off x="2165684" y="5276143"/>
            <a:ext cx="1356183" cy="207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2" name="Rectangle: Rounded Corners 11">
            <a:extLst>
              <a:ext uri="{FF2B5EF4-FFF2-40B4-BE49-F238E27FC236}">
                <a16:creationId xmlns:a16="http://schemas.microsoft.com/office/drawing/2014/main" xmlns="" id="{B81000BE-C847-A74B-A975-DB6E9B6A005D}"/>
              </a:ext>
            </a:extLst>
          </p:cNvPr>
          <p:cNvSpPr/>
          <p:nvPr/>
        </p:nvSpPr>
        <p:spPr>
          <a:xfrm>
            <a:off x="3673637" y="4913604"/>
            <a:ext cx="2346163" cy="10229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FF0000"/>
                </a:solidFill>
                <a:latin typeface="Arial" panose="020B0604020202020204" pitchFamily="34" charset="0"/>
                <a:cs typeface="Arial" panose="020B0604020202020204" pitchFamily="34" charset="0"/>
              </a:rPr>
              <a:t>£4.4</a:t>
            </a:r>
            <a:r>
              <a:rPr lang="en-GB" sz="3600" b="1">
                <a:solidFill>
                  <a:srgbClr val="FF0000"/>
                </a:solidFill>
                <a:latin typeface="Arial" panose="020B0604020202020204" pitchFamily="34" charset="0"/>
                <a:cs typeface="Arial" panose="020B0604020202020204" pitchFamily="34" charset="0"/>
              </a:rPr>
              <a:t> </a:t>
            </a:r>
            <a:r>
              <a:rPr lang="en-GB" sz="2400" b="1">
                <a:solidFill>
                  <a:srgbClr val="FF0000"/>
                </a:solidFill>
                <a:latin typeface="Arial" panose="020B0604020202020204" pitchFamily="34" charset="0"/>
                <a:cs typeface="Arial" panose="020B0604020202020204" pitchFamily="34" charset="0"/>
              </a:rPr>
              <a:t>Billion</a:t>
            </a:r>
            <a:r>
              <a:rPr lang="en-GB" b="1">
                <a:solidFill>
                  <a:srgbClr val="FF0000"/>
                </a:solidFill>
                <a:latin typeface="Arial" panose="020B0604020202020204" pitchFamily="34" charset="0"/>
                <a:cs typeface="Arial" panose="020B0604020202020204" pitchFamily="34" charset="0"/>
              </a:rPr>
              <a:t>**</a:t>
            </a:r>
            <a:endParaRPr lang="en-GB" sz="3600" b="1">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14A171B0-9768-B844-AE3E-1B2EFE80E08E}"/>
              </a:ext>
            </a:extLst>
          </p:cNvPr>
          <p:cNvSpPr txBox="1"/>
          <p:nvPr/>
        </p:nvSpPr>
        <p:spPr>
          <a:xfrm>
            <a:off x="444708" y="6077622"/>
            <a:ext cx="5147563" cy="230832"/>
          </a:xfrm>
          <a:prstGeom prst="rect">
            <a:avLst/>
          </a:prstGeom>
          <a:noFill/>
        </p:spPr>
        <p:txBody>
          <a:bodyPr wrap="none" rtlCol="0" anchor="t">
            <a:spAutoFit/>
          </a:bodyPr>
          <a:lstStyle/>
          <a:p>
            <a:r>
              <a:rPr lang="en-GB" sz="900">
                <a:solidFill>
                  <a:srgbClr val="7F7F7F"/>
                </a:solidFill>
                <a:latin typeface="Arial" panose="020B0604020202020204" pitchFamily="34" charset="0"/>
                <a:cs typeface="Arial" panose="020B0604020202020204" pitchFamily="34" charset="0"/>
              </a:rPr>
              <a:t>*132kV networks in Scotland managed by System Operator and included in transmission network</a:t>
            </a:r>
          </a:p>
        </p:txBody>
      </p:sp>
      <p:sp>
        <p:nvSpPr>
          <p:cNvPr id="23" name="TextBox 22">
            <a:extLst>
              <a:ext uri="{FF2B5EF4-FFF2-40B4-BE49-F238E27FC236}">
                <a16:creationId xmlns:a16="http://schemas.microsoft.com/office/drawing/2014/main" xmlns="" id="{0B0F8C21-EBA3-1744-A5B4-0F64C44C3252}"/>
              </a:ext>
            </a:extLst>
          </p:cNvPr>
          <p:cNvSpPr txBox="1"/>
          <p:nvPr/>
        </p:nvSpPr>
        <p:spPr>
          <a:xfrm>
            <a:off x="504648" y="4358315"/>
            <a:ext cx="3476849" cy="461665"/>
          </a:xfrm>
          <a:prstGeom prst="rect">
            <a:avLst/>
          </a:prstGeom>
          <a:noFill/>
          <a:ln w="57150">
            <a:solidFill>
              <a:schemeClr val="tx2"/>
            </a:solidFill>
          </a:ln>
        </p:spPr>
        <p:txBody>
          <a:bodyPr wrap="none" rtlCol="0">
            <a:spAutoFit/>
          </a:bodyPr>
          <a:lstStyle/>
          <a:p>
            <a:r>
              <a:rPr lang="en-GB" sz="2400" b="1">
                <a:solidFill>
                  <a:srgbClr val="2F78AD"/>
                </a:solidFill>
                <a:latin typeface="Arial" panose="020B0604020202020204" pitchFamily="34" charset="0"/>
                <a:cs typeface="Arial" panose="020B0604020202020204" pitchFamily="34" charset="0"/>
              </a:rPr>
              <a:t>Impacts of LV upgrade</a:t>
            </a:r>
          </a:p>
        </p:txBody>
      </p:sp>
      <p:sp>
        <p:nvSpPr>
          <p:cNvPr id="24" name="Footer Placeholder 3">
            <a:extLst>
              <a:ext uri="{FF2B5EF4-FFF2-40B4-BE49-F238E27FC236}">
                <a16:creationId xmlns:a16="http://schemas.microsoft.com/office/drawing/2014/main" xmlns="" id="{75D8BBE2-3FA2-3B43-9E64-14E506FEAAC6}"/>
              </a:ext>
            </a:extLst>
          </p:cNvPr>
          <p:cNvSpPr>
            <a:spLocks noGrp="1"/>
          </p:cNvSpPr>
          <p:nvPr>
            <p:ph type="ftr" sz="quarter" idx="11"/>
          </p:nvPr>
        </p:nvSpPr>
        <p:spPr>
          <a:xfrm>
            <a:off x="3124200" y="6356350"/>
            <a:ext cx="2895600" cy="365125"/>
          </a:xfrm>
        </p:spPr>
        <p:txBody>
          <a:bodyPr/>
          <a:lstStyle/>
          <a:p>
            <a:r>
              <a:rPr lang="en-GB"/>
              <a:t>Electric Vehicle Paradigm Shift</a:t>
            </a:r>
          </a:p>
        </p:txBody>
      </p:sp>
      <p:sp>
        <p:nvSpPr>
          <p:cNvPr id="4" name="TextBox 3">
            <a:extLst>
              <a:ext uri="{FF2B5EF4-FFF2-40B4-BE49-F238E27FC236}">
                <a16:creationId xmlns:a16="http://schemas.microsoft.com/office/drawing/2014/main" xmlns="" id="{506D7EE4-4D72-064E-8AC8-377528D11C71}"/>
              </a:ext>
            </a:extLst>
          </p:cNvPr>
          <p:cNvSpPr txBox="1"/>
          <p:nvPr/>
        </p:nvSpPr>
        <p:spPr>
          <a:xfrm>
            <a:off x="504331" y="6267252"/>
            <a:ext cx="4955203" cy="230832"/>
          </a:xfrm>
          <a:prstGeom prst="rect">
            <a:avLst/>
          </a:prstGeom>
          <a:noFill/>
        </p:spPr>
        <p:txBody>
          <a:bodyPr wrap="none" rtlCol="0" anchor="t">
            <a:spAutoFit/>
          </a:bodyPr>
          <a:lstStyle/>
          <a:p>
            <a:r>
              <a:rPr lang="en-GB" sz="900">
                <a:solidFill>
                  <a:srgbClr val="7F7F7F"/>
                </a:solidFill>
                <a:latin typeface="Arial"/>
                <a:cs typeface="Arial"/>
              </a:rPr>
              <a:t>** Price reflects cost for upgrade of cables and transformers but not labour and maintenance  </a:t>
            </a:r>
          </a:p>
        </p:txBody>
      </p:sp>
    </p:spTree>
    <p:extLst>
      <p:ext uri="{BB962C8B-B14F-4D97-AF65-F5344CB8AC3E}">
        <p14:creationId xmlns:p14="http://schemas.microsoft.com/office/powerpoint/2010/main" val="31096650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 decel="100000"/>
                                        <p:tgtEl>
                                          <p:spTgt spid="13"/>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13"/>
                                        </p:tgtEl>
                                        <p:attrNameLst>
                                          <p:attrName>ppt_y</p:attrName>
                                        </p:attrNameLst>
                                      </p:cBhvr>
                                      <p:tavLst>
                                        <p:tav tm="0">
                                          <p:val>
                                            <p:strVal val="ppt_y"/>
                                          </p:val>
                                        </p:tav>
                                        <p:tav tm="100000">
                                          <p:val>
                                            <p:strVal val="ppt_y+1"/>
                                          </p:val>
                                        </p:tav>
                                      </p:tavLst>
                                    </p:anim>
                                    <p:set>
                                      <p:cBhvr>
                                        <p:cTn id="24" dur="1" fill="hold">
                                          <p:stCondLst>
                                            <p:cond delay="999"/>
                                          </p:stCondLst>
                                        </p:cTn>
                                        <p:tgtEl>
                                          <p:spTgt spid="13"/>
                                        </p:tgtEl>
                                        <p:attrNameLst>
                                          <p:attrName>style.visibility</p:attrName>
                                        </p:attrNameLst>
                                      </p:cBhvr>
                                      <p:to>
                                        <p:strVal val="hidden"/>
                                      </p:to>
                                    </p:set>
                                  </p:childTnLst>
                                </p:cTn>
                              </p:par>
                              <p:par>
                                <p:cTn id="25" presetID="37" presetClass="exit" presetSubtype="0" fill="hold" grpId="1" nodeType="withEffect">
                                  <p:stCondLst>
                                    <p:cond delay="0"/>
                                  </p:stCondLst>
                                  <p:childTnLst>
                                    <p:animEffect transition="out" filter="fade">
                                      <p:cBhvr>
                                        <p:cTn id="26" dur="1000"/>
                                        <p:tgtEl>
                                          <p:spTgt spid="10"/>
                                        </p:tgtEl>
                                      </p:cBhvr>
                                    </p:animEffect>
                                    <p:anim calcmode="lin" valueType="num">
                                      <p:cBhvr>
                                        <p:cTn id="27" dur="1000"/>
                                        <p:tgtEl>
                                          <p:spTgt spid="10"/>
                                        </p:tgtEl>
                                        <p:attrNameLst>
                                          <p:attrName>ppt_x</p:attrName>
                                        </p:attrNameLst>
                                      </p:cBhvr>
                                      <p:tavLst>
                                        <p:tav tm="0">
                                          <p:val>
                                            <p:strVal val="ppt_x"/>
                                          </p:val>
                                        </p:tav>
                                        <p:tav tm="100000">
                                          <p:val>
                                            <p:strVal val="ppt_x"/>
                                          </p:val>
                                        </p:tav>
                                      </p:tavLst>
                                    </p:anim>
                                    <p:anim calcmode="lin" valueType="num">
                                      <p:cBhvr>
                                        <p:cTn id="28" dur="100" decel="100000"/>
                                        <p:tgtEl>
                                          <p:spTgt spid="10"/>
                                        </p:tgtEl>
                                        <p:attrNameLst>
                                          <p:attrName>ppt_y</p:attrName>
                                        </p:attrNameLst>
                                      </p:cBhvr>
                                      <p:tavLst>
                                        <p:tav tm="0">
                                          <p:val>
                                            <p:strVal val="ppt_y"/>
                                          </p:val>
                                        </p:tav>
                                        <p:tav tm="100000">
                                          <p:val>
                                            <p:strVal val="ppt_y-.03"/>
                                          </p:val>
                                        </p:tav>
                                      </p:tavLst>
                                    </p:anim>
                                    <p:anim calcmode="lin" valueType="num">
                                      <p:cBhvr>
                                        <p:cTn id="29" dur="900" accel="100000">
                                          <p:stCondLst>
                                            <p:cond delay="100"/>
                                          </p:stCondLst>
                                        </p:cTn>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cTn>
                              </p:par>
                              <p:par>
                                <p:cTn id="31" presetID="37" presetClass="exit" presetSubtype="0" fill="hold" grpId="0" nodeType="withEffect">
                                  <p:stCondLst>
                                    <p:cond delay="0"/>
                                  </p:stCondLst>
                                  <p:childTnLst>
                                    <p:animEffect transition="out" filter="fade">
                                      <p:cBhvr>
                                        <p:cTn id="32" dur="1000"/>
                                        <p:tgtEl>
                                          <p:spTgt spid="14"/>
                                        </p:tgtEl>
                                      </p:cBhvr>
                                    </p:animEffect>
                                    <p:anim calcmode="lin" valueType="num">
                                      <p:cBhvr>
                                        <p:cTn id="33" dur="1000"/>
                                        <p:tgtEl>
                                          <p:spTgt spid="14"/>
                                        </p:tgtEl>
                                        <p:attrNameLst>
                                          <p:attrName>ppt_x</p:attrName>
                                        </p:attrNameLst>
                                      </p:cBhvr>
                                      <p:tavLst>
                                        <p:tav tm="0">
                                          <p:val>
                                            <p:strVal val="ppt_x"/>
                                          </p:val>
                                        </p:tav>
                                        <p:tav tm="100000">
                                          <p:val>
                                            <p:strVal val="ppt_x"/>
                                          </p:val>
                                        </p:tav>
                                      </p:tavLst>
                                    </p:anim>
                                    <p:anim calcmode="lin" valueType="num">
                                      <p:cBhvr>
                                        <p:cTn id="34" dur="100" decel="100000"/>
                                        <p:tgtEl>
                                          <p:spTgt spid="14"/>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14"/>
                                        </p:tgtEl>
                                        <p:attrNameLst>
                                          <p:attrName>ppt_y</p:attrName>
                                        </p:attrNameLst>
                                      </p:cBhvr>
                                      <p:tavLst>
                                        <p:tav tm="0">
                                          <p:val>
                                            <p:strVal val="ppt_y"/>
                                          </p:val>
                                        </p:tav>
                                        <p:tav tm="100000">
                                          <p:val>
                                            <p:strVal val="ppt_y+1"/>
                                          </p:val>
                                        </p:tav>
                                      </p:tavLst>
                                    </p:anim>
                                    <p:set>
                                      <p:cBhvr>
                                        <p:cTn id="36" dur="1" fill="hold">
                                          <p:stCondLst>
                                            <p:cond delay="999"/>
                                          </p:stCondLst>
                                        </p:cTn>
                                        <p:tgtEl>
                                          <p:spTgt spid="14"/>
                                        </p:tgtEl>
                                        <p:attrNameLst>
                                          <p:attrName>style.visibility</p:attrName>
                                        </p:attrNameLst>
                                      </p:cBhvr>
                                      <p:to>
                                        <p:strVal val="hidden"/>
                                      </p:to>
                                    </p:set>
                                  </p:childTnLst>
                                </p:cTn>
                              </p:par>
                              <p:par>
                                <p:cTn id="37" presetID="37" presetClass="exit" presetSubtype="0" fill="hold" grpId="0" nodeType="withEffect">
                                  <p:stCondLst>
                                    <p:cond delay="0"/>
                                  </p:stCondLst>
                                  <p:childTnLst>
                                    <p:animEffect transition="out" filter="fade">
                                      <p:cBhvr>
                                        <p:cTn id="38" dur="1000"/>
                                        <p:tgtEl>
                                          <p:spTgt spid="15"/>
                                        </p:tgtEl>
                                      </p:cBhvr>
                                    </p:animEffect>
                                    <p:anim calcmode="lin" valueType="num">
                                      <p:cBhvr>
                                        <p:cTn id="39" dur="1000"/>
                                        <p:tgtEl>
                                          <p:spTgt spid="15"/>
                                        </p:tgtEl>
                                        <p:attrNameLst>
                                          <p:attrName>ppt_x</p:attrName>
                                        </p:attrNameLst>
                                      </p:cBhvr>
                                      <p:tavLst>
                                        <p:tav tm="0">
                                          <p:val>
                                            <p:strVal val="ppt_x"/>
                                          </p:val>
                                        </p:tav>
                                        <p:tav tm="100000">
                                          <p:val>
                                            <p:strVal val="ppt_x"/>
                                          </p:val>
                                        </p:tav>
                                      </p:tavLst>
                                    </p:anim>
                                    <p:anim calcmode="lin" valueType="num">
                                      <p:cBhvr>
                                        <p:cTn id="40" dur="100" decel="100000"/>
                                        <p:tgtEl>
                                          <p:spTgt spid="15"/>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15"/>
                                        </p:tgtEl>
                                        <p:attrNameLst>
                                          <p:attrName>ppt_y</p:attrName>
                                        </p:attrNameLst>
                                      </p:cBhvr>
                                      <p:tavLst>
                                        <p:tav tm="0">
                                          <p:val>
                                            <p:strVal val="ppt_y"/>
                                          </p:val>
                                        </p:tav>
                                        <p:tav tm="100000">
                                          <p:val>
                                            <p:strVal val="ppt_y+1"/>
                                          </p:val>
                                        </p:tav>
                                      </p:tavLst>
                                    </p:anim>
                                    <p:set>
                                      <p:cBhvr>
                                        <p:cTn id="42" dur="1" fill="hold">
                                          <p:stCondLst>
                                            <p:cond delay="999"/>
                                          </p:stCondLst>
                                        </p:cTn>
                                        <p:tgtEl>
                                          <p:spTgt spid="15"/>
                                        </p:tgtEl>
                                        <p:attrNameLst>
                                          <p:attrName>style.visibility</p:attrName>
                                        </p:attrNameLst>
                                      </p:cBhvr>
                                      <p:to>
                                        <p:strVal val="hidden"/>
                                      </p:to>
                                    </p:set>
                                  </p:childTnLst>
                                </p:cTn>
                              </p:par>
                              <p:par>
                                <p:cTn id="43" presetID="37" presetClass="exit" presetSubtype="0" fill="hold" grpId="1" nodeType="withEffect">
                                  <p:stCondLst>
                                    <p:cond delay="0"/>
                                  </p:stCondLst>
                                  <p:childTnLst>
                                    <p:animEffect transition="out" filter="fade">
                                      <p:cBhvr>
                                        <p:cTn id="44" dur="1000"/>
                                        <p:tgtEl>
                                          <p:spTgt spid="8"/>
                                        </p:tgtEl>
                                      </p:cBhvr>
                                    </p:animEffect>
                                    <p:anim calcmode="lin" valueType="num">
                                      <p:cBhvr>
                                        <p:cTn id="45" dur="1000"/>
                                        <p:tgtEl>
                                          <p:spTgt spid="8"/>
                                        </p:tgtEl>
                                        <p:attrNameLst>
                                          <p:attrName>ppt_x</p:attrName>
                                        </p:attrNameLst>
                                      </p:cBhvr>
                                      <p:tavLst>
                                        <p:tav tm="0">
                                          <p:val>
                                            <p:strVal val="ppt_x"/>
                                          </p:val>
                                        </p:tav>
                                        <p:tav tm="100000">
                                          <p:val>
                                            <p:strVal val="ppt_x"/>
                                          </p:val>
                                        </p:tav>
                                      </p:tavLst>
                                    </p:anim>
                                    <p:anim calcmode="lin" valueType="num">
                                      <p:cBhvr>
                                        <p:cTn id="46" dur="100" decel="100000"/>
                                        <p:tgtEl>
                                          <p:spTgt spid="8"/>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37" presetClass="exit" presetSubtype="0" fill="hold" grpId="1" nodeType="clickEffect">
                                  <p:stCondLst>
                                    <p:cond delay="0"/>
                                  </p:stCondLst>
                                  <p:childTnLst>
                                    <p:animEffect transition="out" filter="fade">
                                      <p:cBhvr>
                                        <p:cTn id="68" dur="1000"/>
                                        <p:tgtEl>
                                          <p:spTgt spid="17"/>
                                        </p:tgtEl>
                                      </p:cBhvr>
                                    </p:animEffect>
                                    <p:anim calcmode="lin" valueType="num">
                                      <p:cBhvr>
                                        <p:cTn id="69" dur="1000"/>
                                        <p:tgtEl>
                                          <p:spTgt spid="17"/>
                                        </p:tgtEl>
                                        <p:attrNameLst>
                                          <p:attrName>ppt_x</p:attrName>
                                        </p:attrNameLst>
                                      </p:cBhvr>
                                      <p:tavLst>
                                        <p:tav tm="0">
                                          <p:val>
                                            <p:strVal val="ppt_x"/>
                                          </p:val>
                                        </p:tav>
                                        <p:tav tm="100000">
                                          <p:val>
                                            <p:strVal val="ppt_x"/>
                                          </p:val>
                                        </p:tav>
                                      </p:tavLst>
                                    </p:anim>
                                    <p:anim calcmode="lin" valueType="num">
                                      <p:cBhvr>
                                        <p:cTn id="70" dur="100" decel="100000"/>
                                        <p:tgtEl>
                                          <p:spTgt spid="17"/>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17"/>
                                        </p:tgtEl>
                                        <p:attrNameLst>
                                          <p:attrName>ppt_y</p:attrName>
                                        </p:attrNameLst>
                                      </p:cBhvr>
                                      <p:tavLst>
                                        <p:tav tm="0">
                                          <p:val>
                                            <p:strVal val="ppt_y"/>
                                          </p:val>
                                        </p:tav>
                                        <p:tav tm="100000">
                                          <p:val>
                                            <p:strVal val="ppt_y+1"/>
                                          </p:val>
                                        </p:tav>
                                      </p:tavLst>
                                    </p:anim>
                                    <p:set>
                                      <p:cBhvr>
                                        <p:cTn id="72" dur="1" fill="hold">
                                          <p:stCondLst>
                                            <p:cond delay="9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7" presetClass="exit" presetSubtype="0" fill="hold" grpId="1" nodeType="click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 decel="100000"/>
                                        <p:tgtEl>
                                          <p:spTgt spid="18"/>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18"/>
                                        </p:tgtEl>
                                        <p:attrNameLst>
                                          <p:attrName>ppt_y</p:attrName>
                                        </p:attrNameLst>
                                      </p:cBhvr>
                                      <p:tavLst>
                                        <p:tav tm="0">
                                          <p:val>
                                            <p:strVal val="ppt_y"/>
                                          </p:val>
                                        </p:tav>
                                        <p:tav tm="100000">
                                          <p:val>
                                            <p:strVal val="ppt_y+1"/>
                                          </p:val>
                                        </p:tav>
                                      </p:tavLst>
                                    </p:anim>
                                    <p:set>
                                      <p:cBhvr>
                                        <p:cTn id="80" dur="1" fill="hold">
                                          <p:stCondLst>
                                            <p:cond delay="999"/>
                                          </p:stCondLst>
                                        </p:cTn>
                                        <p:tgtEl>
                                          <p:spTgt spid="1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8" grpId="0"/>
      <p:bldP spid="8" grpId="1"/>
      <p:bldP spid="16" grpId="0" animBg="1"/>
      <p:bldP spid="9" grpId="0"/>
      <p:bldP spid="17" grpId="0" animBg="1"/>
      <p:bldP spid="17" grpId="1" animBg="1"/>
      <p:bldP spid="18" grpId="0" animBg="1"/>
      <p:bldP spid="18" grpId="1" animBg="1"/>
      <p:bldP spid="19" grpId="0"/>
      <p:bldP spid="20" grpId="0" animBg="1"/>
      <p:bldP spid="21" grpId="0" animBg="1"/>
      <p:bldP spid="2" grpId="0" animBg="1"/>
      <p:bldP spid="7" grpId="0" animBg="1"/>
      <p:bldP spid="22" grpId="0" animBg="1"/>
      <p:bldP spid="10" grpId="0"/>
      <p:bldP spid="10" grpId="1"/>
      <p:bldP spid="2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xmlns="" id="{4E1BF553-94A2-4845-9082-DA1CF5BD32BD}"/>
              </a:ext>
            </a:extLst>
          </p:cNvPr>
          <p:cNvGraphicFramePr/>
          <p:nvPr>
            <p:extLst>
              <p:ext uri="{D42A27DB-BD31-4B8C-83A1-F6EECF244321}">
                <p14:modId xmlns:p14="http://schemas.microsoft.com/office/powerpoint/2010/main" val="1388429662"/>
              </p:ext>
            </p:extLst>
          </p:nvPr>
        </p:nvGraphicFramePr>
        <p:xfrm>
          <a:off x="983710" y="2255067"/>
          <a:ext cx="6990767" cy="418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p:txBody>
          <a:bodyPr/>
          <a:lstStyle/>
          <a:p>
            <a:fld id="{AD2E422D-0E65-4B81-9088-EA407164B4A1}" type="slidenum">
              <a:rPr lang="en-GB" smtClean="0"/>
              <a:t>19</a:t>
            </a:fld>
            <a:endParaRPr lang="en-GB"/>
          </a:p>
        </p:txBody>
      </p:sp>
      <p:sp>
        <p:nvSpPr>
          <p:cNvPr id="2" name="Title 1">
            <a:extLst>
              <a:ext uri="{FF2B5EF4-FFF2-40B4-BE49-F238E27FC236}">
                <a16:creationId xmlns:a16="http://schemas.microsoft.com/office/drawing/2014/main" xmlns="" id="{29EABB77-F7BC-9840-85A3-5320F6A2E46E}"/>
              </a:ext>
            </a:extLst>
          </p:cNvPr>
          <p:cNvSpPr>
            <a:spLocks noGrp="1"/>
          </p:cNvSpPr>
          <p:nvPr>
            <p:ph type="ctrTitle"/>
          </p:nvPr>
        </p:nvSpPr>
        <p:spPr>
          <a:xfrm>
            <a:off x="451027" y="223773"/>
            <a:ext cx="6902526" cy="720080"/>
          </a:xfrm>
        </p:spPr>
        <p:txBody>
          <a:bodyPr/>
          <a:lstStyle/>
          <a:p>
            <a:r>
              <a:rPr lang="en-GB" b="1">
                <a:solidFill>
                  <a:srgbClr val="2F78AC"/>
                </a:solidFill>
              </a:rPr>
              <a:t>Public Charging</a:t>
            </a:r>
            <a:r>
              <a:rPr lang="en-GB" b="1" baseline="0">
                <a:solidFill>
                  <a:srgbClr val="2F78AC"/>
                </a:solidFill>
              </a:rPr>
              <a:t> Infrastructure </a:t>
            </a:r>
            <a:endParaRPr lang="en-GB" b="1">
              <a:solidFill>
                <a:srgbClr val="2F78AC"/>
              </a:solidFill>
            </a:endParaRPr>
          </a:p>
        </p:txBody>
      </p:sp>
      <p:sp>
        <p:nvSpPr>
          <p:cNvPr id="8" name="TextBox 7">
            <a:extLst>
              <a:ext uri="{FF2B5EF4-FFF2-40B4-BE49-F238E27FC236}">
                <a16:creationId xmlns:a16="http://schemas.microsoft.com/office/drawing/2014/main" xmlns="" id="{651D1637-C951-7040-A66D-DD98038C96B6}"/>
              </a:ext>
            </a:extLst>
          </p:cNvPr>
          <p:cNvSpPr txBox="1"/>
          <p:nvPr/>
        </p:nvSpPr>
        <p:spPr>
          <a:xfrm>
            <a:off x="2114618" y="1504703"/>
            <a:ext cx="4655442" cy="1323439"/>
          </a:xfrm>
          <a:prstGeom prst="rect">
            <a:avLst/>
          </a:prstGeom>
          <a:noFill/>
          <a:ln w="76200">
            <a:solidFill>
              <a:schemeClr val="tx2"/>
            </a:solidFill>
          </a:ln>
        </p:spPr>
        <p:txBody>
          <a:bodyPr wrap="none" rtlCol="0" anchor="t">
            <a:spAutoFit/>
          </a:bodyPr>
          <a:lstStyle/>
          <a:p>
            <a:pPr algn="ctr"/>
            <a:r>
              <a:rPr lang="en-GB" sz="6000" b="1">
                <a:solidFill>
                  <a:srgbClr val="2F78AD"/>
                </a:solidFill>
                <a:latin typeface="Arial" panose="020B0604020202020204" pitchFamily="34" charset="0"/>
                <a:cs typeface="Arial" panose="020B0604020202020204" pitchFamily="34" charset="0"/>
              </a:rPr>
              <a:t>8,649,000</a:t>
            </a:r>
          </a:p>
          <a:p>
            <a:r>
              <a:rPr lang="en-GB" sz="2000" b="1">
                <a:solidFill>
                  <a:srgbClr val="2F78AD"/>
                </a:solidFill>
                <a:latin typeface="Arial" panose="020B0604020202020204" pitchFamily="34" charset="0"/>
                <a:cs typeface="Arial" panose="020B0604020202020204" pitchFamily="34" charset="0"/>
              </a:rPr>
              <a:t> Publicly accessible charging points </a:t>
            </a:r>
          </a:p>
        </p:txBody>
      </p:sp>
      <p:grpSp>
        <p:nvGrpSpPr>
          <p:cNvPr id="22" name="Group 21">
            <a:extLst>
              <a:ext uri="{FF2B5EF4-FFF2-40B4-BE49-F238E27FC236}">
                <a16:creationId xmlns:a16="http://schemas.microsoft.com/office/drawing/2014/main" xmlns="" id="{7720C32F-8F34-C446-8DDF-72C6B71E13C4}"/>
              </a:ext>
            </a:extLst>
          </p:cNvPr>
          <p:cNvGrpSpPr/>
          <p:nvPr/>
        </p:nvGrpSpPr>
        <p:grpSpPr>
          <a:xfrm>
            <a:off x="334298" y="3505596"/>
            <a:ext cx="8475404" cy="2923666"/>
            <a:chOff x="331712" y="3659194"/>
            <a:chExt cx="8355088" cy="2514980"/>
          </a:xfrm>
        </p:grpSpPr>
        <p:pic>
          <p:nvPicPr>
            <p:cNvPr id="19" name="Picture 18">
              <a:extLst>
                <a:ext uri="{FF2B5EF4-FFF2-40B4-BE49-F238E27FC236}">
                  <a16:creationId xmlns:a16="http://schemas.microsoft.com/office/drawing/2014/main" xmlns="" id="{9ED637FE-6F03-D347-869E-AFEF7BD689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712" y="3659194"/>
              <a:ext cx="4148213" cy="2514980"/>
            </a:xfrm>
            <a:prstGeom prst="rect">
              <a:avLst/>
            </a:prstGeom>
          </p:spPr>
        </p:pic>
        <p:pic>
          <p:nvPicPr>
            <p:cNvPr id="21" name="Picture 20">
              <a:extLst>
                <a:ext uri="{FF2B5EF4-FFF2-40B4-BE49-F238E27FC236}">
                  <a16:creationId xmlns:a16="http://schemas.microsoft.com/office/drawing/2014/main" xmlns="" id="{D27D979C-2A00-9245-B25E-8BD193A462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79925" y="3659194"/>
              <a:ext cx="4206875" cy="2514980"/>
            </a:xfrm>
            <a:prstGeom prst="rect">
              <a:avLst/>
            </a:prstGeom>
          </p:spPr>
        </p:pic>
      </p:grpSp>
      <p:sp>
        <p:nvSpPr>
          <p:cNvPr id="9" name="TextBox 8">
            <a:extLst>
              <a:ext uri="{FF2B5EF4-FFF2-40B4-BE49-F238E27FC236}">
                <a16:creationId xmlns:a16="http://schemas.microsoft.com/office/drawing/2014/main" xmlns="" id="{2D8D3E8D-CA3C-7940-BCCE-3D8B0AF8D2C7}"/>
              </a:ext>
            </a:extLst>
          </p:cNvPr>
          <p:cNvSpPr txBox="1"/>
          <p:nvPr/>
        </p:nvSpPr>
        <p:spPr>
          <a:xfrm>
            <a:off x="1531125" y="1409102"/>
            <a:ext cx="5822428" cy="1323439"/>
          </a:xfrm>
          <a:prstGeom prst="rect">
            <a:avLst/>
          </a:prstGeom>
          <a:noFill/>
          <a:ln w="76200">
            <a:solidFill>
              <a:schemeClr val="tx2"/>
            </a:solidFill>
          </a:ln>
        </p:spPr>
        <p:txBody>
          <a:bodyPr wrap="none" rtlCol="0" anchor="t">
            <a:spAutoFit/>
          </a:bodyPr>
          <a:lstStyle/>
          <a:p>
            <a:r>
              <a:rPr lang="en-GB" sz="2400" b="1">
                <a:solidFill>
                  <a:srgbClr val="2F78AD"/>
                </a:solidFill>
                <a:latin typeface="Arial" panose="020B0604020202020204" pitchFamily="34" charset="0"/>
                <a:cs typeface="Arial" panose="020B0604020202020204" pitchFamily="34" charset="0"/>
              </a:rPr>
              <a:t>Business as Usual</a:t>
            </a:r>
            <a:r>
              <a:rPr lang="en-GB" sz="3200" b="1">
                <a:solidFill>
                  <a:srgbClr val="2F78AD"/>
                </a:solidFill>
                <a:latin typeface="Arial" panose="020B0604020202020204" pitchFamily="34" charset="0"/>
                <a:cs typeface="Arial" panose="020B0604020202020204" pitchFamily="34" charset="0"/>
              </a:rPr>
              <a:t>:</a:t>
            </a:r>
            <a:r>
              <a:rPr lang="en-GB" sz="6000" b="1">
                <a:solidFill>
                  <a:srgbClr val="2F78AD"/>
                </a:solidFill>
                <a:latin typeface="Arial" panose="020B0604020202020204" pitchFamily="34" charset="0"/>
                <a:cs typeface="Arial" panose="020B0604020202020204" pitchFamily="34" charset="0"/>
              </a:rPr>
              <a:t>241,000</a:t>
            </a:r>
          </a:p>
          <a:p>
            <a:r>
              <a:rPr lang="en-GB" sz="2000" b="1">
                <a:solidFill>
                  <a:srgbClr val="2F78AD"/>
                </a:solidFill>
                <a:latin typeface="Arial" panose="020B0604020202020204" pitchFamily="34" charset="0"/>
                <a:cs typeface="Arial" panose="020B0604020202020204" pitchFamily="34" charset="0"/>
              </a:rPr>
              <a:t>Publicly accessible charging points</a:t>
            </a:r>
          </a:p>
        </p:txBody>
      </p:sp>
      <p:sp>
        <p:nvSpPr>
          <p:cNvPr id="12" name="TextBox 11">
            <a:extLst>
              <a:ext uri="{FF2B5EF4-FFF2-40B4-BE49-F238E27FC236}">
                <a16:creationId xmlns:a16="http://schemas.microsoft.com/office/drawing/2014/main" xmlns="" id="{7ED77D01-E6DD-1845-B81D-38BEB664D318}"/>
              </a:ext>
            </a:extLst>
          </p:cNvPr>
          <p:cNvSpPr txBox="1"/>
          <p:nvPr/>
        </p:nvSpPr>
        <p:spPr>
          <a:xfrm>
            <a:off x="5434288" y="3314566"/>
            <a:ext cx="2483372" cy="861774"/>
          </a:xfrm>
          <a:prstGeom prst="rect">
            <a:avLst/>
          </a:prstGeom>
          <a:noFill/>
          <a:ln w="38100">
            <a:solidFill>
              <a:srgbClr val="FF0000"/>
            </a:solidFill>
          </a:ln>
        </p:spPr>
        <p:txBody>
          <a:bodyPr wrap="none" rtlCol="0">
            <a:spAutoFit/>
          </a:bodyPr>
          <a:lstStyle/>
          <a:p>
            <a:r>
              <a:rPr lang="en-GB" sz="5000" b="1">
                <a:solidFill>
                  <a:srgbClr val="FF0000"/>
                </a:solidFill>
                <a:latin typeface="Arial" panose="020B0604020202020204" pitchFamily="34" charset="0"/>
                <a:cs typeface="Arial" panose="020B0604020202020204" pitchFamily="34" charset="0"/>
              </a:rPr>
              <a:t>916</a:t>
            </a:r>
            <a:r>
              <a:rPr lang="en-GB" b="1">
                <a:solidFill>
                  <a:srgbClr val="FF0000"/>
                </a:solidFill>
                <a:latin typeface="Arial" panose="020B0604020202020204" pitchFamily="34" charset="0"/>
                <a:cs typeface="Arial" panose="020B0604020202020204" pitchFamily="34" charset="0"/>
              </a:rPr>
              <a:t>times more</a:t>
            </a:r>
          </a:p>
        </p:txBody>
      </p:sp>
      <p:sp>
        <p:nvSpPr>
          <p:cNvPr id="6" name="TextBox 5">
            <a:extLst>
              <a:ext uri="{FF2B5EF4-FFF2-40B4-BE49-F238E27FC236}">
                <a16:creationId xmlns:a16="http://schemas.microsoft.com/office/drawing/2014/main" xmlns="" id="{1911914B-C558-4B7D-B695-7205E6BF724B}"/>
              </a:ext>
            </a:extLst>
          </p:cNvPr>
          <p:cNvSpPr txBox="1"/>
          <p:nvPr/>
        </p:nvSpPr>
        <p:spPr>
          <a:xfrm>
            <a:off x="4655170" y="4468553"/>
            <a:ext cx="3736920" cy="553998"/>
          </a:xfrm>
          <a:prstGeom prst="rect">
            <a:avLst/>
          </a:prstGeom>
          <a:noFill/>
          <a:ln w="38100">
            <a:solidFill>
              <a:srgbClr val="FF0000"/>
            </a:solidFill>
          </a:ln>
        </p:spPr>
        <p:txBody>
          <a:bodyPr wrap="none" rtlCol="0" anchor="t">
            <a:spAutoFit/>
          </a:bodyPr>
          <a:lstStyle/>
          <a:p>
            <a:pPr algn="ctr"/>
            <a:r>
              <a:rPr lang="en-GB" sz="3000" b="1">
                <a:solidFill>
                  <a:srgbClr val="FF0000"/>
                </a:solidFill>
                <a:latin typeface="Arial" panose="020B0604020202020204" pitchFamily="34" charset="0"/>
                <a:cs typeface="Arial" panose="020B0604020202020204" pitchFamily="34" charset="0"/>
              </a:rPr>
              <a:t>100km</a:t>
            </a:r>
            <a:r>
              <a:rPr lang="en-GB" sz="3000" b="1" baseline="30000">
                <a:solidFill>
                  <a:srgbClr val="FF0000"/>
                </a:solidFill>
                <a:latin typeface="Arial" panose="020B0604020202020204" pitchFamily="34" charset="0"/>
                <a:cs typeface="Arial" panose="020B0604020202020204" pitchFamily="34" charset="0"/>
              </a:rPr>
              <a:t>2</a:t>
            </a:r>
            <a:r>
              <a:rPr lang="en-GB" sz="2000" b="1">
                <a:solidFill>
                  <a:srgbClr val="FF0000"/>
                </a:solidFill>
                <a:latin typeface="Arial" panose="020B0604020202020204" pitchFamily="34" charset="0"/>
                <a:cs typeface="Arial" panose="020B0604020202020204" pitchFamily="34" charset="0"/>
              </a:rPr>
              <a:t> of parking space</a:t>
            </a:r>
            <a:r>
              <a:rPr lang="en-GB" sz="3000" b="1">
                <a:solidFill>
                  <a:srgbClr val="FF0000"/>
                </a:solidFill>
                <a:latin typeface="Arial" panose="020B0604020202020204" pitchFamily="34" charset="0"/>
                <a:cs typeface="Arial" panose="020B0604020202020204" pitchFamily="34" charset="0"/>
              </a:rPr>
              <a:t> </a:t>
            </a:r>
            <a:endParaRPr lang="en-US" sz="3000">
              <a:solidFill>
                <a:srgbClr val="FF0000"/>
              </a:solidFill>
            </a:endParaRPr>
          </a:p>
        </p:txBody>
      </p:sp>
      <p:pic>
        <p:nvPicPr>
          <p:cNvPr id="10" name="Picture 10" descr="A picture containing text, map&#10;&#10;Description generated with very high confidence">
            <a:extLst>
              <a:ext uri="{FF2B5EF4-FFF2-40B4-BE49-F238E27FC236}">
                <a16:creationId xmlns:a16="http://schemas.microsoft.com/office/drawing/2014/main" xmlns="" id="{1C986E5F-410D-4E81-9F0B-DD362D6F2D17}"/>
              </a:ext>
            </a:extLst>
          </p:cNvPr>
          <p:cNvPicPr>
            <a:picLocks noChangeAspect="1"/>
          </p:cNvPicPr>
          <p:nvPr/>
        </p:nvPicPr>
        <p:blipFill>
          <a:blip r:embed="rId10"/>
          <a:stretch>
            <a:fillRect/>
          </a:stretch>
        </p:blipFill>
        <p:spPr>
          <a:xfrm>
            <a:off x="566097" y="3166987"/>
            <a:ext cx="3965275" cy="3183375"/>
          </a:xfrm>
          <a:prstGeom prst="rect">
            <a:avLst/>
          </a:prstGeom>
        </p:spPr>
      </p:pic>
      <p:sp>
        <p:nvSpPr>
          <p:cNvPr id="15" name="Footer Placeholder 3">
            <a:extLst>
              <a:ext uri="{FF2B5EF4-FFF2-40B4-BE49-F238E27FC236}">
                <a16:creationId xmlns:a16="http://schemas.microsoft.com/office/drawing/2014/main" xmlns="" id="{28107E66-5BC0-294A-9BF5-9865BAD1C159}"/>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2931590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nodeType="clickEffect">
                                  <p:stCondLst>
                                    <p:cond delay="0"/>
                                  </p:stCondLst>
                                  <p:childTnLst>
                                    <p:animEffect transition="out" filter="fade">
                                      <p:cBhvr>
                                        <p:cTn id="20" dur="1000"/>
                                        <p:tgtEl>
                                          <p:spTgt spid="22"/>
                                        </p:tgtEl>
                                      </p:cBhvr>
                                    </p:animEffect>
                                    <p:anim calcmode="lin" valueType="num">
                                      <p:cBhvr>
                                        <p:cTn id="21" dur="1000"/>
                                        <p:tgtEl>
                                          <p:spTgt spid="22"/>
                                        </p:tgtEl>
                                        <p:attrNameLst>
                                          <p:attrName>ppt_x</p:attrName>
                                        </p:attrNameLst>
                                      </p:cBhvr>
                                      <p:tavLst>
                                        <p:tav tm="0">
                                          <p:val>
                                            <p:strVal val="ppt_x"/>
                                          </p:val>
                                        </p:tav>
                                        <p:tav tm="100000">
                                          <p:val>
                                            <p:strVal val="ppt_x"/>
                                          </p:val>
                                        </p:tav>
                                      </p:tavLst>
                                    </p:anim>
                                    <p:anim calcmode="lin" valueType="num">
                                      <p:cBhvr>
                                        <p:cTn id="22" dur="100" decel="100000"/>
                                        <p:tgtEl>
                                          <p:spTgt spid="22"/>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22"/>
                                        </p:tgtEl>
                                        <p:attrNameLst>
                                          <p:attrName>ppt_y</p:attrName>
                                        </p:attrNameLst>
                                      </p:cBhvr>
                                      <p:tavLst>
                                        <p:tav tm="0">
                                          <p:val>
                                            <p:strVal val="ppt_y"/>
                                          </p:val>
                                        </p:tav>
                                        <p:tav tm="100000">
                                          <p:val>
                                            <p:strVal val="ppt_y+1"/>
                                          </p:val>
                                        </p:tav>
                                      </p:tavLst>
                                    </p:anim>
                                    <p:set>
                                      <p:cBhvr>
                                        <p:cTn id="24" dur="1" fill="hold">
                                          <p:stCondLst>
                                            <p:cond delay="999"/>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7" presetClass="exit" presetSubtype="0" fill="hold" grpId="1" nodeType="clickEffect">
                                  <p:stCondLst>
                                    <p:cond delay="0"/>
                                  </p:stCondLst>
                                  <p:childTnLst>
                                    <p:animEffect transition="out" filter="fade">
                                      <p:cBhvr>
                                        <p:cTn id="40" dur="1000"/>
                                        <p:tgtEl>
                                          <p:spTgt spid="12"/>
                                        </p:tgtEl>
                                      </p:cBhvr>
                                    </p:animEffect>
                                    <p:anim calcmode="lin" valueType="num">
                                      <p:cBhvr>
                                        <p:cTn id="41" dur="1000"/>
                                        <p:tgtEl>
                                          <p:spTgt spid="12"/>
                                        </p:tgtEl>
                                        <p:attrNameLst>
                                          <p:attrName>ppt_x</p:attrName>
                                        </p:attrNameLst>
                                      </p:cBhvr>
                                      <p:tavLst>
                                        <p:tav tm="0">
                                          <p:val>
                                            <p:strVal val="ppt_x"/>
                                          </p:val>
                                        </p:tav>
                                        <p:tav tm="100000">
                                          <p:val>
                                            <p:strVal val="ppt_x"/>
                                          </p:val>
                                        </p:tav>
                                      </p:tavLst>
                                    </p:anim>
                                    <p:anim calcmode="lin" valueType="num">
                                      <p:cBhvr>
                                        <p:cTn id="42" dur="100" decel="100000"/>
                                        <p:tgtEl>
                                          <p:spTgt spid="12"/>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par>
                                <p:cTn id="45" presetID="37" presetClass="exit" presetSubtype="0" fill="hold" grpId="1" nodeType="withEffect">
                                  <p:stCondLst>
                                    <p:cond delay="0"/>
                                  </p:stCondLst>
                                  <p:childTnLst>
                                    <p:animEffect transition="out" filter="fade">
                                      <p:cBhvr>
                                        <p:cTn id="46" dur="1000"/>
                                        <p:tgtEl>
                                          <p:spTgt spid="6"/>
                                        </p:tgtEl>
                                      </p:cBhvr>
                                    </p:animEffect>
                                    <p:anim calcmode="lin" valueType="num">
                                      <p:cBhvr>
                                        <p:cTn id="47" dur="1000"/>
                                        <p:tgtEl>
                                          <p:spTgt spid="6"/>
                                        </p:tgtEl>
                                        <p:attrNameLst>
                                          <p:attrName>ppt_x</p:attrName>
                                        </p:attrNameLst>
                                      </p:cBhvr>
                                      <p:tavLst>
                                        <p:tav tm="0">
                                          <p:val>
                                            <p:strVal val="ppt_x"/>
                                          </p:val>
                                        </p:tav>
                                        <p:tav tm="100000">
                                          <p:val>
                                            <p:strVal val="ppt_x"/>
                                          </p:val>
                                        </p:tav>
                                      </p:tavLst>
                                    </p:anim>
                                    <p:anim calcmode="lin" valueType="num">
                                      <p:cBhvr>
                                        <p:cTn id="48" dur="100" decel="100000"/>
                                        <p:tgtEl>
                                          <p:spTgt spid="6"/>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6"/>
                                        </p:tgtEl>
                                        <p:attrNameLst>
                                          <p:attrName>ppt_y</p:attrName>
                                        </p:attrNameLst>
                                      </p:cBhvr>
                                      <p:tavLst>
                                        <p:tav tm="0">
                                          <p:val>
                                            <p:strVal val="ppt_y"/>
                                          </p:val>
                                        </p:tav>
                                        <p:tav tm="100000">
                                          <p:val>
                                            <p:strVal val="ppt_y+1"/>
                                          </p:val>
                                        </p:tav>
                                      </p:tavLst>
                                    </p:anim>
                                    <p:set>
                                      <p:cBhvr>
                                        <p:cTn id="50" dur="1" fill="hold">
                                          <p:stCondLst>
                                            <p:cond delay="999"/>
                                          </p:stCondLst>
                                        </p:cTn>
                                        <p:tgtEl>
                                          <p:spTgt spid="6"/>
                                        </p:tgtEl>
                                        <p:attrNameLst>
                                          <p:attrName>style.visibility</p:attrName>
                                        </p:attrNameLst>
                                      </p:cBhvr>
                                      <p:to>
                                        <p:strVal val="hidden"/>
                                      </p:to>
                                    </p:set>
                                  </p:childTnLst>
                                </p:cTn>
                              </p:par>
                              <p:par>
                                <p:cTn id="51" presetID="37" presetClass="exit" presetSubtype="0" fill="hold" nodeType="withEffect">
                                  <p:stCondLst>
                                    <p:cond delay="0"/>
                                  </p:stCondLst>
                                  <p:childTnLst>
                                    <p:animEffect transition="out" filter="fade">
                                      <p:cBhvr>
                                        <p:cTn id="52" dur="1000"/>
                                        <p:tgtEl>
                                          <p:spTgt spid="10"/>
                                        </p:tgtEl>
                                      </p:cBhvr>
                                    </p:animEffect>
                                    <p:anim calcmode="lin" valueType="num">
                                      <p:cBhvr>
                                        <p:cTn id="53" dur="1000"/>
                                        <p:tgtEl>
                                          <p:spTgt spid="10"/>
                                        </p:tgtEl>
                                        <p:attrNameLst>
                                          <p:attrName>ppt_x</p:attrName>
                                        </p:attrNameLst>
                                      </p:cBhvr>
                                      <p:tavLst>
                                        <p:tav tm="0">
                                          <p:val>
                                            <p:strVal val="ppt_x"/>
                                          </p:val>
                                        </p:tav>
                                        <p:tav tm="100000">
                                          <p:val>
                                            <p:strVal val="ppt_x"/>
                                          </p:val>
                                        </p:tav>
                                      </p:tavLst>
                                    </p:anim>
                                    <p:anim calcmode="lin" valueType="num">
                                      <p:cBhvr>
                                        <p:cTn id="54" dur="100" decel="100000"/>
                                        <p:tgtEl>
                                          <p:spTgt spid="10"/>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10"/>
                                        </p:tgtEl>
                                        <p:attrNameLst>
                                          <p:attrName>ppt_y</p:attrName>
                                        </p:attrNameLst>
                                      </p:cBhvr>
                                      <p:tavLst>
                                        <p:tav tm="0">
                                          <p:val>
                                            <p:strVal val="ppt_y"/>
                                          </p:val>
                                        </p:tav>
                                        <p:tav tm="100000">
                                          <p:val>
                                            <p:strVal val="ppt_y+1"/>
                                          </p:val>
                                        </p:tav>
                                      </p:tavLst>
                                    </p:anim>
                                    <p:set>
                                      <p:cBhvr>
                                        <p:cTn id="56" dur="1" fill="hold">
                                          <p:stCondLst>
                                            <p:cond delay="9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64" presetClass="path" presetSubtype="0" accel="50000" decel="50000" fill="hold" grpId="0" nodeType="clickEffect">
                                  <p:stCondLst>
                                    <p:cond delay="0"/>
                                  </p:stCondLst>
                                  <p:childTnLst>
                                    <p:animMotion origin="layout" path="M -8.33333E-7 5.55112E-17 L -0.00278 -0.08704 " pathEditMode="relative" rAng="0" ptsTypes="AA">
                                      <p:cBhvr>
                                        <p:cTn id="60" dur="2000" fill="hold"/>
                                        <p:tgtEl>
                                          <p:spTgt spid="8"/>
                                        </p:tgtEl>
                                        <p:attrNameLst>
                                          <p:attrName>ppt_x</p:attrName>
                                          <p:attrName>ppt_y</p:attrName>
                                        </p:attrNameLst>
                                      </p:cBhvr>
                                      <p:rCtr x="-139" y="-4352"/>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8" grpId="0" animBg="1"/>
      <p:bldP spid="8" grpId="1" animBg="1"/>
      <p:bldP spid="9" grpId="0" animBg="1"/>
      <p:bldP spid="9" grpId="1" animBg="1"/>
      <p:bldP spid="12" grpId="0" animBg="1"/>
      <p:bldP spid="12"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F8A8C965-FCA5-4F3C-A43F-4ACCF8A0B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023" y="1514475"/>
            <a:ext cx="5577004" cy="2000640"/>
          </a:xfrm>
          <a:prstGeom prst="rect">
            <a:avLst/>
          </a:prstGeom>
        </p:spPr>
      </p:pic>
      <p:pic>
        <p:nvPicPr>
          <p:cNvPr id="11" name="Picture 10" descr="A large green field with a city in the background&#10;&#10;Description generated with very high confidence">
            <a:extLst>
              <a:ext uri="{FF2B5EF4-FFF2-40B4-BE49-F238E27FC236}">
                <a16:creationId xmlns:a16="http://schemas.microsoft.com/office/drawing/2014/main" xmlns="" id="{A3283594-436A-48E5-B990-D85B99F47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392" y="2038263"/>
            <a:ext cx="4276841" cy="2412527"/>
          </a:xfrm>
          <a:prstGeom prst="rect">
            <a:avLst/>
          </a:prstGeom>
        </p:spPr>
      </p:pic>
      <p:graphicFrame>
        <p:nvGraphicFramePr>
          <p:cNvPr id="9" name="Chart 8">
            <a:extLst>
              <a:ext uri="{FF2B5EF4-FFF2-40B4-BE49-F238E27FC236}">
                <a16:creationId xmlns:a16="http://schemas.microsoft.com/office/drawing/2014/main" xmlns="" id="{3B892A13-86AE-4D3C-8021-EC3784EBB544}"/>
              </a:ext>
            </a:extLst>
          </p:cNvPr>
          <p:cNvGraphicFramePr>
            <a:graphicFrameLocks/>
          </p:cNvGraphicFramePr>
          <p:nvPr>
            <p:extLst>
              <p:ext uri="{D42A27DB-BD31-4B8C-83A1-F6EECF244321}">
                <p14:modId xmlns:p14="http://schemas.microsoft.com/office/powerpoint/2010/main" val="4112812175"/>
              </p:ext>
            </p:extLst>
          </p:nvPr>
        </p:nvGraphicFramePr>
        <p:xfrm>
          <a:off x="1" y="3344126"/>
          <a:ext cx="9143999" cy="30970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iagram 19">
            <a:extLst>
              <a:ext uri="{FF2B5EF4-FFF2-40B4-BE49-F238E27FC236}">
                <a16:creationId xmlns:a16="http://schemas.microsoft.com/office/drawing/2014/main" xmlns="" id="{4F70B4F1-C453-4951-BC5E-9DF8F19609D5}"/>
              </a:ext>
            </a:extLst>
          </p:cNvPr>
          <p:cNvGraphicFramePr/>
          <p:nvPr>
            <p:extLst>
              <p:ext uri="{D42A27DB-BD31-4B8C-83A1-F6EECF244321}">
                <p14:modId xmlns:p14="http://schemas.microsoft.com/office/powerpoint/2010/main" val="2232856776"/>
              </p:ext>
            </p:extLst>
          </p:nvPr>
        </p:nvGraphicFramePr>
        <p:xfrm>
          <a:off x="428445" y="3728921"/>
          <a:ext cx="4114800" cy="23275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13" descr="A highway at night&#10;&#10;Description generated with high confidence">
            <a:extLst>
              <a:ext uri="{FF2B5EF4-FFF2-40B4-BE49-F238E27FC236}">
                <a16:creationId xmlns:a16="http://schemas.microsoft.com/office/drawing/2014/main" xmlns="" id="{3A374BCF-480E-4408-84BF-6A0CA7236A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36190" y="1583750"/>
            <a:ext cx="3079404" cy="2052936"/>
          </a:xfrm>
          <a:prstGeom prst="rect">
            <a:avLst/>
          </a:prstGeom>
        </p:spPr>
      </p:pic>
      <p:pic>
        <p:nvPicPr>
          <p:cNvPr id="16" name="Picture 15" descr="A picture containing electronics, sitting&#10;&#10;Description generated with high confidence">
            <a:extLst>
              <a:ext uri="{FF2B5EF4-FFF2-40B4-BE49-F238E27FC236}">
                <a16:creationId xmlns:a16="http://schemas.microsoft.com/office/drawing/2014/main" xmlns="" id="{BB122821-97E3-4C3D-AAC2-B40E1676F2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8015" y="1714500"/>
            <a:ext cx="5708785" cy="3488847"/>
          </a:xfrm>
          <a:prstGeom prst="rect">
            <a:avLst/>
          </a:prstGeom>
        </p:spPr>
      </p:pic>
      <p:pic>
        <p:nvPicPr>
          <p:cNvPr id="10" name="Picture 9" descr="A traffic light in front of a sunset&#10;&#10;Description generated with high confidence">
            <a:extLst>
              <a:ext uri="{FF2B5EF4-FFF2-40B4-BE49-F238E27FC236}">
                <a16:creationId xmlns:a16="http://schemas.microsoft.com/office/drawing/2014/main" xmlns="" id="{F1559A7C-FD8D-4692-B542-49224DA37F8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5522" y="3969835"/>
            <a:ext cx="3580668" cy="2386515"/>
          </a:xfrm>
          <a:prstGeom prst="rect">
            <a:avLst/>
          </a:prstGeom>
        </p:spPr>
      </p:pic>
      <p:sp>
        <p:nvSpPr>
          <p:cNvPr id="19" name="Oval 18">
            <a:extLst>
              <a:ext uri="{FF2B5EF4-FFF2-40B4-BE49-F238E27FC236}">
                <a16:creationId xmlns:a16="http://schemas.microsoft.com/office/drawing/2014/main" xmlns="" id="{5972C798-ED56-4A23-A087-8B9342ADCD9D}"/>
              </a:ext>
            </a:extLst>
          </p:cNvPr>
          <p:cNvSpPr/>
          <p:nvPr/>
        </p:nvSpPr>
        <p:spPr>
          <a:xfrm>
            <a:off x="312857" y="1758007"/>
            <a:ext cx="2580555"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Arial" panose="020B0604020202020204" pitchFamily="34" charset="0"/>
                <a:cs typeface="Arial" panose="020B0604020202020204" pitchFamily="34" charset="0"/>
              </a:rPr>
              <a:t>What ‘fuels’ the EV transition?</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Cleaner cities</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Reduce oil dependency</a:t>
            </a:r>
          </a:p>
        </p:txBody>
      </p:sp>
      <p:pic>
        <p:nvPicPr>
          <p:cNvPr id="12" name="Picture 11" descr="A close up of a keyboard&#10;&#10;Description generated with very high confidence">
            <a:extLst>
              <a:ext uri="{FF2B5EF4-FFF2-40B4-BE49-F238E27FC236}">
                <a16:creationId xmlns:a16="http://schemas.microsoft.com/office/drawing/2014/main" xmlns="" id="{C5F890F9-321F-49CC-A0D2-EDC8F49F673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6154" y="1583750"/>
            <a:ext cx="3079404" cy="2052936"/>
          </a:xfrm>
          <a:prstGeom prst="rect">
            <a:avLst/>
          </a:prstGeom>
        </p:spPr>
      </p:pic>
      <p:sp>
        <p:nvSpPr>
          <p:cNvPr id="22" name="Oval 21">
            <a:extLst>
              <a:ext uri="{FF2B5EF4-FFF2-40B4-BE49-F238E27FC236}">
                <a16:creationId xmlns:a16="http://schemas.microsoft.com/office/drawing/2014/main" xmlns="" id="{B97FF222-9C1E-444F-9A3D-D86789C60DFD}"/>
              </a:ext>
            </a:extLst>
          </p:cNvPr>
          <p:cNvSpPr/>
          <p:nvPr/>
        </p:nvSpPr>
        <p:spPr>
          <a:xfrm>
            <a:off x="6260934" y="1758007"/>
            <a:ext cx="2580555"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a:latin typeface="Arial" panose="020B0604020202020204" pitchFamily="34" charset="0"/>
                <a:cs typeface="Arial" panose="020B0604020202020204" pitchFamily="34" charset="0"/>
              </a:rPr>
              <a:t>Problem</a:t>
            </a:r>
            <a:endParaRPr lang="en-GB" sz="1600" u="sng">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Lack of research &amp; evidence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Implications unknown</a:t>
            </a:r>
          </a:p>
        </p:txBody>
      </p:sp>
      <p:sp>
        <p:nvSpPr>
          <p:cNvPr id="23" name="Oval 22">
            <a:extLst>
              <a:ext uri="{FF2B5EF4-FFF2-40B4-BE49-F238E27FC236}">
                <a16:creationId xmlns:a16="http://schemas.microsoft.com/office/drawing/2014/main" xmlns="" id="{A7856059-2C56-4327-A22E-062C6ECA8F8B}"/>
              </a:ext>
            </a:extLst>
          </p:cNvPr>
          <p:cNvSpPr/>
          <p:nvPr/>
        </p:nvSpPr>
        <p:spPr>
          <a:xfrm>
            <a:off x="3280884" y="1728264"/>
            <a:ext cx="2580555"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Arial" panose="020B0604020202020204" pitchFamily="34" charset="0"/>
                <a:cs typeface="Arial" panose="020B0604020202020204" pitchFamily="34" charset="0"/>
              </a:rPr>
              <a:t>Government Interventions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Establishing targets &amp; goals</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i.e. 2040 ICE ban</a:t>
            </a:r>
          </a:p>
        </p:txBody>
      </p:sp>
      <p:sp>
        <p:nvSpPr>
          <p:cNvPr id="7" name="Oval 6">
            <a:extLst>
              <a:ext uri="{FF2B5EF4-FFF2-40B4-BE49-F238E27FC236}">
                <a16:creationId xmlns:a16="http://schemas.microsoft.com/office/drawing/2014/main" xmlns="" id="{E0886964-ADA8-4386-A54A-BAAA2AF61FC1}"/>
              </a:ext>
            </a:extLst>
          </p:cNvPr>
          <p:cNvSpPr/>
          <p:nvPr/>
        </p:nvSpPr>
        <p:spPr>
          <a:xfrm>
            <a:off x="312857" y="1758007"/>
            <a:ext cx="2580555"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Arial" panose="020B0604020202020204" pitchFamily="34" charset="0"/>
                <a:cs typeface="Arial" panose="020B0604020202020204" pitchFamily="34" charset="0"/>
              </a:rPr>
              <a:t>Government Interventions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Establishing targets &amp; goals</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i.e. 2040 ICE ban</a:t>
            </a:r>
          </a:p>
        </p:txBody>
      </p:sp>
      <p:sp>
        <p:nvSpPr>
          <p:cNvPr id="8" name="Oval 7">
            <a:extLst>
              <a:ext uri="{FF2B5EF4-FFF2-40B4-BE49-F238E27FC236}">
                <a16:creationId xmlns:a16="http://schemas.microsoft.com/office/drawing/2014/main" xmlns="" id="{8161F740-789C-42D0-89DA-BC0450821294}"/>
              </a:ext>
            </a:extLst>
          </p:cNvPr>
          <p:cNvSpPr/>
          <p:nvPr/>
        </p:nvSpPr>
        <p:spPr>
          <a:xfrm>
            <a:off x="312857" y="1758007"/>
            <a:ext cx="2577367"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a:latin typeface="Arial" panose="020B0604020202020204" pitchFamily="34" charset="0"/>
                <a:cs typeface="Arial" panose="020B0604020202020204" pitchFamily="34" charset="0"/>
              </a:rPr>
              <a:t>Problem</a:t>
            </a:r>
            <a:endParaRPr lang="en-GB" sz="1600" u="sng">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Lack of research &amp; evidence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Implications unknown</a:t>
            </a:r>
          </a:p>
        </p:txBody>
      </p:sp>
      <p:sp>
        <p:nvSpPr>
          <p:cNvPr id="3" name="Date Placeholder 2">
            <a:extLst>
              <a:ext uri="{FF2B5EF4-FFF2-40B4-BE49-F238E27FC236}">
                <a16:creationId xmlns:a16="http://schemas.microsoft.com/office/drawing/2014/main" xmlns="" id="{ADC83586-78D8-4CD1-A1E0-C1B1FCC128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315B1327-D9C9-445A-8259-702098A98A7A}"/>
              </a:ext>
            </a:extLst>
          </p:cNvPr>
          <p:cNvSpPr>
            <a:spLocks noGrp="1"/>
          </p:cNvSpPr>
          <p:nvPr>
            <p:ph type="sldNum" sz="quarter" idx="12"/>
          </p:nvPr>
        </p:nvSpPr>
        <p:spPr/>
        <p:txBody>
          <a:bodyPr/>
          <a:lstStyle/>
          <a:p>
            <a:fld id="{AD2E422D-0E65-4B81-9088-EA407164B4A1}" type="slidenum">
              <a:rPr lang="en-GB" smtClean="0"/>
              <a:t>2</a:t>
            </a:fld>
            <a:endParaRPr lang="en-GB"/>
          </a:p>
        </p:txBody>
      </p:sp>
      <p:pic>
        <p:nvPicPr>
          <p:cNvPr id="13" name="Picture 12" descr="A picture containing pylon, sky, bridge, train&#10;&#10;Description generated with very high confidence">
            <a:extLst>
              <a:ext uri="{FF2B5EF4-FFF2-40B4-BE49-F238E27FC236}">
                <a16:creationId xmlns:a16="http://schemas.microsoft.com/office/drawing/2014/main" xmlns="" id="{22914B28-2521-4CA9-917F-72C95D394C1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68009" y="4028692"/>
            <a:ext cx="3618791" cy="2412527"/>
          </a:xfrm>
          <a:prstGeom prst="rect">
            <a:avLst/>
          </a:prstGeom>
        </p:spPr>
      </p:pic>
      <p:sp>
        <p:nvSpPr>
          <p:cNvPr id="17" name="Title 5">
            <a:extLst>
              <a:ext uri="{FF2B5EF4-FFF2-40B4-BE49-F238E27FC236}">
                <a16:creationId xmlns:a16="http://schemas.microsoft.com/office/drawing/2014/main" xmlns="" id="{98101A06-9D23-44DC-BFEB-0BF3BB899FA1}"/>
              </a:ext>
            </a:extLst>
          </p:cNvPr>
          <p:cNvSpPr>
            <a:spLocks noGrp="1"/>
          </p:cNvSpPr>
          <p:nvPr>
            <p:ph type="ctrTitle"/>
          </p:nvPr>
        </p:nvSpPr>
        <p:spPr>
          <a:xfrm>
            <a:off x="457200" y="192813"/>
            <a:ext cx="4114800" cy="720080"/>
          </a:xfrm>
        </p:spPr>
        <p:txBody>
          <a:bodyPr/>
          <a:lstStyle/>
          <a:p>
            <a:r>
              <a:rPr lang="en-GB" b="1">
                <a:solidFill>
                  <a:srgbClr val="2F78AC"/>
                </a:solidFill>
              </a:rPr>
              <a:t>Problem Description</a:t>
            </a:r>
          </a:p>
        </p:txBody>
      </p:sp>
      <p:sp>
        <p:nvSpPr>
          <p:cNvPr id="18" name="Title 5">
            <a:extLst>
              <a:ext uri="{FF2B5EF4-FFF2-40B4-BE49-F238E27FC236}">
                <a16:creationId xmlns:a16="http://schemas.microsoft.com/office/drawing/2014/main" xmlns="" id="{26153EAC-FC73-471D-9CBE-0027C7390834}"/>
              </a:ext>
            </a:extLst>
          </p:cNvPr>
          <p:cNvSpPr txBox="1">
            <a:spLocks/>
          </p:cNvSpPr>
          <p:nvPr/>
        </p:nvSpPr>
        <p:spPr>
          <a:xfrm>
            <a:off x="3337786" y="254858"/>
            <a:ext cx="381137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lgn="r"/>
            <a:r>
              <a:rPr lang="en-GB" b="1">
                <a:solidFill>
                  <a:srgbClr val="2F78AC"/>
                </a:solidFill>
              </a:rPr>
              <a:t>Aims &amp; Intended Outputs</a:t>
            </a:r>
          </a:p>
        </p:txBody>
      </p:sp>
      <p:graphicFrame>
        <p:nvGraphicFramePr>
          <p:cNvPr id="21" name="Diagram 20">
            <a:extLst>
              <a:ext uri="{FF2B5EF4-FFF2-40B4-BE49-F238E27FC236}">
                <a16:creationId xmlns:a16="http://schemas.microsoft.com/office/drawing/2014/main" xmlns="" id="{033A00EB-1678-44F5-84BC-8B399B22EBAB}"/>
              </a:ext>
            </a:extLst>
          </p:cNvPr>
          <p:cNvGraphicFramePr/>
          <p:nvPr>
            <p:extLst>
              <p:ext uri="{D42A27DB-BD31-4B8C-83A1-F6EECF244321}">
                <p14:modId xmlns:p14="http://schemas.microsoft.com/office/powerpoint/2010/main" val="3056592995"/>
              </p:ext>
            </p:extLst>
          </p:nvPr>
        </p:nvGraphicFramePr>
        <p:xfrm>
          <a:off x="4816415" y="3728921"/>
          <a:ext cx="4114800" cy="232750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4" name="Footer Placeholder 3">
            <a:extLst>
              <a:ext uri="{FF2B5EF4-FFF2-40B4-BE49-F238E27FC236}">
                <a16:creationId xmlns:a16="http://schemas.microsoft.com/office/drawing/2014/main" xmlns="" id="{3AEAE730-8F97-1A45-9652-9C6992CF8A97}"/>
              </a:ext>
            </a:extLst>
          </p:cNvPr>
          <p:cNvSpPr>
            <a:spLocks noGrp="1"/>
          </p:cNvSpPr>
          <p:nvPr>
            <p:ph type="ftr" sz="quarter" idx="11"/>
          </p:nvPr>
        </p:nvSpPr>
        <p:spPr>
          <a:xfrm>
            <a:off x="3124200" y="6356350"/>
            <a:ext cx="2895600" cy="365125"/>
          </a:xfrm>
        </p:spPr>
        <p:txBody>
          <a:bodyPr/>
          <a:lstStyle/>
          <a:p>
            <a:r>
              <a:rPr lang="en-GB"/>
              <a:t>Electric Vehicle Paradigm Shift</a:t>
            </a:r>
          </a:p>
        </p:txBody>
      </p:sp>
      <p:graphicFrame>
        <p:nvGraphicFramePr>
          <p:cNvPr id="26" name="Diagram 25">
            <a:extLst>
              <a:ext uri="{FF2B5EF4-FFF2-40B4-BE49-F238E27FC236}">
                <a16:creationId xmlns:a16="http://schemas.microsoft.com/office/drawing/2014/main" xmlns="" id="{446CE9CD-B2A6-4573-B861-869A8073E854}"/>
              </a:ext>
            </a:extLst>
          </p:cNvPr>
          <p:cNvGraphicFramePr/>
          <p:nvPr>
            <p:extLst>
              <p:ext uri="{D42A27DB-BD31-4B8C-83A1-F6EECF244321}">
                <p14:modId xmlns:p14="http://schemas.microsoft.com/office/powerpoint/2010/main" val="664619435"/>
              </p:ext>
            </p:extLst>
          </p:nvPr>
        </p:nvGraphicFramePr>
        <p:xfrm>
          <a:off x="-643456" y="1386639"/>
          <a:ext cx="6254148" cy="4884259"/>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extLst>
      <p:ext uri="{BB962C8B-B14F-4D97-AF65-F5344CB8AC3E}">
        <p14:creationId xmlns:p14="http://schemas.microsoft.com/office/powerpoint/2010/main" val="19663086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22" presetClass="exit" presetSubtype="4" fill="hold" nodeType="withEffect">
                                  <p:stCondLst>
                                    <p:cond delay="0"/>
                                  </p:stCondLst>
                                  <p:childTnLst>
                                    <p:animEffect transition="out" filter="wipe(down)">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1" nodeType="clickEffect">
                                  <p:stCondLst>
                                    <p:cond delay="0"/>
                                  </p:stCondLst>
                                  <p:childTnLst>
                                    <p:animEffect transition="out" filter="wipe(down)">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grpId="0" nodeType="clickEffect">
                                  <p:stCondLst>
                                    <p:cond delay="0"/>
                                  </p:stCondLst>
                                  <p:childTnLst>
                                    <p:animEffect transition="out" filter="wipe(down)">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par>
                                <p:cTn id="66" presetID="1" presetClass="entr" presetSubtype="0" fill="hold" nodeType="withEffect">
                                  <p:stCondLst>
                                    <p:cond delay="500"/>
                                  </p:stCondLst>
                                  <p:childTnLst>
                                    <p:set>
                                      <p:cBhvr>
                                        <p:cTn id="67" dur="1" fill="hold">
                                          <p:stCondLst>
                                            <p:cond delay="0"/>
                                          </p:stCondLst>
                                        </p:cTn>
                                        <p:tgtEl>
                                          <p:spTgt spid="13"/>
                                        </p:tgtEl>
                                        <p:attrNameLst>
                                          <p:attrName>style.visibility</p:attrName>
                                        </p:attrNameLst>
                                      </p:cBhvr>
                                      <p:to>
                                        <p:strVal val="visible"/>
                                      </p:to>
                                    </p:set>
                                  </p:childTnLst>
                                </p:cTn>
                              </p:par>
                              <p:par>
                                <p:cTn id="68" presetID="1" presetClass="entr" presetSubtype="0" fill="hold" nodeType="withEffect">
                                  <p:stCondLst>
                                    <p:cond delay="1000"/>
                                  </p:stCondLst>
                                  <p:childTnLst>
                                    <p:set>
                                      <p:cBhvr>
                                        <p:cTn id="69" dur="1" fill="hold">
                                          <p:stCondLst>
                                            <p:cond delay="0"/>
                                          </p:stCondLst>
                                        </p:cTn>
                                        <p:tgtEl>
                                          <p:spTgt spid="12"/>
                                        </p:tgtEl>
                                        <p:attrNameLst>
                                          <p:attrName>style.visibility</p:attrName>
                                        </p:attrNameLst>
                                      </p:cBhvr>
                                      <p:to>
                                        <p:strVal val="visible"/>
                                      </p:to>
                                    </p:set>
                                  </p:childTnLst>
                                </p:cTn>
                              </p:par>
                              <p:par>
                                <p:cTn id="70" presetID="1" presetClass="entr" presetSubtype="0" fill="hold" nodeType="withEffect">
                                  <p:stCondLst>
                                    <p:cond delay="1500"/>
                                  </p:stCondLst>
                                  <p:childTnLst>
                                    <p:set>
                                      <p:cBhvr>
                                        <p:cTn id="71" dur="1" fill="hold">
                                          <p:stCondLst>
                                            <p:cond delay="0"/>
                                          </p:stCondLst>
                                        </p:cTn>
                                        <p:tgtEl>
                                          <p:spTgt spid="1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xit" presetSubtype="4" fill="hold" grpId="1" nodeType="clickEffect">
                                  <p:stCondLst>
                                    <p:cond delay="0"/>
                                  </p:stCondLst>
                                  <p:childTnLst>
                                    <p:animEffect transition="out" filter="wipe(down)">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22" presetClass="exit" presetSubtype="4" fill="hold" nodeType="withEffect">
                                  <p:stCondLst>
                                    <p:cond delay="0"/>
                                  </p:stCondLst>
                                  <p:childTnLst>
                                    <p:animEffect transition="out" filter="wipe(down)">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par>
                                <p:cTn id="80" presetID="22" presetClass="exit" presetSubtype="4" fill="hold" nodeType="withEffect">
                                  <p:stCondLst>
                                    <p:cond delay="0"/>
                                  </p:stCondLst>
                                  <p:childTnLst>
                                    <p:animEffect transition="out" filter="wipe(down)">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par>
                                <p:cTn id="83" presetID="22" presetClass="exit" presetSubtype="4" fill="hold" nodeType="withEffect">
                                  <p:stCondLst>
                                    <p:cond delay="0"/>
                                  </p:stCondLst>
                                  <p:childTnLst>
                                    <p:animEffect transition="out" filter="wipe(down)">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xit" presetSubtype="4" fill="hold" grpId="1" nodeType="clickEffect">
                                  <p:stCondLst>
                                    <p:cond delay="0"/>
                                  </p:stCondLst>
                                  <p:childTnLst>
                                    <p:animEffect transition="out" filter="wipe(down)">
                                      <p:cBhvr>
                                        <p:cTn id="95" dur="500"/>
                                        <p:tgtEl>
                                          <p:spTgt spid="26"/>
                                        </p:tgtEl>
                                      </p:cBhvr>
                                    </p:animEffect>
                                    <p:set>
                                      <p:cBhvr>
                                        <p:cTn id="96" dur="1" fill="hold">
                                          <p:stCondLst>
                                            <p:cond delay="499"/>
                                          </p:stCondLst>
                                        </p:cTn>
                                        <p:tgtEl>
                                          <p:spTgt spid="26"/>
                                        </p:tgtEl>
                                        <p:attrNameLst>
                                          <p:attrName>style.visibility</p:attrName>
                                        </p:attrNameLst>
                                      </p:cBhvr>
                                      <p:to>
                                        <p:strVal val="hidden"/>
                                      </p:to>
                                    </p:set>
                                  </p:childTnLst>
                                </p:cTn>
                              </p:par>
                              <p:par>
                                <p:cTn id="97" presetID="22" presetClass="entr" presetSubtype="4" fill="hold" grpId="2"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par>
                                <p:cTn id="100" presetID="22" presetClass="entr" presetSubtype="4" fill="hold" grpId="2"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down)">
                                      <p:cBhvr>
                                        <p:cTn id="102" dur="500"/>
                                        <p:tgtEl>
                                          <p:spTgt spid="19"/>
                                        </p:tgtEl>
                                      </p:cBhvr>
                                    </p:animEffect>
                                  </p:childTnLst>
                                </p:cTn>
                              </p:par>
                              <p:par>
                                <p:cTn id="103" presetID="22" presetClass="entr" presetSubtype="4"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down)">
                                      <p:cBhvr>
                                        <p:cTn id="105" dur="500"/>
                                        <p:tgtEl>
                                          <p:spTgt spid="1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500"/>
                                        <p:tgtEl>
                                          <p:spTgt spid="22"/>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down)">
                                      <p:cBhvr>
                                        <p:cTn id="1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Graphic spid="20" grpId="0">
        <p:bldAsOne/>
      </p:bldGraphic>
      <p:bldGraphic spid="20" grpId="1">
        <p:bldAsOne/>
      </p:bldGraphic>
      <p:bldGraphic spid="20" grpId="2">
        <p:bldAsOne/>
      </p:bldGraphic>
      <p:bldP spid="19" grpId="0" animBg="1"/>
      <p:bldP spid="19" grpId="1" animBg="1"/>
      <p:bldP spid="19" grpId="2" animBg="1"/>
      <p:bldP spid="22" grpId="0" animBg="1"/>
      <p:bldP spid="23" grpId="0" animBg="1"/>
      <p:bldP spid="7" grpId="0" animBg="1"/>
      <p:bldP spid="7" grpId="1" animBg="1"/>
      <p:bldP spid="8" grpId="0" animBg="1"/>
      <p:bldP spid="8" grpId="1" animBg="1"/>
      <p:bldP spid="17" grpId="0"/>
      <p:bldP spid="17" grpId="1"/>
      <p:bldP spid="18" grpId="0"/>
      <p:bldGraphic spid="21" grpId="0">
        <p:bldAsOne/>
      </p:bldGraphic>
      <p:bldGraphic spid="26" grpId="0">
        <p:bldAsOne/>
      </p:bldGraphic>
      <p:bldGraphic spid="26"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D97A150F-36DD-E943-B6A0-393006FA792B}"/>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FAB378D5-6C5A-324B-84DE-AAB3E6976F2B}"/>
              </a:ext>
            </a:extLst>
          </p:cNvPr>
          <p:cNvSpPr>
            <a:spLocks noGrp="1"/>
          </p:cNvSpPr>
          <p:nvPr>
            <p:ph type="sldNum" sz="quarter" idx="12"/>
          </p:nvPr>
        </p:nvSpPr>
        <p:spPr/>
        <p:txBody>
          <a:bodyPr/>
          <a:lstStyle/>
          <a:p>
            <a:fld id="{AD2E422D-0E65-4B81-9088-EA407164B4A1}" type="slidenum">
              <a:rPr lang="en-GB" smtClean="0"/>
              <a:t>20</a:t>
            </a:fld>
            <a:endParaRPr lang="en-GB"/>
          </a:p>
        </p:txBody>
      </p:sp>
      <p:sp>
        <p:nvSpPr>
          <p:cNvPr id="8" name="Title 7">
            <a:extLst>
              <a:ext uri="{FF2B5EF4-FFF2-40B4-BE49-F238E27FC236}">
                <a16:creationId xmlns:a16="http://schemas.microsoft.com/office/drawing/2014/main" xmlns="" id="{866ECC26-B474-4A49-A48B-39C58BF1FEC9}"/>
              </a:ext>
            </a:extLst>
          </p:cNvPr>
          <p:cNvSpPr>
            <a:spLocks noGrp="1"/>
          </p:cNvSpPr>
          <p:nvPr>
            <p:ph type="ctrTitle"/>
          </p:nvPr>
        </p:nvSpPr>
        <p:spPr>
          <a:xfrm>
            <a:off x="457200" y="259429"/>
            <a:ext cx="8208912" cy="720080"/>
          </a:xfrm>
        </p:spPr>
        <p:txBody>
          <a:bodyPr/>
          <a:lstStyle/>
          <a:p>
            <a:r>
              <a:rPr lang="en-GB" b="1">
                <a:solidFill>
                  <a:srgbClr val="2F78AC"/>
                </a:solidFill>
              </a:rPr>
              <a:t>Economic Implications</a:t>
            </a:r>
          </a:p>
        </p:txBody>
      </p:sp>
      <p:sp>
        <p:nvSpPr>
          <p:cNvPr id="12" name="Rectangle: Rounded Corners 11">
            <a:extLst>
              <a:ext uri="{FF2B5EF4-FFF2-40B4-BE49-F238E27FC236}">
                <a16:creationId xmlns:a16="http://schemas.microsoft.com/office/drawing/2014/main" xmlns="" id="{2D88E96B-94EC-4510-BD17-80F0D56E2EC2}"/>
              </a:ext>
            </a:extLst>
          </p:cNvPr>
          <p:cNvSpPr/>
          <p:nvPr/>
        </p:nvSpPr>
        <p:spPr>
          <a:xfrm>
            <a:off x="647630" y="2611580"/>
            <a:ext cx="3411563" cy="1073616"/>
          </a:xfrm>
          <a:prstGeom prst="round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THE BUSINESS AS USUAL</a:t>
            </a:r>
            <a:endParaRPr lang="es-ES" b="1">
              <a:solidFill>
                <a:schemeClr val="tx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BE2ECEFC-85DA-46A7-A718-FAD81DC7229D}"/>
              </a:ext>
            </a:extLst>
          </p:cNvPr>
          <p:cNvSpPr/>
          <p:nvPr/>
        </p:nvSpPr>
        <p:spPr>
          <a:xfrm>
            <a:off x="647629" y="3772182"/>
            <a:ext cx="3411563" cy="107361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CONSERVATIVE</a:t>
            </a:r>
            <a:endParaRPr lang="es-ES" b="1">
              <a:solidFill>
                <a:schemeClr val="bg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FEEC795F-206A-42E9-9CCA-0020EDCAA5B4}"/>
              </a:ext>
            </a:extLst>
          </p:cNvPr>
          <p:cNvSpPr/>
          <p:nvPr/>
        </p:nvSpPr>
        <p:spPr>
          <a:xfrm>
            <a:off x="647629" y="4932784"/>
            <a:ext cx="3411563" cy="1073616"/>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MOST AGGRESSIVE</a:t>
            </a:r>
            <a:endParaRPr lang="es-ES" b="1">
              <a:solidFill>
                <a:schemeClr val="bg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98BDF685-BF1D-4C76-B94C-A5E63DA7F2F5}"/>
              </a:ext>
            </a:extLst>
          </p:cNvPr>
          <p:cNvSpPr/>
          <p:nvPr/>
        </p:nvSpPr>
        <p:spPr>
          <a:xfrm>
            <a:off x="647628" y="1472090"/>
            <a:ext cx="3411563" cy="107361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a:solidFill>
                  <a:schemeClr val="tx1"/>
                </a:solidFill>
                <a:latin typeface="Arial" panose="020B0604020202020204" pitchFamily="34" charset="0"/>
                <a:cs typeface="Arial" panose="020B0604020202020204" pitchFamily="34" charset="0"/>
              </a:rPr>
              <a:t>SCENARIOS</a:t>
            </a:r>
            <a:endParaRPr lang="es-ES" sz="2500" b="1">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AC477CF3-C390-44F2-9597-D043CCFBF839}"/>
              </a:ext>
            </a:extLst>
          </p:cNvPr>
          <p:cNvSpPr/>
          <p:nvPr/>
        </p:nvSpPr>
        <p:spPr>
          <a:xfrm>
            <a:off x="5825403" y="1472090"/>
            <a:ext cx="2895600" cy="3170099"/>
          </a:xfrm>
          <a:prstGeom prst="rect">
            <a:avLst/>
          </a:prstGeom>
          <a:scene3d>
            <a:camera prst="orthographicFront"/>
            <a:lightRig rig="threePt" dir="t"/>
          </a:scene3d>
        </p:spPr>
        <p:txBody>
          <a:bodyPr wrap="square">
            <a:spAutoFit/>
          </a:bodyPr>
          <a:lstStyle/>
          <a:p>
            <a:r>
              <a:rPr lang="es-ES" sz="2000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GB" sz="2000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9C23AB8D-0089-4EEE-B3E4-CC0001F4AA96}"/>
              </a:ext>
            </a:extLst>
          </p:cNvPr>
          <p:cNvSpPr txBox="1"/>
          <p:nvPr/>
        </p:nvSpPr>
        <p:spPr>
          <a:xfrm>
            <a:off x="4561656" y="4171371"/>
            <a:ext cx="4365673" cy="1323439"/>
          </a:xfrm>
          <a:prstGeom prst="rect">
            <a:avLst/>
          </a:prstGeom>
          <a:noFill/>
        </p:spPr>
        <p:txBody>
          <a:bodyPr wrap="square" rtlCol="0">
            <a:spAutoFit/>
          </a:bodyPr>
          <a:lstStyle/>
          <a:p>
            <a:pPr algn="ctr"/>
            <a:r>
              <a:rPr lang="en-GB" sz="4000" b="1">
                <a:solidFill>
                  <a:srgbClr val="002060"/>
                </a:solidFill>
                <a:latin typeface="Arial" panose="020B0604020202020204" pitchFamily="34" charset="0"/>
                <a:cs typeface="Arial" panose="020B0604020202020204" pitchFamily="34" charset="0"/>
              </a:rPr>
              <a:t>FUEL TAX </a:t>
            </a:r>
          </a:p>
          <a:p>
            <a:pPr algn="ctr"/>
            <a:r>
              <a:rPr lang="en-GB" sz="4000" b="1">
                <a:solidFill>
                  <a:srgbClr val="002060"/>
                </a:solidFill>
                <a:latin typeface="Arial" panose="020B0604020202020204" pitchFamily="34" charset="0"/>
                <a:cs typeface="Arial" panose="020B0604020202020204" pitchFamily="34" charset="0"/>
              </a:rPr>
              <a:t>REVENUE LOST</a:t>
            </a:r>
          </a:p>
        </p:txBody>
      </p:sp>
      <p:sp>
        <p:nvSpPr>
          <p:cNvPr id="16" name="Footer Placeholder 3">
            <a:extLst>
              <a:ext uri="{FF2B5EF4-FFF2-40B4-BE49-F238E27FC236}">
                <a16:creationId xmlns:a16="http://schemas.microsoft.com/office/drawing/2014/main" xmlns="" id="{40382A52-AB87-7647-AFFB-E237F19F0554}"/>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29472765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Rounded Corners 77">
            <a:extLst>
              <a:ext uri="{FF2B5EF4-FFF2-40B4-BE49-F238E27FC236}">
                <a16:creationId xmlns:a16="http://schemas.microsoft.com/office/drawing/2014/main" xmlns="" id="{F9D6764B-4054-40EF-9CEE-C290E3AB9A2D}"/>
              </a:ext>
            </a:extLst>
          </p:cNvPr>
          <p:cNvSpPr/>
          <p:nvPr/>
        </p:nvSpPr>
        <p:spPr>
          <a:xfrm>
            <a:off x="3685543" y="1952845"/>
            <a:ext cx="1829886" cy="1169312"/>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solidFill>
                  <a:schemeClr val="tx2">
                    <a:lumMod val="50000"/>
                  </a:schemeClr>
                </a:solidFill>
                <a:latin typeface="Arial" panose="020B0604020202020204" pitchFamily="34" charset="0"/>
                <a:cs typeface="Arial" panose="020B0604020202020204" pitchFamily="34" charset="0"/>
              </a:rPr>
              <a:t>Annual </a:t>
            </a:r>
          </a:p>
          <a:p>
            <a:pPr algn="ctr"/>
            <a:r>
              <a:rPr lang="es-ES" sz="1500" b="1">
                <a:solidFill>
                  <a:schemeClr val="tx2">
                    <a:lumMod val="50000"/>
                  </a:schemeClr>
                </a:solidFill>
                <a:latin typeface="Arial" panose="020B0604020202020204" pitchFamily="34" charset="0"/>
                <a:cs typeface="Arial" panose="020B0604020202020204" pitchFamily="34" charset="0"/>
              </a:rPr>
              <a:t>Fuel tax revenue</a:t>
            </a:r>
            <a:endParaRPr lang="en-GB" sz="1500" b="1">
              <a:solidFill>
                <a:schemeClr val="tx2">
                  <a:lumMod val="50000"/>
                </a:schemeClr>
              </a:solidFill>
              <a:latin typeface="Arial" panose="020B0604020202020204" pitchFamily="34" charset="0"/>
              <a:cs typeface="Arial" panose="020B0604020202020204" pitchFamily="34" charset="0"/>
            </a:endParaRPr>
          </a:p>
          <a:p>
            <a:pPr algn="ctr"/>
            <a:r>
              <a:rPr lang="es-ES" sz="2500" b="1">
                <a:solidFill>
                  <a:schemeClr val="tx2">
                    <a:lumMod val="50000"/>
                  </a:schemeClr>
                </a:solidFill>
                <a:latin typeface="Arial" panose="020B0604020202020204" pitchFamily="34" charset="0"/>
                <a:cs typeface="Arial" panose="020B0604020202020204" pitchFamily="34" charset="0"/>
              </a:rPr>
              <a:t>£732 </a:t>
            </a:r>
          </a:p>
          <a:p>
            <a:pPr algn="ctr"/>
            <a:r>
              <a:rPr lang="es-ES" sz="1500" b="1">
                <a:solidFill>
                  <a:schemeClr val="tx2">
                    <a:lumMod val="50000"/>
                  </a:schemeClr>
                </a:solidFill>
                <a:latin typeface="Arial" panose="020B0604020202020204" pitchFamily="34" charset="0"/>
                <a:cs typeface="Arial" panose="020B0604020202020204" pitchFamily="34" charset="0"/>
              </a:rPr>
              <a:t>Per ICE Car</a:t>
            </a:r>
            <a:endParaRPr lang="en-GB" sz="1500" b="1">
              <a:solidFill>
                <a:schemeClr val="tx2">
                  <a:lumMod val="50000"/>
                </a:schemeClr>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xmlns="" id="{DAA323B8-A983-4DD1-A7B4-5C386DD8CEA9}"/>
              </a:ext>
            </a:extLst>
          </p:cNvPr>
          <p:cNvSpPr/>
          <p:nvPr/>
        </p:nvSpPr>
        <p:spPr>
          <a:xfrm>
            <a:off x="3805590" y="1952845"/>
            <a:ext cx="1563604" cy="1169312"/>
          </a:xfrm>
          <a:prstGeom prst="roundRect">
            <a:avLst/>
          </a:prstGeom>
          <a:solidFill>
            <a:schemeClr val="tx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latin typeface="Arial" panose="020B0604020202020204" pitchFamily="34" charset="0"/>
                <a:cs typeface="Arial" panose="020B0604020202020204" pitchFamily="34" charset="0"/>
              </a:rPr>
              <a:t>Annual </a:t>
            </a:r>
          </a:p>
          <a:p>
            <a:pPr algn="ctr"/>
            <a:r>
              <a:rPr lang="es-ES" sz="1500" b="1">
                <a:latin typeface="Arial" panose="020B0604020202020204" pitchFamily="34" charset="0"/>
                <a:cs typeface="Arial" panose="020B0604020202020204" pitchFamily="34" charset="0"/>
              </a:rPr>
              <a:t>Fuel tax loss</a:t>
            </a:r>
            <a:endParaRPr lang="en-GB" sz="1500" b="1">
              <a:latin typeface="Arial" panose="020B0604020202020204" pitchFamily="34" charset="0"/>
              <a:cs typeface="Arial" panose="020B0604020202020204" pitchFamily="34" charset="0"/>
            </a:endParaRPr>
          </a:p>
          <a:p>
            <a:pPr algn="ctr"/>
            <a:r>
              <a:rPr lang="es-ES" sz="2500" b="1">
                <a:latin typeface="Arial" panose="020B0604020202020204" pitchFamily="34" charset="0"/>
                <a:cs typeface="Arial" panose="020B0604020202020204" pitchFamily="34" charset="0"/>
              </a:rPr>
              <a:t>£732 </a:t>
            </a:r>
          </a:p>
          <a:p>
            <a:pPr algn="ctr"/>
            <a:r>
              <a:rPr lang="es-ES" sz="1500" b="1">
                <a:latin typeface="Arial" panose="020B0604020202020204" pitchFamily="34" charset="0"/>
                <a:cs typeface="Arial" panose="020B0604020202020204" pitchFamily="34" charset="0"/>
              </a:rPr>
              <a:t>Per EV</a:t>
            </a:r>
            <a:endParaRPr lang="en-GB" sz="1500" b="1">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xmlns="" id="{557CD390-CCF2-4217-A834-D48AF8FCA356}"/>
              </a:ext>
            </a:extLst>
          </p:cNvPr>
          <p:cNvSpPr/>
          <p:nvPr/>
        </p:nvSpPr>
        <p:spPr>
          <a:xfrm>
            <a:off x="3219335" y="2560657"/>
            <a:ext cx="1611921" cy="57103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rgbClr val="C00000"/>
                </a:solidFill>
                <a:latin typeface="Arial" panose="020B0604020202020204" pitchFamily="34" charset="0"/>
                <a:cs typeface="Arial" panose="020B0604020202020204" pitchFamily="34" charset="0"/>
              </a:rPr>
              <a:t>£1 Billion</a:t>
            </a:r>
            <a:endParaRPr lang="en-GB" sz="2000" b="1">
              <a:solidFill>
                <a:srgbClr val="C00000"/>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xmlns="" id="{9701410F-E721-43EF-85D3-555EE887CF4D}"/>
              </a:ext>
            </a:extLst>
          </p:cNvPr>
          <p:cNvSpPr/>
          <p:nvPr/>
        </p:nvSpPr>
        <p:spPr>
          <a:xfrm>
            <a:off x="3219336" y="1949629"/>
            <a:ext cx="1646522" cy="528459"/>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Business as Usual Scenario</a:t>
            </a:r>
            <a:endParaRPr lang="es-ES" b="1">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xmlns="" id="{BABBFB18-79BE-4650-868B-7DA7B7E7F363}"/>
              </a:ext>
            </a:extLst>
          </p:cNvPr>
          <p:cNvSpPr/>
          <p:nvPr/>
        </p:nvSpPr>
        <p:spPr>
          <a:xfrm>
            <a:off x="4447685" y="2395324"/>
            <a:ext cx="2078868" cy="536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latin typeface="Arial" panose="020B0604020202020204" pitchFamily="34" charset="0"/>
                <a:cs typeface="Arial" panose="020B0604020202020204" pitchFamily="34" charset="0"/>
              </a:rPr>
              <a:t>Change in Charging Electricity Price</a:t>
            </a:r>
          </a:p>
        </p:txBody>
      </p:sp>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4" name="Footer Placeholder 3">
            <a:extLst>
              <a:ext uri="{FF2B5EF4-FFF2-40B4-BE49-F238E27FC236}">
                <a16:creationId xmlns:a16="http://schemas.microsoft.com/office/drawing/2014/main" xmlns="" id="{EFC7D2F9-1801-A345-93CD-559B7B853161}"/>
              </a:ext>
            </a:extLst>
          </p:cNvPr>
          <p:cNvSpPr>
            <a:spLocks noGrp="1"/>
          </p:cNvSpPr>
          <p:nvPr>
            <p:ph type="ftr" sz="quarter" idx="11"/>
          </p:nvPr>
        </p:nvSpPr>
        <p:spPr/>
        <p:txBody>
          <a:bodyPr/>
          <a:lstStyle/>
          <a:p>
            <a:r>
              <a:rPr lang="nn-NO"/>
              <a:t>EV Paradigm. A UK Strategy</a:t>
            </a:r>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p:txBody>
          <a:bodyPr/>
          <a:lstStyle/>
          <a:p>
            <a:fld id="{AD2E422D-0E65-4B81-9088-EA407164B4A1}" type="slidenum">
              <a:rPr lang="en-GB" smtClean="0"/>
              <a:t>21</a:t>
            </a:fld>
            <a:endParaRPr lang="en-GB"/>
          </a:p>
        </p:txBody>
      </p:sp>
      <p:sp>
        <p:nvSpPr>
          <p:cNvPr id="7" name="Title 5">
            <a:extLst>
              <a:ext uri="{FF2B5EF4-FFF2-40B4-BE49-F238E27FC236}">
                <a16:creationId xmlns:a16="http://schemas.microsoft.com/office/drawing/2014/main" xmlns="" id="{CA41621F-5822-464D-9964-1FE745DD2B84}"/>
              </a:ext>
            </a:extLst>
          </p:cNvPr>
          <p:cNvSpPr txBox="1">
            <a:spLocks/>
          </p:cNvSpPr>
          <p:nvPr/>
        </p:nvSpPr>
        <p:spPr>
          <a:xfrm>
            <a:off x="457200" y="240740"/>
            <a:ext cx="5842992" cy="720080"/>
          </a:xfrm>
          <a:prstGeom prst="rect">
            <a:avLst/>
          </a:prstGeom>
        </p:spPr>
        <p:txBody>
          <a:bodyPr anchor="t"/>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9AE"/>
                </a:solidFill>
              </a:rPr>
              <a:t>Fuel Tax Revenue Lost</a:t>
            </a:r>
          </a:p>
        </p:txBody>
      </p:sp>
      <p:pic>
        <p:nvPicPr>
          <p:cNvPr id="2" name="Picture 1">
            <a:extLst>
              <a:ext uri="{FF2B5EF4-FFF2-40B4-BE49-F238E27FC236}">
                <a16:creationId xmlns:a16="http://schemas.microsoft.com/office/drawing/2014/main" xmlns="" id="{FA75BE28-1968-4217-9111-E56D5292912E}"/>
              </a:ext>
            </a:extLst>
          </p:cNvPr>
          <p:cNvPicPr>
            <a:picLocks noChangeAspect="1"/>
          </p:cNvPicPr>
          <p:nvPr/>
        </p:nvPicPr>
        <p:blipFill>
          <a:blip r:embed="rId3"/>
          <a:stretch>
            <a:fillRect/>
          </a:stretch>
        </p:blipFill>
        <p:spPr>
          <a:xfrm>
            <a:off x="802564" y="2008454"/>
            <a:ext cx="2381235" cy="1903748"/>
          </a:xfrm>
          <a:prstGeom prst="rect">
            <a:avLst/>
          </a:prstGeom>
        </p:spPr>
      </p:pic>
      <p:pic>
        <p:nvPicPr>
          <p:cNvPr id="6" name="Picture 5">
            <a:extLst>
              <a:ext uri="{FF2B5EF4-FFF2-40B4-BE49-F238E27FC236}">
                <a16:creationId xmlns:a16="http://schemas.microsoft.com/office/drawing/2014/main" xmlns="" id="{9E022D9C-3B01-4A03-A736-BCE6B2391221}"/>
              </a:ext>
            </a:extLst>
          </p:cNvPr>
          <p:cNvPicPr>
            <a:picLocks noChangeAspect="1"/>
          </p:cNvPicPr>
          <p:nvPr/>
        </p:nvPicPr>
        <p:blipFill>
          <a:blip r:embed="rId4"/>
          <a:stretch>
            <a:fillRect/>
          </a:stretch>
        </p:blipFill>
        <p:spPr>
          <a:xfrm>
            <a:off x="6137220" y="1983372"/>
            <a:ext cx="2766918" cy="1712564"/>
          </a:xfrm>
          <a:prstGeom prst="rect">
            <a:avLst/>
          </a:prstGeom>
        </p:spPr>
      </p:pic>
      <p:sp>
        <p:nvSpPr>
          <p:cNvPr id="23" name="Rectangle: Rounded Corners 22">
            <a:extLst>
              <a:ext uri="{FF2B5EF4-FFF2-40B4-BE49-F238E27FC236}">
                <a16:creationId xmlns:a16="http://schemas.microsoft.com/office/drawing/2014/main" xmlns="" id="{94CCC1E9-AC38-48F9-9F70-A17EFBF2D828}"/>
              </a:ext>
            </a:extLst>
          </p:cNvPr>
          <p:cNvSpPr/>
          <p:nvPr/>
        </p:nvSpPr>
        <p:spPr>
          <a:xfrm>
            <a:off x="677283" y="1590683"/>
            <a:ext cx="2603379" cy="5621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rgbClr val="2F78AC"/>
                </a:solidFill>
                <a:latin typeface="Arial" panose="020B0604020202020204" pitchFamily="34" charset="0"/>
                <a:cs typeface="Arial" panose="020B0604020202020204" pitchFamily="34" charset="0"/>
              </a:rPr>
              <a:t>UK Petrol and Diesel Cars Consumption</a:t>
            </a:r>
            <a:endParaRPr lang="en-GB" b="1">
              <a:solidFill>
                <a:srgbClr val="2F78AC"/>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xmlns="" id="{A6A80F2F-0133-4913-968E-72040E320A6E}"/>
              </a:ext>
            </a:extLst>
          </p:cNvPr>
          <p:cNvSpPr/>
          <p:nvPr/>
        </p:nvSpPr>
        <p:spPr>
          <a:xfrm>
            <a:off x="6088091" y="1590683"/>
            <a:ext cx="2865176" cy="5621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rgbClr val="2F78AC"/>
                </a:solidFill>
                <a:latin typeface="Arial" panose="020B0604020202020204" pitchFamily="34" charset="0"/>
                <a:cs typeface="Arial" panose="020B0604020202020204" pitchFamily="34" charset="0"/>
              </a:rPr>
              <a:t>UK Number of Cars</a:t>
            </a:r>
          </a:p>
        </p:txBody>
      </p:sp>
      <p:sp>
        <p:nvSpPr>
          <p:cNvPr id="32" name="Rectangle: Rounded Corners 31">
            <a:extLst>
              <a:ext uri="{FF2B5EF4-FFF2-40B4-BE49-F238E27FC236}">
                <a16:creationId xmlns:a16="http://schemas.microsoft.com/office/drawing/2014/main" xmlns="" id="{DA04DF60-9604-4B43-8BB7-3A9521FD07C3}"/>
              </a:ext>
            </a:extLst>
          </p:cNvPr>
          <p:cNvSpPr/>
          <p:nvPr/>
        </p:nvSpPr>
        <p:spPr>
          <a:xfrm>
            <a:off x="6678291" y="2553884"/>
            <a:ext cx="2198423" cy="1122534"/>
          </a:xfrm>
          <a:prstGeom prst="roundRect">
            <a:avLst/>
          </a:prstGeom>
          <a:solidFill>
            <a:schemeClr val="tx2">
              <a:lumMod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a:latin typeface="Arial" panose="020B0604020202020204" pitchFamily="34" charset="0"/>
                <a:cs typeface="Arial" panose="020B0604020202020204" pitchFamily="34" charset="0"/>
              </a:rPr>
              <a:t>£32 </a:t>
            </a:r>
            <a:r>
              <a:rPr lang="en-GB" sz="3000" b="1">
                <a:latin typeface="Arial" panose="020B0604020202020204" pitchFamily="34" charset="0"/>
                <a:cs typeface="Arial" panose="020B0604020202020204" pitchFamily="34" charset="0"/>
              </a:rPr>
              <a:t>B</a:t>
            </a:r>
            <a:r>
              <a:rPr lang="es-ES" sz="3000" b="1">
                <a:latin typeface="Arial" panose="020B0604020202020204" pitchFamily="34" charset="0"/>
                <a:cs typeface="Arial" panose="020B0604020202020204" pitchFamily="34" charset="0"/>
              </a:rPr>
              <a:t>ILLION!</a:t>
            </a:r>
            <a:endParaRPr lang="en-GB" sz="3000" b="1">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xmlns="" id="{09E8513D-AC99-4CAF-AC8A-CF109294163B}"/>
              </a:ext>
            </a:extLst>
          </p:cNvPr>
          <p:cNvSpPr/>
          <p:nvPr/>
        </p:nvSpPr>
        <p:spPr>
          <a:xfrm>
            <a:off x="1919547" y="1543945"/>
            <a:ext cx="1052195" cy="37790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rgbClr val="2F78AC"/>
                </a:solidFill>
                <a:latin typeface="Arial" panose="020B0604020202020204" pitchFamily="34" charset="0"/>
                <a:cs typeface="Arial" panose="020B0604020202020204" pitchFamily="34" charset="0"/>
              </a:rPr>
              <a:t>2016</a:t>
            </a:r>
            <a:endParaRPr lang="en-GB" sz="1500" b="1">
              <a:solidFill>
                <a:srgbClr val="2F78AC"/>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xmlns="" id="{B9955225-F8DA-4289-BDAA-573E4E805886}"/>
              </a:ext>
            </a:extLst>
          </p:cNvPr>
          <p:cNvSpPr/>
          <p:nvPr/>
        </p:nvSpPr>
        <p:spPr>
          <a:xfrm>
            <a:off x="4946645" y="1954904"/>
            <a:ext cx="1646522" cy="528459"/>
          </a:xfrm>
          <a:prstGeom prst="roundRect">
            <a:avLst/>
          </a:prstGeom>
          <a:solidFill>
            <a:srgbClr val="2F78A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bg1"/>
                </a:solidFill>
              </a:rPr>
              <a:t>Conservative Scenario</a:t>
            </a:r>
            <a:endParaRPr lang="es-ES" b="1">
              <a:solidFill>
                <a:schemeClr val="bg1"/>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xmlns="" id="{3387E192-23F6-497A-82F8-4ABB3FD42592}"/>
              </a:ext>
            </a:extLst>
          </p:cNvPr>
          <p:cNvSpPr/>
          <p:nvPr/>
        </p:nvSpPr>
        <p:spPr>
          <a:xfrm>
            <a:off x="6680954" y="1949629"/>
            <a:ext cx="2195760" cy="539517"/>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err="1">
                <a:solidFill>
                  <a:schemeClr val="bg1"/>
                </a:solidFill>
              </a:rPr>
              <a:t>Most</a:t>
            </a:r>
            <a:r>
              <a:rPr lang="es-ES" b="1">
                <a:solidFill>
                  <a:schemeClr val="bg1"/>
                </a:solidFill>
              </a:rPr>
              <a:t> </a:t>
            </a:r>
            <a:r>
              <a:rPr lang="es-ES" b="1" err="1">
                <a:solidFill>
                  <a:schemeClr val="bg1"/>
                </a:solidFill>
              </a:rPr>
              <a:t>Aggressive</a:t>
            </a:r>
            <a:r>
              <a:rPr lang="es-ES" b="1">
                <a:solidFill>
                  <a:schemeClr val="bg1"/>
                </a:solidFill>
              </a:rPr>
              <a:t> Scenario</a:t>
            </a:r>
            <a:endParaRPr lang="es-ES" b="1">
              <a:solidFill>
                <a:schemeClr val="bg1"/>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xmlns="" id="{1CD3582C-99E2-47CE-8EC0-25C01397BD2F}"/>
              </a:ext>
            </a:extLst>
          </p:cNvPr>
          <p:cNvSpPr/>
          <p:nvPr/>
        </p:nvSpPr>
        <p:spPr>
          <a:xfrm>
            <a:off x="2006288" y="2553883"/>
            <a:ext cx="918844" cy="44865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solidFill>
                  <a:srgbClr val="C00000"/>
                </a:solidFill>
                <a:latin typeface="Arial" panose="020B0604020202020204" pitchFamily="34" charset="0"/>
                <a:cs typeface="Arial" panose="020B0604020202020204" pitchFamily="34" charset="0"/>
              </a:rPr>
              <a:t>£ 30 Million</a:t>
            </a:r>
            <a:endParaRPr lang="en-GB" sz="1500" b="1">
              <a:solidFill>
                <a:srgbClr val="C00000"/>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xmlns="" id="{73B81707-21D1-4EC1-A99C-B1E2E52AAC9B}"/>
              </a:ext>
            </a:extLst>
          </p:cNvPr>
          <p:cNvSpPr/>
          <p:nvPr/>
        </p:nvSpPr>
        <p:spPr>
          <a:xfrm>
            <a:off x="4946645" y="2553883"/>
            <a:ext cx="1646522" cy="82747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rgbClr val="C00000"/>
                </a:solidFill>
                <a:latin typeface="Arial" panose="020B0604020202020204" pitchFamily="34" charset="0"/>
                <a:cs typeface="Arial" panose="020B0604020202020204" pitchFamily="34" charset="0"/>
              </a:rPr>
              <a:t>£3 Billion</a:t>
            </a:r>
            <a:endParaRPr lang="en-GB" sz="2000" b="1">
              <a:solidFill>
                <a:srgbClr val="C00000"/>
              </a:solidFill>
              <a:latin typeface="Arial" panose="020B0604020202020204" pitchFamily="34" charset="0"/>
              <a:cs typeface="Arial" panose="020B0604020202020204" pitchFamily="34" charset="0"/>
            </a:endParaRPr>
          </a:p>
        </p:txBody>
      </p:sp>
      <p:graphicFrame>
        <p:nvGraphicFramePr>
          <p:cNvPr id="40" name="Chart 39">
            <a:extLst>
              <a:ext uri="{FF2B5EF4-FFF2-40B4-BE49-F238E27FC236}">
                <a16:creationId xmlns:a16="http://schemas.microsoft.com/office/drawing/2014/main" xmlns="" id="{F52DD882-A279-40FF-B679-C6D0E93D7A7E}"/>
              </a:ext>
            </a:extLst>
          </p:cNvPr>
          <p:cNvGraphicFramePr>
            <a:graphicFrameLocks/>
          </p:cNvGraphicFramePr>
          <p:nvPr>
            <p:extLst>
              <p:ext uri="{D42A27DB-BD31-4B8C-83A1-F6EECF244321}">
                <p14:modId xmlns:p14="http://schemas.microsoft.com/office/powerpoint/2010/main" val="2903542995"/>
              </p:ext>
            </p:extLst>
          </p:nvPr>
        </p:nvGraphicFramePr>
        <p:xfrm>
          <a:off x="-401808" y="3852168"/>
          <a:ext cx="9312811" cy="256326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Rounded Corners 40">
            <a:extLst>
              <a:ext uri="{FF2B5EF4-FFF2-40B4-BE49-F238E27FC236}">
                <a16:creationId xmlns:a16="http://schemas.microsoft.com/office/drawing/2014/main" xmlns="" id="{B6BAD4A2-D29A-4D9A-B569-B390F67DE747}"/>
              </a:ext>
            </a:extLst>
          </p:cNvPr>
          <p:cNvSpPr/>
          <p:nvPr/>
        </p:nvSpPr>
        <p:spPr>
          <a:xfrm>
            <a:off x="3219334" y="1537244"/>
            <a:ext cx="5657379" cy="36512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rgbClr val="2F78AC"/>
                </a:solidFill>
                <a:latin typeface="Arial" panose="020B0604020202020204" pitchFamily="34" charset="0"/>
                <a:cs typeface="Arial" panose="020B0604020202020204" pitchFamily="34" charset="0"/>
              </a:rPr>
              <a:t>2050</a:t>
            </a:r>
            <a:endParaRPr lang="en-GB" sz="1500" b="1">
              <a:solidFill>
                <a:srgbClr val="2F78AC"/>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xmlns="" id="{E8001853-906B-4E8B-BF00-7779229BFD07}"/>
              </a:ext>
            </a:extLst>
          </p:cNvPr>
          <p:cNvSpPr/>
          <p:nvPr/>
        </p:nvSpPr>
        <p:spPr>
          <a:xfrm>
            <a:off x="1826483" y="1960687"/>
            <a:ext cx="1273127" cy="548821"/>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b="1">
                <a:solidFill>
                  <a:schemeClr val="tx2">
                    <a:lumMod val="50000"/>
                  </a:schemeClr>
                </a:solidFill>
                <a:latin typeface="Arial" panose="020B0604020202020204" pitchFamily="34" charset="0"/>
                <a:cs typeface="Arial" panose="020B0604020202020204" pitchFamily="34" charset="0"/>
              </a:rPr>
              <a:t>33,000</a:t>
            </a:r>
          </a:p>
          <a:p>
            <a:pPr algn="ctr"/>
            <a:r>
              <a:rPr lang="es-ES" sz="1700" b="1">
                <a:solidFill>
                  <a:schemeClr val="tx2">
                    <a:lumMod val="50000"/>
                  </a:schemeClr>
                </a:solidFill>
                <a:latin typeface="Arial" panose="020B0604020202020204" pitchFamily="34" charset="0"/>
                <a:cs typeface="Arial" panose="020B0604020202020204" pitchFamily="34" charset="0"/>
              </a:rPr>
              <a:t>EVs</a:t>
            </a:r>
            <a:endParaRPr lang="en-GB" sz="1700" b="1">
              <a:solidFill>
                <a:schemeClr val="tx2">
                  <a:lumMod val="50000"/>
                </a:schemeClr>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xmlns="" id="{5EE5B15B-B3EC-4A7E-8087-932801D4F97B}"/>
              </a:ext>
            </a:extLst>
          </p:cNvPr>
          <p:cNvSpPr/>
          <p:nvPr/>
        </p:nvSpPr>
        <p:spPr>
          <a:xfrm>
            <a:off x="6886416" y="4029912"/>
            <a:ext cx="1990297" cy="617815"/>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b="1">
                <a:solidFill>
                  <a:schemeClr val="tx2">
                    <a:lumMod val="50000"/>
                  </a:schemeClr>
                </a:solidFill>
                <a:latin typeface="Arial" panose="020B0604020202020204" pitchFamily="34" charset="0"/>
                <a:cs typeface="Arial" panose="020B0604020202020204" pitchFamily="34" charset="0"/>
              </a:rPr>
              <a:t>43 </a:t>
            </a:r>
            <a:r>
              <a:rPr lang="en-GB" sz="1700" b="1">
                <a:solidFill>
                  <a:schemeClr val="tx2">
                    <a:lumMod val="50000"/>
                  </a:schemeClr>
                </a:solidFill>
                <a:latin typeface="Arial" panose="020B0604020202020204" pitchFamily="34" charset="0"/>
                <a:cs typeface="Arial" panose="020B0604020202020204" pitchFamily="34" charset="0"/>
              </a:rPr>
              <a:t>million</a:t>
            </a:r>
            <a:r>
              <a:rPr lang="es-ES" sz="1700" b="1">
                <a:solidFill>
                  <a:schemeClr val="tx2">
                    <a:lumMod val="50000"/>
                  </a:schemeClr>
                </a:solidFill>
                <a:latin typeface="Arial" panose="020B0604020202020204" pitchFamily="34" charset="0"/>
                <a:cs typeface="Arial" panose="020B0604020202020204" pitchFamily="34" charset="0"/>
              </a:rPr>
              <a:t> EVs</a:t>
            </a:r>
            <a:endParaRPr lang="en-GB" sz="1700" b="1">
              <a:solidFill>
                <a:schemeClr val="tx2">
                  <a:lumMod val="50000"/>
                </a:schemeClr>
              </a:solidFill>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xmlns="" id="{85C4E54D-E9C3-4DB1-AB4D-5F8EA733F87F}"/>
              </a:ext>
            </a:extLst>
          </p:cNvPr>
          <p:cNvSpPr/>
          <p:nvPr/>
        </p:nvSpPr>
        <p:spPr>
          <a:xfrm>
            <a:off x="887436" y="5429266"/>
            <a:ext cx="1273127" cy="548821"/>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b="1">
                <a:solidFill>
                  <a:schemeClr val="tx2">
                    <a:lumMod val="50000"/>
                  </a:schemeClr>
                </a:solidFill>
                <a:latin typeface="Arial" panose="020B0604020202020204" pitchFamily="34" charset="0"/>
                <a:cs typeface="Arial" panose="020B0604020202020204" pitchFamily="34" charset="0"/>
              </a:rPr>
              <a:t>33,000</a:t>
            </a:r>
          </a:p>
          <a:p>
            <a:pPr algn="ctr"/>
            <a:r>
              <a:rPr lang="es-ES" sz="1700" b="1">
                <a:solidFill>
                  <a:schemeClr val="tx2">
                    <a:lumMod val="50000"/>
                  </a:schemeClr>
                </a:solidFill>
                <a:latin typeface="Arial" panose="020B0604020202020204" pitchFamily="34" charset="0"/>
                <a:cs typeface="Arial" panose="020B0604020202020204" pitchFamily="34" charset="0"/>
              </a:rPr>
              <a:t>EVs</a:t>
            </a:r>
            <a:endParaRPr lang="en-GB" sz="1700" b="1">
              <a:solidFill>
                <a:schemeClr val="tx2">
                  <a:lumMod val="50000"/>
                </a:schemeClr>
              </a:solidFill>
              <a:latin typeface="Arial" panose="020B060402020202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xmlns="" id="{44E71514-8E43-48CB-9646-1B489D15AC09}"/>
              </a:ext>
            </a:extLst>
          </p:cNvPr>
          <p:cNvSpPr/>
          <p:nvPr/>
        </p:nvSpPr>
        <p:spPr>
          <a:xfrm>
            <a:off x="112755" y="5550526"/>
            <a:ext cx="1558522" cy="809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latin typeface="Arial" panose="020B0604020202020204" pitchFamily="34" charset="0"/>
                <a:cs typeface="Arial" panose="020B0604020202020204" pitchFamily="34" charset="0"/>
              </a:rPr>
              <a:t>49 p/kWh</a:t>
            </a:r>
          </a:p>
          <a:p>
            <a:pPr algn="ctr"/>
            <a:r>
              <a:rPr lang="es-ES" sz="1500" b="1">
                <a:latin typeface="Arial" panose="020B0604020202020204" pitchFamily="34" charset="0"/>
                <a:cs typeface="Arial" panose="020B0604020202020204" pitchFamily="34" charset="0"/>
              </a:rPr>
              <a:t>Unit price</a:t>
            </a:r>
          </a:p>
        </p:txBody>
      </p:sp>
      <p:sp>
        <p:nvSpPr>
          <p:cNvPr id="48" name="Rectangle: Rounded Corners 47">
            <a:extLst>
              <a:ext uri="{FF2B5EF4-FFF2-40B4-BE49-F238E27FC236}">
                <a16:creationId xmlns:a16="http://schemas.microsoft.com/office/drawing/2014/main" xmlns="" id="{94D861D6-CB0D-4114-896E-C016FFF67FA3}"/>
              </a:ext>
            </a:extLst>
          </p:cNvPr>
          <p:cNvSpPr/>
          <p:nvPr/>
        </p:nvSpPr>
        <p:spPr>
          <a:xfrm>
            <a:off x="108353" y="2750491"/>
            <a:ext cx="3951608" cy="400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rgbClr val="2F78AC"/>
                </a:solidFill>
                <a:latin typeface="Arial" panose="020B0604020202020204" pitchFamily="34" charset="0"/>
                <a:cs typeface="Arial" panose="020B0604020202020204" pitchFamily="34" charset="0"/>
              </a:rPr>
              <a:t>UK Electricity Prices in 2017</a:t>
            </a:r>
            <a:endParaRPr lang="en-GB" sz="2000" b="1">
              <a:solidFill>
                <a:srgbClr val="2F78AC"/>
              </a:solidFill>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xmlns="" id="{ABCA92F7-39DB-462C-A4A7-EDB68CD7E92C}"/>
              </a:ext>
            </a:extLst>
          </p:cNvPr>
          <p:cNvSpPr/>
          <p:nvPr/>
        </p:nvSpPr>
        <p:spPr>
          <a:xfrm>
            <a:off x="108352" y="3209012"/>
            <a:ext cx="1558523" cy="847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latin typeface="Arial" panose="020B0604020202020204" pitchFamily="34" charset="0"/>
                <a:cs typeface="Arial" panose="020B0604020202020204" pitchFamily="34" charset="0"/>
              </a:rPr>
              <a:t>14 p/kWh</a:t>
            </a:r>
          </a:p>
          <a:p>
            <a:pPr algn="ctr"/>
            <a:r>
              <a:rPr lang="es-ES" sz="1500" b="1">
                <a:latin typeface="Arial" panose="020B0604020202020204" pitchFamily="34" charset="0"/>
                <a:cs typeface="Arial" panose="020B0604020202020204" pitchFamily="34" charset="0"/>
              </a:rPr>
              <a:t>Unit price</a:t>
            </a:r>
          </a:p>
        </p:txBody>
      </p:sp>
      <p:sp>
        <p:nvSpPr>
          <p:cNvPr id="50" name="Rectangle: Rounded Corners 49">
            <a:extLst>
              <a:ext uri="{FF2B5EF4-FFF2-40B4-BE49-F238E27FC236}">
                <a16:creationId xmlns:a16="http://schemas.microsoft.com/office/drawing/2014/main" xmlns="" id="{B9B5A349-881D-4020-AC61-E336B3E8CE69}"/>
              </a:ext>
            </a:extLst>
          </p:cNvPr>
          <p:cNvSpPr/>
          <p:nvPr/>
        </p:nvSpPr>
        <p:spPr>
          <a:xfrm>
            <a:off x="2213677" y="3212548"/>
            <a:ext cx="1812196" cy="847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latin typeface="Arial" panose="020B0604020202020204" pitchFamily="34" charset="0"/>
                <a:cs typeface="Arial" panose="020B0604020202020204" pitchFamily="34" charset="0"/>
              </a:rPr>
              <a:t>£72</a:t>
            </a:r>
          </a:p>
          <a:p>
            <a:pPr algn="ctr"/>
            <a:r>
              <a:rPr lang="es-ES" sz="1500" b="1">
                <a:latin typeface="Arial" panose="020B0604020202020204" pitchFamily="34" charset="0"/>
                <a:cs typeface="Arial" panose="020B0604020202020204" pitchFamily="34" charset="0"/>
              </a:rPr>
              <a:t>Standing charge cost per year</a:t>
            </a:r>
            <a:endParaRPr lang="en-GB" sz="1500" b="1">
              <a:latin typeface="Arial" panose="020B0604020202020204" pitchFamily="34" charset="0"/>
              <a:cs typeface="Arial" panose="020B0604020202020204" pitchFamily="34" charset="0"/>
            </a:endParaRPr>
          </a:p>
        </p:txBody>
      </p:sp>
      <p:sp>
        <p:nvSpPr>
          <p:cNvPr id="51" name="Arrow: Right 50">
            <a:extLst>
              <a:ext uri="{FF2B5EF4-FFF2-40B4-BE49-F238E27FC236}">
                <a16:creationId xmlns:a16="http://schemas.microsoft.com/office/drawing/2014/main" xmlns="" id="{4FAFA3D0-611D-4142-AF82-B0147E49F5D4}"/>
              </a:ext>
            </a:extLst>
          </p:cNvPr>
          <p:cNvSpPr/>
          <p:nvPr/>
        </p:nvSpPr>
        <p:spPr>
          <a:xfrm rot="5400000">
            <a:off x="24433" y="4981290"/>
            <a:ext cx="616193" cy="393256"/>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xmlns="" id="{C1AE25D7-2095-4DFE-8668-45F42AFC6CC6}"/>
              </a:ext>
            </a:extLst>
          </p:cNvPr>
          <p:cNvSpPr/>
          <p:nvPr/>
        </p:nvSpPr>
        <p:spPr>
          <a:xfrm>
            <a:off x="2231528" y="5550526"/>
            <a:ext cx="1812196" cy="809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latin typeface="Arial" panose="020B0604020202020204" pitchFamily="34" charset="0"/>
                <a:cs typeface="Arial" panose="020B0604020202020204" pitchFamily="34" charset="0"/>
              </a:rPr>
              <a:t>£730  </a:t>
            </a:r>
          </a:p>
          <a:p>
            <a:pPr algn="ctr"/>
            <a:r>
              <a:rPr lang="es-ES" sz="1500" b="1">
                <a:latin typeface="Arial" panose="020B0604020202020204" pitchFamily="34" charset="0"/>
                <a:cs typeface="Arial" panose="020B0604020202020204" pitchFamily="34" charset="0"/>
              </a:rPr>
              <a:t>Standing charge cost per year</a:t>
            </a:r>
            <a:endParaRPr lang="en-GB" sz="1500" b="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xmlns="" id="{B8EB90AD-14BE-4902-8D1B-EE744442CCFA}"/>
              </a:ext>
            </a:extLst>
          </p:cNvPr>
          <p:cNvSpPr/>
          <p:nvPr/>
        </p:nvSpPr>
        <p:spPr>
          <a:xfrm>
            <a:off x="549141" y="4865847"/>
            <a:ext cx="1139259" cy="5971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rgbClr val="C00000"/>
                </a:solidFill>
              </a:rPr>
              <a:t>X </a:t>
            </a:r>
            <a:r>
              <a:rPr lang="es-ES" sz="2500" b="1">
                <a:solidFill>
                  <a:srgbClr val="C00000"/>
                </a:solidFill>
              </a:rPr>
              <a:t>3.5</a:t>
            </a:r>
          </a:p>
        </p:txBody>
      </p:sp>
      <p:sp>
        <p:nvSpPr>
          <p:cNvPr id="54" name="Arrow: Right 53">
            <a:extLst>
              <a:ext uri="{FF2B5EF4-FFF2-40B4-BE49-F238E27FC236}">
                <a16:creationId xmlns:a16="http://schemas.microsoft.com/office/drawing/2014/main" xmlns="" id="{FC52E8C6-8683-4214-92DC-A0B649AA820F}"/>
              </a:ext>
            </a:extLst>
          </p:cNvPr>
          <p:cNvSpPr/>
          <p:nvPr/>
        </p:nvSpPr>
        <p:spPr>
          <a:xfrm rot="5400000">
            <a:off x="2321531" y="4992309"/>
            <a:ext cx="616193" cy="393256"/>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xmlns="" id="{0A31B25B-F41C-4587-B877-192D3A360B55}"/>
              </a:ext>
            </a:extLst>
          </p:cNvPr>
          <p:cNvSpPr/>
          <p:nvPr/>
        </p:nvSpPr>
        <p:spPr>
          <a:xfrm>
            <a:off x="1689311" y="4964345"/>
            <a:ext cx="573918" cy="400110"/>
          </a:xfrm>
          <a:prstGeom prst="rect">
            <a:avLst/>
          </a:prstGeom>
        </p:spPr>
        <p:txBody>
          <a:bodyPr wrap="square">
            <a:spAutoFit/>
          </a:bodyPr>
          <a:lstStyle/>
          <a:p>
            <a:pPr algn="ctr"/>
            <a:r>
              <a:rPr lang="es-ES" sz="2000" b="1"/>
              <a:t>OR</a:t>
            </a:r>
          </a:p>
        </p:txBody>
      </p:sp>
      <p:sp>
        <p:nvSpPr>
          <p:cNvPr id="66" name="Oval 65">
            <a:extLst>
              <a:ext uri="{FF2B5EF4-FFF2-40B4-BE49-F238E27FC236}">
                <a16:creationId xmlns:a16="http://schemas.microsoft.com/office/drawing/2014/main" xmlns="" id="{8D4ECFE8-3512-449E-9B7B-F14E613D1780}"/>
              </a:ext>
            </a:extLst>
          </p:cNvPr>
          <p:cNvSpPr/>
          <p:nvPr/>
        </p:nvSpPr>
        <p:spPr>
          <a:xfrm>
            <a:off x="2877611" y="4881916"/>
            <a:ext cx="1005833" cy="5971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rgbClr val="C00000"/>
                </a:solidFill>
              </a:rPr>
              <a:t>X </a:t>
            </a:r>
            <a:r>
              <a:rPr lang="es-ES" sz="2500" b="1">
                <a:solidFill>
                  <a:srgbClr val="C00000"/>
                </a:solidFill>
              </a:rPr>
              <a:t>10</a:t>
            </a:r>
          </a:p>
        </p:txBody>
      </p:sp>
      <p:sp>
        <p:nvSpPr>
          <p:cNvPr id="67" name="Rectangle 66">
            <a:extLst>
              <a:ext uri="{FF2B5EF4-FFF2-40B4-BE49-F238E27FC236}">
                <a16:creationId xmlns:a16="http://schemas.microsoft.com/office/drawing/2014/main" xmlns="" id="{1AEA7F89-D5E7-4BEA-82E7-EBAC37107664}"/>
              </a:ext>
            </a:extLst>
          </p:cNvPr>
          <p:cNvSpPr/>
          <p:nvPr/>
        </p:nvSpPr>
        <p:spPr>
          <a:xfrm>
            <a:off x="1601542" y="3398376"/>
            <a:ext cx="718549" cy="400110"/>
          </a:xfrm>
          <a:prstGeom prst="rect">
            <a:avLst/>
          </a:prstGeom>
        </p:spPr>
        <p:txBody>
          <a:bodyPr wrap="square">
            <a:spAutoFit/>
          </a:bodyPr>
          <a:lstStyle/>
          <a:p>
            <a:pPr algn="ctr"/>
            <a:r>
              <a:rPr lang="es-ES" sz="2000" b="1"/>
              <a:t>&amp;</a:t>
            </a:r>
          </a:p>
        </p:txBody>
      </p:sp>
      <p:sp>
        <p:nvSpPr>
          <p:cNvPr id="69" name="Rectangle: Rounded Corners 68">
            <a:extLst>
              <a:ext uri="{FF2B5EF4-FFF2-40B4-BE49-F238E27FC236}">
                <a16:creationId xmlns:a16="http://schemas.microsoft.com/office/drawing/2014/main" xmlns="" id="{060C689A-4A2D-4475-9E79-7D7D645FDEC8}"/>
              </a:ext>
            </a:extLst>
          </p:cNvPr>
          <p:cNvSpPr/>
          <p:nvPr/>
        </p:nvSpPr>
        <p:spPr>
          <a:xfrm>
            <a:off x="117043" y="4137342"/>
            <a:ext cx="3987935" cy="6603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rgbClr val="2F78AC"/>
                </a:solidFill>
                <a:latin typeface="Arial" panose="020B0604020202020204" pitchFamily="34" charset="0"/>
                <a:cs typeface="Arial" panose="020B0604020202020204" pitchFamily="34" charset="0"/>
              </a:rPr>
              <a:t>Changes in </a:t>
            </a:r>
          </a:p>
          <a:p>
            <a:pPr algn="ctr"/>
            <a:r>
              <a:rPr lang="es-ES" sz="2000" b="1">
                <a:solidFill>
                  <a:srgbClr val="2F78AC"/>
                </a:solidFill>
                <a:latin typeface="Arial" panose="020B0604020202020204" pitchFamily="34" charset="0"/>
                <a:cs typeface="Arial" panose="020B0604020202020204" pitchFamily="34" charset="0"/>
              </a:rPr>
              <a:t>Electricity Charging Price</a:t>
            </a:r>
            <a:endParaRPr lang="en-GB" sz="2000" b="1">
              <a:solidFill>
                <a:srgbClr val="2F78AC"/>
              </a:solidFill>
              <a:latin typeface="Arial" panose="020B0604020202020204" pitchFamily="34" charset="0"/>
              <a:cs typeface="Arial" panose="020B0604020202020204" pitchFamily="34" charset="0"/>
            </a:endParaRPr>
          </a:p>
        </p:txBody>
      </p:sp>
      <p:cxnSp>
        <p:nvCxnSpPr>
          <p:cNvPr id="70" name="Straight Connector 69">
            <a:extLst>
              <a:ext uri="{FF2B5EF4-FFF2-40B4-BE49-F238E27FC236}">
                <a16:creationId xmlns:a16="http://schemas.microsoft.com/office/drawing/2014/main" xmlns="" id="{C4FBBF61-F8A7-4661-947A-2071C8A2DA8D}"/>
              </a:ext>
            </a:extLst>
          </p:cNvPr>
          <p:cNvCxnSpPr>
            <a:cxnSpLocks/>
          </p:cNvCxnSpPr>
          <p:nvPr/>
        </p:nvCxnSpPr>
        <p:spPr>
          <a:xfrm>
            <a:off x="4229100" y="2064650"/>
            <a:ext cx="0" cy="3485876"/>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8" name="Rectangle: Rounded Corners 57">
            <a:extLst>
              <a:ext uri="{FF2B5EF4-FFF2-40B4-BE49-F238E27FC236}">
                <a16:creationId xmlns:a16="http://schemas.microsoft.com/office/drawing/2014/main" xmlns="" id="{B3698D7B-A7DA-4770-967F-9E268D4A5B95}"/>
              </a:ext>
            </a:extLst>
          </p:cNvPr>
          <p:cNvSpPr/>
          <p:nvPr/>
        </p:nvSpPr>
        <p:spPr>
          <a:xfrm>
            <a:off x="4413096" y="3050306"/>
            <a:ext cx="4445267" cy="69614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2">
                    <a:lumMod val="75000"/>
                  </a:schemeClr>
                </a:solidFill>
                <a:latin typeface="Arial" panose="020B0604020202020204" pitchFamily="34" charset="0"/>
                <a:cs typeface="Arial" panose="020B0604020202020204" pitchFamily="34" charset="0"/>
              </a:rPr>
              <a:t>How this would change </a:t>
            </a:r>
          </a:p>
          <a:p>
            <a:pPr algn="ctr"/>
            <a:r>
              <a:rPr lang="es-ES" b="1">
                <a:solidFill>
                  <a:schemeClr val="tx2">
                    <a:lumMod val="75000"/>
                  </a:schemeClr>
                </a:solidFill>
                <a:latin typeface="Arial" panose="020B0604020202020204" pitchFamily="34" charset="0"/>
                <a:cs typeface="Arial" panose="020B0604020202020204" pitchFamily="34" charset="0"/>
              </a:rPr>
              <a:t>The electricity bill?</a:t>
            </a:r>
            <a:endParaRPr lang="en-GB" b="1">
              <a:solidFill>
                <a:schemeClr val="tx2">
                  <a:lumMod val="75000"/>
                </a:schemeClr>
              </a:solidFill>
              <a:latin typeface="Arial" panose="020B0604020202020204" pitchFamily="34" charset="0"/>
              <a:cs typeface="Arial" panose="020B0604020202020204" pitchFamily="34" charset="0"/>
            </a:endParaRPr>
          </a:p>
        </p:txBody>
      </p:sp>
      <p:graphicFrame>
        <p:nvGraphicFramePr>
          <p:cNvPr id="47" name="Chart 46">
            <a:extLst>
              <a:ext uri="{FF2B5EF4-FFF2-40B4-BE49-F238E27FC236}">
                <a16:creationId xmlns:a16="http://schemas.microsoft.com/office/drawing/2014/main" xmlns="" id="{E9167B5B-A8AD-49D3-8832-F2ED5FE855CA}"/>
              </a:ext>
            </a:extLst>
          </p:cNvPr>
          <p:cNvGraphicFramePr>
            <a:graphicFrameLocks/>
          </p:cNvGraphicFramePr>
          <p:nvPr>
            <p:extLst>
              <p:ext uri="{D42A27DB-BD31-4B8C-83A1-F6EECF244321}">
                <p14:modId xmlns:p14="http://schemas.microsoft.com/office/powerpoint/2010/main" val="880714953"/>
              </p:ext>
            </p:extLst>
          </p:nvPr>
        </p:nvGraphicFramePr>
        <p:xfrm>
          <a:off x="-22138" y="3320240"/>
          <a:ext cx="8487948" cy="3095190"/>
        </p:xfrm>
        <a:graphic>
          <a:graphicData uri="http://schemas.openxmlformats.org/drawingml/2006/chart">
            <c:chart xmlns:c="http://schemas.openxmlformats.org/drawingml/2006/chart" xmlns:r="http://schemas.openxmlformats.org/officeDocument/2006/relationships" r:id="rId6"/>
          </a:graphicData>
        </a:graphic>
      </p:graphicFrame>
      <p:sp>
        <p:nvSpPr>
          <p:cNvPr id="57" name="Rectangle: Rounded Corners 56">
            <a:extLst>
              <a:ext uri="{FF2B5EF4-FFF2-40B4-BE49-F238E27FC236}">
                <a16:creationId xmlns:a16="http://schemas.microsoft.com/office/drawing/2014/main" xmlns="" id="{E9DBCFFF-05F1-41AF-AFC4-1715E4613C26}"/>
              </a:ext>
            </a:extLst>
          </p:cNvPr>
          <p:cNvSpPr/>
          <p:nvPr/>
        </p:nvSpPr>
        <p:spPr>
          <a:xfrm>
            <a:off x="4444565" y="4005446"/>
            <a:ext cx="4445275" cy="948173"/>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a:solidFill>
                  <a:srgbClr val="C00000"/>
                </a:solidFill>
                <a:latin typeface="Arial" panose="020B0604020202020204" pitchFamily="34" charset="0"/>
                <a:cs typeface="Arial" panose="020B0604020202020204" pitchFamily="34" charset="0"/>
              </a:rPr>
              <a:t>Electric Vehicle </a:t>
            </a:r>
          </a:p>
          <a:p>
            <a:pPr algn="ctr"/>
            <a:r>
              <a:rPr lang="es-ES" sz="3000" b="1">
                <a:solidFill>
                  <a:srgbClr val="C00000"/>
                </a:solidFill>
                <a:latin typeface="Arial" panose="020B0604020202020204" pitchFamily="34" charset="0"/>
                <a:cs typeface="Arial" panose="020B0604020202020204" pitchFamily="34" charset="0"/>
              </a:rPr>
              <a:t>Tax Component</a:t>
            </a:r>
            <a:endParaRPr lang="en-GB" sz="3000" b="1">
              <a:solidFill>
                <a:srgbClr val="C00000"/>
              </a:solidFill>
              <a:latin typeface="Arial" panose="020B0604020202020204" pitchFamily="34" charset="0"/>
              <a:cs typeface="Arial" panose="020B0604020202020204" pitchFamily="34" charset="0"/>
            </a:endParaRPr>
          </a:p>
        </p:txBody>
      </p:sp>
      <p:sp>
        <p:nvSpPr>
          <p:cNvPr id="55" name="Rectangle: Rounded Corners 54">
            <a:extLst>
              <a:ext uri="{FF2B5EF4-FFF2-40B4-BE49-F238E27FC236}">
                <a16:creationId xmlns:a16="http://schemas.microsoft.com/office/drawing/2014/main" xmlns="" id="{9D7C565F-BE63-4D34-8B86-9E1433FDA4DC}"/>
              </a:ext>
            </a:extLst>
          </p:cNvPr>
          <p:cNvSpPr/>
          <p:nvPr/>
        </p:nvSpPr>
        <p:spPr>
          <a:xfrm>
            <a:off x="3733108" y="1469895"/>
            <a:ext cx="1829886" cy="830061"/>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solidFill>
                  <a:schemeClr val="tx2">
                    <a:lumMod val="50000"/>
                  </a:schemeClr>
                </a:solidFill>
                <a:latin typeface="Arial" panose="020B0604020202020204" pitchFamily="34" charset="0"/>
                <a:cs typeface="Arial" panose="020B0604020202020204" pitchFamily="34" charset="0"/>
              </a:rPr>
              <a:t>PETROL</a:t>
            </a:r>
          </a:p>
          <a:p>
            <a:pPr algn="ctr"/>
            <a:r>
              <a:rPr lang="es-ES" sz="1500" b="1">
                <a:solidFill>
                  <a:schemeClr val="tx2">
                    <a:lumMod val="50000"/>
                  </a:schemeClr>
                </a:solidFill>
                <a:latin typeface="Arial" panose="020B0604020202020204" pitchFamily="34" charset="0"/>
                <a:cs typeface="Arial" panose="020B0604020202020204" pitchFamily="34" charset="0"/>
              </a:rPr>
              <a:t>Fuel tax revenue</a:t>
            </a:r>
            <a:endParaRPr lang="en-GB" sz="1500" b="1">
              <a:solidFill>
                <a:schemeClr val="tx2">
                  <a:lumMod val="50000"/>
                </a:schemeClr>
              </a:solidFill>
              <a:latin typeface="Arial" panose="020B0604020202020204" pitchFamily="34" charset="0"/>
              <a:cs typeface="Arial" panose="020B0604020202020204" pitchFamily="34" charset="0"/>
            </a:endParaRPr>
          </a:p>
          <a:p>
            <a:pPr algn="ctr"/>
            <a:r>
              <a:rPr lang="es-ES" sz="2500" b="1">
                <a:solidFill>
                  <a:schemeClr val="tx2">
                    <a:lumMod val="50000"/>
                  </a:schemeClr>
                </a:solidFill>
                <a:latin typeface="Arial" panose="020B0604020202020204" pitchFamily="34" charset="0"/>
                <a:cs typeface="Arial" panose="020B0604020202020204" pitchFamily="34" charset="0"/>
              </a:rPr>
              <a:t>£664</a:t>
            </a:r>
          </a:p>
        </p:txBody>
      </p:sp>
      <p:sp>
        <p:nvSpPr>
          <p:cNvPr id="56" name="Rectangle: Rounded Corners 55">
            <a:extLst>
              <a:ext uri="{FF2B5EF4-FFF2-40B4-BE49-F238E27FC236}">
                <a16:creationId xmlns:a16="http://schemas.microsoft.com/office/drawing/2014/main" xmlns="" id="{E96660E3-AB88-4B4C-A8DF-7FC6757349BD}"/>
              </a:ext>
            </a:extLst>
          </p:cNvPr>
          <p:cNvSpPr/>
          <p:nvPr/>
        </p:nvSpPr>
        <p:spPr>
          <a:xfrm>
            <a:off x="3737880" y="2476157"/>
            <a:ext cx="1829886" cy="850645"/>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solidFill>
                  <a:schemeClr val="tx2">
                    <a:lumMod val="50000"/>
                  </a:schemeClr>
                </a:solidFill>
                <a:latin typeface="Arial" panose="020B0604020202020204" pitchFamily="34" charset="0"/>
                <a:cs typeface="Arial" panose="020B0604020202020204" pitchFamily="34" charset="0"/>
              </a:rPr>
              <a:t>DIESEL</a:t>
            </a:r>
          </a:p>
          <a:p>
            <a:pPr algn="ctr"/>
            <a:r>
              <a:rPr lang="es-ES" sz="1500" b="1">
                <a:solidFill>
                  <a:schemeClr val="tx2">
                    <a:lumMod val="50000"/>
                  </a:schemeClr>
                </a:solidFill>
                <a:latin typeface="Arial" panose="020B0604020202020204" pitchFamily="34" charset="0"/>
                <a:cs typeface="Arial" panose="020B0604020202020204" pitchFamily="34" charset="0"/>
              </a:rPr>
              <a:t>Fuel tax revenue</a:t>
            </a:r>
            <a:endParaRPr lang="en-GB" sz="1500" b="1">
              <a:solidFill>
                <a:schemeClr val="tx2">
                  <a:lumMod val="50000"/>
                </a:schemeClr>
              </a:solidFill>
              <a:latin typeface="Arial" panose="020B0604020202020204" pitchFamily="34" charset="0"/>
              <a:cs typeface="Arial" panose="020B0604020202020204" pitchFamily="34" charset="0"/>
            </a:endParaRPr>
          </a:p>
          <a:p>
            <a:pPr algn="ctr"/>
            <a:r>
              <a:rPr lang="es-ES" sz="2500" b="1">
                <a:solidFill>
                  <a:schemeClr val="tx2">
                    <a:lumMod val="50000"/>
                  </a:schemeClr>
                </a:solidFill>
                <a:latin typeface="Arial" panose="020B0604020202020204" pitchFamily="34" charset="0"/>
                <a:cs typeface="Arial" panose="020B0604020202020204" pitchFamily="34" charset="0"/>
              </a:rPr>
              <a:t>£800 </a:t>
            </a:r>
          </a:p>
        </p:txBody>
      </p:sp>
      <p:sp>
        <p:nvSpPr>
          <p:cNvPr id="45" name="Rectangle: Rounded Corners 44">
            <a:extLst>
              <a:ext uri="{FF2B5EF4-FFF2-40B4-BE49-F238E27FC236}">
                <a16:creationId xmlns:a16="http://schemas.microsoft.com/office/drawing/2014/main" xmlns="" id="{1A6E8F65-5228-4CFA-801F-27D75D7B58D2}"/>
              </a:ext>
            </a:extLst>
          </p:cNvPr>
          <p:cNvSpPr/>
          <p:nvPr/>
        </p:nvSpPr>
        <p:spPr>
          <a:xfrm>
            <a:off x="1808997" y="1482679"/>
            <a:ext cx="2250963" cy="1169312"/>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2">
                    <a:lumMod val="75000"/>
                  </a:schemeClr>
                </a:solidFill>
                <a:latin typeface="Arial" panose="020B0604020202020204" pitchFamily="34" charset="0"/>
                <a:cs typeface="Arial" panose="020B0604020202020204" pitchFamily="34" charset="0"/>
              </a:rPr>
              <a:t>How could the Goverment recover </a:t>
            </a:r>
            <a:r>
              <a:rPr lang="es-ES" b="1" err="1">
                <a:solidFill>
                  <a:schemeClr val="tx2">
                    <a:lumMod val="75000"/>
                  </a:schemeClr>
                </a:solidFill>
                <a:latin typeface="Arial" panose="020B0604020202020204" pitchFamily="34" charset="0"/>
                <a:cs typeface="Arial" panose="020B0604020202020204" pitchFamily="34" charset="0"/>
              </a:rPr>
              <a:t>this</a:t>
            </a:r>
            <a:r>
              <a:rPr lang="es-ES" b="1">
                <a:solidFill>
                  <a:schemeClr val="tx2">
                    <a:lumMod val="75000"/>
                  </a:schemeClr>
                </a:solidFill>
                <a:latin typeface="Arial" panose="020B0604020202020204" pitchFamily="34" charset="0"/>
                <a:cs typeface="Arial" panose="020B0604020202020204" pitchFamily="34" charset="0"/>
              </a:rPr>
              <a:t> </a:t>
            </a:r>
            <a:r>
              <a:rPr lang="es-ES" b="1" err="1">
                <a:solidFill>
                  <a:schemeClr val="tx2">
                    <a:lumMod val="75000"/>
                  </a:schemeClr>
                </a:solidFill>
                <a:latin typeface="Arial" panose="020B0604020202020204" pitchFamily="34" charset="0"/>
                <a:cs typeface="Arial" panose="020B0604020202020204" pitchFamily="34" charset="0"/>
              </a:rPr>
              <a:t>lost</a:t>
            </a:r>
            <a:r>
              <a:rPr lang="es-ES" b="1">
                <a:solidFill>
                  <a:schemeClr val="tx2">
                    <a:lumMod val="75000"/>
                  </a:schemeClr>
                </a:solidFill>
                <a:latin typeface="Arial" panose="020B0604020202020204" pitchFamily="34" charset="0"/>
                <a:cs typeface="Arial" panose="020B0604020202020204" pitchFamily="34" charset="0"/>
              </a:rPr>
              <a:t> </a:t>
            </a:r>
            <a:r>
              <a:rPr lang="es-ES" b="1" err="1">
                <a:solidFill>
                  <a:schemeClr val="tx2">
                    <a:lumMod val="75000"/>
                  </a:schemeClr>
                </a:solidFill>
                <a:latin typeface="Arial" panose="020B0604020202020204" pitchFamily="34" charset="0"/>
                <a:cs typeface="Arial" panose="020B0604020202020204" pitchFamily="34" charset="0"/>
              </a:rPr>
              <a:t>revenue</a:t>
            </a:r>
            <a:r>
              <a:rPr lang="es-ES" b="1">
                <a:solidFill>
                  <a:schemeClr val="tx2">
                    <a:lumMod val="75000"/>
                  </a:schemeClr>
                </a:solidFill>
                <a:latin typeface="Arial" panose="020B0604020202020204" pitchFamily="34" charset="0"/>
                <a:cs typeface="Arial" panose="020B0604020202020204" pitchFamily="34" charset="0"/>
              </a:rPr>
              <a:t>?</a:t>
            </a:r>
            <a:endParaRPr lang="en-GB" b="1">
              <a:solidFill>
                <a:schemeClr val="tx2">
                  <a:lumMod val="75000"/>
                </a:schemeClr>
              </a:solidFill>
              <a:latin typeface="Arial" panose="020B0604020202020204" pitchFamily="34" charset="0"/>
              <a:cs typeface="Arial" panose="020B0604020202020204" pitchFamily="34" charset="0"/>
            </a:endParaRPr>
          </a:p>
        </p:txBody>
      </p:sp>
      <p:sp>
        <p:nvSpPr>
          <p:cNvPr id="59" name="Rectangle: Rounded Corners 58">
            <a:extLst>
              <a:ext uri="{FF2B5EF4-FFF2-40B4-BE49-F238E27FC236}">
                <a16:creationId xmlns:a16="http://schemas.microsoft.com/office/drawing/2014/main" xmlns="" id="{507960FA-5225-4BCC-8CBA-F54B7EA0DA33}"/>
              </a:ext>
            </a:extLst>
          </p:cNvPr>
          <p:cNvSpPr/>
          <p:nvPr/>
        </p:nvSpPr>
        <p:spPr>
          <a:xfrm>
            <a:off x="4399948" y="5188937"/>
            <a:ext cx="4445275" cy="120155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500">
                <a:latin typeface="Arial" panose="020B0604020202020204" pitchFamily="34" charset="0"/>
                <a:cs typeface="Arial" panose="020B0604020202020204" pitchFamily="34" charset="0"/>
              </a:rPr>
              <a:t>35 pence</a:t>
            </a:r>
            <a:r>
              <a:rPr lang="en-GB" sz="5000">
                <a:latin typeface="Arial" panose="020B0604020202020204" pitchFamily="34" charset="0"/>
                <a:cs typeface="Arial" panose="020B0604020202020204" pitchFamily="34" charset="0"/>
              </a:rPr>
              <a:t> </a:t>
            </a:r>
          </a:p>
          <a:p>
            <a:pPr algn="ctr"/>
            <a:r>
              <a:rPr lang="en-GB" sz="3000">
                <a:latin typeface="Arial" panose="020B0604020202020204" pitchFamily="34" charset="0"/>
                <a:cs typeface="Arial" panose="020B0604020202020204" pitchFamily="34" charset="0"/>
              </a:rPr>
              <a:t>per kWh</a:t>
            </a:r>
          </a:p>
        </p:txBody>
      </p:sp>
    </p:spTree>
    <p:extLst>
      <p:ext uri="{BB962C8B-B14F-4D97-AF65-F5344CB8AC3E}">
        <p14:creationId xmlns:p14="http://schemas.microsoft.com/office/powerpoint/2010/main" val="856695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78"/>
                                        </p:tgtEl>
                                      </p:cBhvr>
                                    </p:animEffect>
                                    <p:set>
                                      <p:cBhvr>
                                        <p:cTn id="39" dur="1" fill="hold">
                                          <p:stCondLst>
                                            <p:cond delay="499"/>
                                          </p:stCondLst>
                                        </p:cTn>
                                        <p:tgtEl>
                                          <p:spTgt spid="78"/>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grpId="1" nodeType="clickEffect">
                                  <p:stCondLst>
                                    <p:cond delay="0"/>
                                  </p:stCondLst>
                                  <p:childTnLst>
                                    <p:animMotion origin="layout" path="M -2.5E-6 2.59259E-6 L -0.40416 -0.06783 " pathEditMode="relative" rAng="0" ptsTypes="AA">
                                      <p:cBhvr>
                                        <p:cTn id="46" dur="2000" fill="hold"/>
                                        <p:tgtEl>
                                          <p:spTgt spid="25"/>
                                        </p:tgtEl>
                                        <p:attrNameLst>
                                          <p:attrName>ppt_x</p:attrName>
                                          <p:attrName>ppt_y</p:attrName>
                                        </p:attrNameLst>
                                      </p:cBhvr>
                                      <p:rCtr x="-20208" y="-3403"/>
                                    </p:animMotion>
                                  </p:childTnLst>
                                </p:cTn>
                              </p:par>
                              <p:par>
                                <p:cTn id="47" presetID="1" presetClass="exit" presetSubtype="0" fill="hold" nodeType="with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33"/>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2"/>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4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8"/>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5"/>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9"/>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6"/>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40"/>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44"/>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43"/>
                                        </p:tgtEl>
                                        <p:attrNameLst>
                                          <p:attrName>style.visibility</p:attrName>
                                        </p:attrNameLst>
                                      </p:cBhvr>
                                      <p:to>
                                        <p:strVal val="hidden"/>
                                      </p:to>
                                    </p:set>
                                  </p:childTnLst>
                                </p:cTn>
                              </p:par>
                              <p:par>
                                <p:cTn id="123" presetID="64" presetClass="path" presetSubtype="0" accel="50000" decel="50000" fill="hold" grpId="1" nodeType="withEffect">
                                  <p:stCondLst>
                                    <p:cond delay="0"/>
                                  </p:stCondLst>
                                  <p:childTnLst>
                                    <p:animMotion origin="layout" path="M -8.33333E-7 3.33333E-6 L -0.00052 -0.14167 " pathEditMode="relative" rAng="0" ptsTypes="AA">
                                      <p:cBhvr>
                                        <p:cTn id="124" dur="2000" fill="hold"/>
                                        <p:tgtEl>
                                          <p:spTgt spid="32"/>
                                        </p:tgtEl>
                                        <p:attrNameLst>
                                          <p:attrName>ppt_x</p:attrName>
                                          <p:attrName>ppt_y</p:attrName>
                                        </p:attrNameLst>
                                      </p:cBhvr>
                                      <p:rCtr x="-35" y="-7083"/>
                                    </p:animMotion>
                                  </p:childTnLst>
                                </p:cTn>
                              </p:par>
                              <p:par>
                                <p:cTn id="125" presetID="10" presetClass="entr" presetSubtype="0" fill="hold"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45"/>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48"/>
                                        </p:tgtEl>
                                        <p:attrNameLst>
                                          <p:attrName>style.visibility</p:attrName>
                                        </p:attrNameLst>
                                      </p:cBhvr>
                                      <p:to>
                                        <p:strVal val="visible"/>
                                      </p:to>
                                    </p:set>
                                  </p:childTnLst>
                                </p:cTn>
                              </p:par>
                            </p:childTnLst>
                          </p:cTn>
                        </p:par>
                        <p:par>
                          <p:cTn id="136" fill="hold">
                            <p:stCondLst>
                              <p:cond delay="0"/>
                            </p:stCondLst>
                            <p:childTnLst>
                              <p:par>
                                <p:cTn id="137" presetID="1"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childTnLst>
                                </p:cTn>
                              </p:par>
                            </p:childTnLst>
                          </p:cTn>
                        </p:par>
                        <p:par>
                          <p:cTn id="139" fill="hold">
                            <p:stCondLst>
                              <p:cond delay="0"/>
                            </p:stCondLst>
                            <p:childTnLst>
                              <p:par>
                                <p:cTn id="140" presetID="1" presetClass="entr" presetSubtype="0" fill="hold" grpId="0" nodeType="afterEffect">
                                  <p:stCondLst>
                                    <p:cond delay="0"/>
                                  </p:stCondLst>
                                  <p:childTnLst>
                                    <p:set>
                                      <p:cBhvr>
                                        <p:cTn id="141" dur="1" fill="hold">
                                          <p:stCondLst>
                                            <p:cond delay="0"/>
                                          </p:stCondLst>
                                        </p:cTn>
                                        <p:tgtEl>
                                          <p:spTgt spid="50"/>
                                        </p:tgtEl>
                                        <p:attrNameLst>
                                          <p:attrName>style.visibility</p:attrName>
                                        </p:attrNameLst>
                                      </p:cBhvr>
                                      <p:to>
                                        <p:strVal val="visible"/>
                                      </p:to>
                                    </p:set>
                                  </p:childTnLst>
                                </p:cTn>
                              </p:par>
                            </p:childTnLst>
                          </p:cTn>
                        </p:par>
                        <p:par>
                          <p:cTn id="142" fill="hold">
                            <p:stCondLst>
                              <p:cond delay="0"/>
                            </p:stCondLst>
                            <p:childTnLst>
                              <p:par>
                                <p:cTn id="143" presetID="1" presetClass="entr" presetSubtype="0" fill="hold" grpId="0" nodeType="afterEffect">
                                  <p:stCondLst>
                                    <p:cond delay="0"/>
                                  </p:stCondLst>
                                  <p:childTnLst>
                                    <p:set>
                                      <p:cBhvr>
                                        <p:cTn id="144" dur="1" fill="hold">
                                          <p:stCondLst>
                                            <p:cond delay="0"/>
                                          </p:stCondLst>
                                        </p:cTn>
                                        <p:tgtEl>
                                          <p:spTgt spid="6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6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5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6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6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2"/>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4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5"/>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48"/>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49"/>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50"/>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67"/>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69"/>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51"/>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53"/>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64"/>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54"/>
                                        </p:tgtEl>
                                        <p:attrNameLst>
                                          <p:attrName>style.visibility</p:attrName>
                                        </p:attrNameLst>
                                      </p:cBhvr>
                                      <p:to>
                                        <p:strVal val="hidden"/>
                                      </p:to>
                                    </p:set>
                                  </p:childTnLst>
                                </p:cTn>
                              </p:par>
                              <p:par>
                                <p:cTn id="189" presetID="1" presetClass="exit" presetSubtype="0" fill="hold" grpId="1" nodeType="withEffect">
                                  <p:stCondLst>
                                    <p:cond delay="0"/>
                                  </p:stCondLst>
                                  <p:childTnLst>
                                    <p:set>
                                      <p:cBhvr>
                                        <p:cTn id="190" dur="1" fill="hold">
                                          <p:stCondLst>
                                            <p:cond delay="0"/>
                                          </p:stCondLst>
                                        </p:cTn>
                                        <p:tgtEl>
                                          <p:spTgt spid="66"/>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52"/>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56" presetClass="path" presetSubtype="0" accel="50000" decel="50000" fill="hold" grpId="0" nodeType="clickEffect">
                                  <p:stCondLst>
                                    <p:cond delay="0"/>
                                  </p:stCondLst>
                                  <p:childTnLst>
                                    <p:animMotion origin="layout" path="M 5.55556E-7 2.96296E-6 L 0.50556 -0.58797 " pathEditMode="relative" rAng="0" ptsTypes="AA">
                                      <p:cBhvr>
                                        <p:cTn id="196" dur="2000" fill="hold"/>
                                        <p:tgtEl>
                                          <p:spTgt spid="46"/>
                                        </p:tgtEl>
                                        <p:attrNameLst>
                                          <p:attrName>ppt_x</p:attrName>
                                          <p:attrName>ppt_y</p:attrName>
                                        </p:attrNameLst>
                                      </p:cBhvr>
                                      <p:rCtr x="25278" y="-29398"/>
                                    </p:animMotion>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8"/>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5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5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25" grpId="0" animBg="1"/>
      <p:bldP spid="25" grpId="1" animBg="1"/>
      <p:bldP spid="38" grpId="0" animBg="1"/>
      <p:bldP spid="38" grpId="1" animBg="1"/>
      <p:bldP spid="34" grpId="0" animBg="1"/>
      <p:bldP spid="34" grpId="1" animBg="1"/>
      <p:bldP spid="8" grpId="0" animBg="1"/>
      <p:bldP spid="23" grpId="0" animBg="1"/>
      <p:bldP spid="23" grpId="1" animBg="1"/>
      <p:bldP spid="24" grpId="0" animBg="1"/>
      <p:bldP spid="24" grpId="1" animBg="1"/>
      <p:bldP spid="32" grpId="0" animBg="1"/>
      <p:bldP spid="32" grpId="1" animBg="1"/>
      <p:bldP spid="33" grpId="0" animBg="1"/>
      <p:bldP spid="33" grpId="1" animBg="1"/>
      <p:bldP spid="35" grpId="0" animBg="1"/>
      <p:bldP spid="35" grpId="1" animBg="1"/>
      <p:bldP spid="36" grpId="0" animBg="1"/>
      <p:bldP spid="36" grpId="1" animBg="1"/>
      <p:bldP spid="37" grpId="0" animBg="1"/>
      <p:bldP spid="37" grpId="1" animBg="1"/>
      <p:bldP spid="39" grpId="0" animBg="1"/>
      <p:bldP spid="39" grpId="1" animBg="1"/>
      <p:bldGraphic spid="40" grpId="0">
        <p:bldAsOne/>
      </p:bldGraphic>
      <p:bldGraphic spid="40" grpId="1">
        <p:bldAsOne/>
      </p:bldGraphic>
      <p:bldP spid="41" grpId="0" animBg="1"/>
      <p:bldP spid="41" grpId="1" animBg="1"/>
      <p:bldP spid="42" grpId="0" animBg="1"/>
      <p:bldP spid="42" grpId="1" animBg="1"/>
      <p:bldP spid="43" grpId="0" animBg="1"/>
      <p:bldP spid="43" grpId="1" animBg="1"/>
      <p:bldP spid="44" grpId="0" animBg="1"/>
      <p:bldP spid="44" grpId="1" animBg="1"/>
      <p:bldP spid="46" grpId="0" animBg="1"/>
      <p:bldP spid="46"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64" grpId="0"/>
      <p:bldP spid="64" grpId="1"/>
      <p:bldP spid="66" grpId="0" animBg="1"/>
      <p:bldP spid="66" grpId="1" animBg="1"/>
      <p:bldP spid="67" grpId="0"/>
      <p:bldP spid="67" grpId="1"/>
      <p:bldP spid="69" grpId="0" animBg="1"/>
      <p:bldP spid="69" grpId="1" animBg="1"/>
      <p:bldP spid="58" grpId="0" animBg="1"/>
      <p:bldGraphic spid="47" grpId="0">
        <p:bldAsOne/>
      </p:bldGraphic>
      <p:bldGraphic spid="47" grpId="1">
        <p:bldAsOne/>
      </p:bldGraphic>
      <p:bldP spid="57" grpId="0" animBg="1"/>
      <p:bldP spid="55" grpId="0" animBg="1"/>
      <p:bldP spid="55" grpId="1" animBg="1"/>
      <p:bldP spid="56" grpId="0" animBg="1"/>
      <p:bldP spid="56" grpId="1" animBg="1"/>
      <p:bldP spid="45" grpId="0" animBg="1"/>
      <p:bldP spid="45" grpId="1"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5" name="Diagram 14">
                <a:extLst>
                  <a:ext uri="{FF2B5EF4-FFF2-40B4-BE49-F238E27FC236}">
                    <a16:creationId xmlns:a16="http://schemas.microsoft.com/office/drawing/2014/main" xmlns="" id="{BBA8EE6A-62C2-4FFD-80F7-E80DE01055F3}"/>
                  </a:ext>
                </a:extLst>
              </p:cNvPr>
              <p:cNvGraphicFramePr/>
              <p:nvPr>
                <p:extLst>
                  <p:ext uri="{D42A27DB-BD31-4B8C-83A1-F6EECF244321}">
                    <p14:modId xmlns:p14="http://schemas.microsoft.com/office/powerpoint/2010/main" val="2968481426"/>
                  </p:ext>
                </p:extLst>
              </p:nvPr>
            </p:nvGraphicFramePr>
            <p:xfrm>
              <a:off x="3426126" y="1654653"/>
              <a:ext cx="6254148" cy="4884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5" name="Diagram 14">
                <a:extLst>
                  <a:ext uri="{FF2B5EF4-FFF2-40B4-BE49-F238E27FC236}">
                    <a16:creationId xmlns:a16="http://schemas.microsoft.com/office/drawing/2014/main" id="{BBA8EE6A-62C2-4FFD-80F7-E80DE01055F3}"/>
                  </a:ext>
                </a:extLst>
              </p:cNvPr>
              <p:cNvGraphicFramePr/>
              <p:nvPr>
                <p:extLst>
                  <p:ext uri="{D42A27DB-BD31-4B8C-83A1-F6EECF244321}">
                    <p14:modId xmlns:p14="http://schemas.microsoft.com/office/powerpoint/2010/main" val="2968481426"/>
                  </p:ext>
                </p:extLst>
              </p:nvPr>
            </p:nvGraphicFramePr>
            <p:xfrm>
              <a:off x="3426126" y="1654653"/>
              <a:ext cx="6254148" cy="48842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p:txBody>
          <a:bodyPr/>
          <a:lstStyle/>
          <a:p>
            <a:fld id="{AD2E422D-0E65-4B81-9088-EA407164B4A1}" type="slidenum">
              <a:rPr lang="en-GB" smtClean="0"/>
              <a:t>22</a:t>
            </a:fld>
            <a:endParaRPr lang="en-GB"/>
          </a:p>
        </p:txBody>
      </p:sp>
      <p:sp>
        <p:nvSpPr>
          <p:cNvPr id="7" name="Title 5">
            <a:extLst>
              <a:ext uri="{FF2B5EF4-FFF2-40B4-BE49-F238E27FC236}">
                <a16:creationId xmlns:a16="http://schemas.microsoft.com/office/drawing/2014/main" xmlns="" id="{CA41621F-5822-464D-9964-1FE745DD2B84}"/>
              </a:ext>
            </a:extLst>
          </p:cNvPr>
          <p:cNvSpPr txBox="1">
            <a:spLocks/>
          </p:cNvSpPr>
          <p:nvPr/>
        </p:nvSpPr>
        <p:spPr>
          <a:xfrm>
            <a:off x="457200" y="245614"/>
            <a:ext cx="7203989"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9AE"/>
                </a:solidFill>
              </a:rPr>
              <a:t>Assessment of Sustainability</a:t>
            </a:r>
          </a:p>
        </p:txBody>
      </p:sp>
      <p:sp>
        <p:nvSpPr>
          <p:cNvPr id="21" name="Rectangle: Rounded Corners 20">
            <a:extLst>
              <a:ext uri="{FF2B5EF4-FFF2-40B4-BE49-F238E27FC236}">
                <a16:creationId xmlns:a16="http://schemas.microsoft.com/office/drawing/2014/main" xmlns="" id="{C3FD0FF6-4399-45DB-ACAD-1F842B4AF2EB}"/>
              </a:ext>
            </a:extLst>
          </p:cNvPr>
          <p:cNvSpPr/>
          <p:nvPr/>
        </p:nvSpPr>
        <p:spPr>
          <a:xfrm>
            <a:off x="647630" y="2611580"/>
            <a:ext cx="3411563" cy="1073616"/>
          </a:xfrm>
          <a:prstGeom prst="round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THE BUSINESS AS USUAL</a:t>
            </a:r>
            <a:endParaRPr lang="es-ES" b="1">
              <a:solidFill>
                <a:schemeClr val="tx1"/>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F5B2645D-CBD0-404F-A4C8-CD8280AC43C4}"/>
              </a:ext>
            </a:extLst>
          </p:cNvPr>
          <p:cNvSpPr/>
          <p:nvPr/>
        </p:nvSpPr>
        <p:spPr>
          <a:xfrm>
            <a:off x="647629" y="3772182"/>
            <a:ext cx="3411563" cy="107361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CONSERVATIVE</a:t>
            </a:r>
            <a:endParaRPr lang="es-ES" b="1">
              <a:solidFill>
                <a:schemeClr val="bg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xmlns="" id="{06F3605F-6FFE-4C9C-8963-88987A77B5BC}"/>
              </a:ext>
            </a:extLst>
          </p:cNvPr>
          <p:cNvSpPr/>
          <p:nvPr/>
        </p:nvSpPr>
        <p:spPr>
          <a:xfrm>
            <a:off x="647629" y="4932784"/>
            <a:ext cx="3411563" cy="1073616"/>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MOST AGGRESSIVE</a:t>
            </a:r>
            <a:endParaRPr lang="es-ES" b="1">
              <a:solidFill>
                <a:schemeClr val="bg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xmlns="" id="{2798CE70-6116-4F2B-BB70-E9D5C43FA8FA}"/>
              </a:ext>
            </a:extLst>
          </p:cNvPr>
          <p:cNvSpPr/>
          <p:nvPr/>
        </p:nvSpPr>
        <p:spPr>
          <a:xfrm>
            <a:off x="647628" y="1472090"/>
            <a:ext cx="3411563" cy="107361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a:solidFill>
                  <a:schemeClr val="tx1"/>
                </a:solidFill>
                <a:latin typeface="Arial" panose="020B0604020202020204" pitchFamily="34" charset="0"/>
                <a:cs typeface="Arial" panose="020B0604020202020204" pitchFamily="34" charset="0"/>
              </a:rPr>
              <a:t>SCENARIOS</a:t>
            </a:r>
            <a:endParaRPr lang="es-ES" sz="2500" b="1">
              <a:solidFill>
                <a:schemeClr val="tx1"/>
              </a:solidFill>
              <a:latin typeface="Arial" panose="020B0604020202020204" pitchFamily="34" charset="0"/>
              <a:cs typeface="Arial" panose="020B0604020202020204" pitchFamily="34" charset="0"/>
            </a:endParaRPr>
          </a:p>
        </p:txBody>
      </p:sp>
      <p:sp>
        <p:nvSpPr>
          <p:cNvPr id="12" name="Footer Placeholder 3">
            <a:extLst>
              <a:ext uri="{FF2B5EF4-FFF2-40B4-BE49-F238E27FC236}">
                <a16:creationId xmlns:a16="http://schemas.microsoft.com/office/drawing/2014/main" xmlns="" id="{DB74FC5E-3098-1D49-ACD4-37E9A994A096}"/>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35781730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1" grpId="0" animBg="1"/>
      <p:bldP spid="22" grpId="0" animBg="1"/>
      <p:bldP spid="23"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 close up of a map&#10;&#10;Description generated with high confidence">
            <a:extLst>
              <a:ext uri="{FF2B5EF4-FFF2-40B4-BE49-F238E27FC236}">
                <a16:creationId xmlns:a16="http://schemas.microsoft.com/office/drawing/2014/main" xmlns="" id="{9A4EB008-7B1D-4CD6-A1C4-9D7231EB5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69" y="1976731"/>
            <a:ext cx="8405446" cy="4394688"/>
          </a:xfrm>
          <a:prstGeom prst="rect">
            <a:avLst/>
          </a:prstGeom>
        </p:spPr>
      </p:pic>
      <p:sp>
        <p:nvSpPr>
          <p:cNvPr id="22" name="Rectangle: Rounded Corners 21">
            <a:extLst>
              <a:ext uri="{FF2B5EF4-FFF2-40B4-BE49-F238E27FC236}">
                <a16:creationId xmlns:a16="http://schemas.microsoft.com/office/drawing/2014/main" xmlns="" id="{48539287-4BA9-468D-BF20-E14A11DCA2FC}"/>
              </a:ext>
            </a:extLst>
          </p:cNvPr>
          <p:cNvSpPr/>
          <p:nvPr/>
        </p:nvSpPr>
        <p:spPr>
          <a:xfrm>
            <a:off x="5995180" y="4489934"/>
            <a:ext cx="2294986" cy="1056819"/>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a:solidFill>
                  <a:schemeClr val="bg1"/>
                </a:solidFill>
              </a:rPr>
              <a:t>Most Aggressive Scenario</a:t>
            </a:r>
            <a:endParaRPr lang="en-GB" sz="2500" b="1">
              <a:solidFill>
                <a:schemeClr val="bg1"/>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xmlns="" id="{D83A814C-BC54-4B29-8242-0657FAE04561}"/>
              </a:ext>
            </a:extLst>
          </p:cNvPr>
          <p:cNvSpPr/>
          <p:nvPr/>
        </p:nvSpPr>
        <p:spPr>
          <a:xfrm>
            <a:off x="6166140" y="5636270"/>
            <a:ext cx="1953066" cy="72008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solidFill>
                  <a:srgbClr val="C00000"/>
                </a:solidFill>
                <a:latin typeface="Arial" panose="020B0604020202020204" pitchFamily="34" charset="0"/>
                <a:cs typeface="Arial" panose="020B0604020202020204" pitchFamily="34" charset="0"/>
              </a:rPr>
              <a:t>226,000 t</a:t>
            </a:r>
            <a:endParaRPr lang="en-GB" sz="2200" b="1">
              <a:solidFill>
                <a:srgbClr val="C00000"/>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xmlns="" id="{2B669ECE-D9E2-4FB4-B8B3-70966432D550}"/>
              </a:ext>
            </a:extLst>
          </p:cNvPr>
          <p:cNvSpPr/>
          <p:nvPr/>
        </p:nvSpPr>
        <p:spPr>
          <a:xfrm>
            <a:off x="5995180" y="4489934"/>
            <a:ext cx="2294986" cy="1056819"/>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a:solidFill>
                  <a:schemeClr val="bg1"/>
                </a:solidFill>
              </a:rPr>
              <a:t>Most Aggressive Scenario</a:t>
            </a:r>
            <a:endParaRPr lang="en-GB" sz="2500" b="1">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xmlns="" id="{840AC959-80A7-4AFF-B1BC-114FE372AA9D}"/>
              </a:ext>
            </a:extLst>
          </p:cNvPr>
          <p:cNvPicPr>
            <a:picLocks noChangeAspect="1"/>
          </p:cNvPicPr>
          <p:nvPr/>
        </p:nvPicPr>
        <p:blipFill rotWithShape="1">
          <a:blip r:embed="rId4"/>
          <a:srcRect t="31429" b="7528"/>
          <a:stretch/>
        </p:blipFill>
        <p:spPr>
          <a:xfrm>
            <a:off x="1450186" y="1540262"/>
            <a:ext cx="5146985" cy="1674150"/>
          </a:xfrm>
          <a:prstGeom prst="rect">
            <a:avLst/>
          </a:prstGeom>
        </p:spPr>
      </p:pic>
      <p:sp>
        <p:nvSpPr>
          <p:cNvPr id="33" name="Rectangle: Rounded Corners 32">
            <a:extLst>
              <a:ext uri="{FF2B5EF4-FFF2-40B4-BE49-F238E27FC236}">
                <a16:creationId xmlns:a16="http://schemas.microsoft.com/office/drawing/2014/main" xmlns="" id="{60CCBC29-64B5-4ED8-B531-ED3D5386A932}"/>
              </a:ext>
            </a:extLst>
          </p:cNvPr>
          <p:cNvSpPr/>
          <p:nvPr/>
        </p:nvSpPr>
        <p:spPr>
          <a:xfrm>
            <a:off x="129611" y="4042998"/>
            <a:ext cx="3513921" cy="197401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C00000"/>
                </a:solidFill>
                <a:latin typeface="Arial" panose="020B0604020202020204" pitchFamily="34" charset="0"/>
                <a:cs typeface="Arial" panose="020B0604020202020204" pitchFamily="34" charset="0"/>
              </a:rPr>
              <a:t>UK Consumption equal to</a:t>
            </a:r>
          </a:p>
          <a:p>
            <a:pPr algn="ctr"/>
            <a:r>
              <a:rPr lang="en-GB" sz="4000" b="1">
                <a:solidFill>
                  <a:srgbClr val="C00000"/>
                </a:solidFill>
                <a:latin typeface="Arial" panose="020B0604020202020204" pitchFamily="34" charset="0"/>
                <a:cs typeface="Arial" panose="020B0604020202020204" pitchFamily="34" charset="0"/>
              </a:rPr>
              <a:t>1.5 % </a:t>
            </a:r>
          </a:p>
          <a:p>
            <a:pPr algn="ctr"/>
            <a:r>
              <a:rPr lang="en-GB" sz="2000" b="1">
                <a:solidFill>
                  <a:srgbClr val="C00000"/>
                </a:solidFill>
                <a:latin typeface="Arial" panose="020B0604020202020204" pitchFamily="34" charset="0"/>
                <a:cs typeface="Arial" panose="020B0604020202020204" pitchFamily="34" charset="0"/>
              </a:rPr>
              <a:t>Global</a:t>
            </a:r>
            <a:r>
              <a:rPr lang="en-GB" sz="4000" b="1">
                <a:solidFill>
                  <a:srgbClr val="C00000"/>
                </a:solidFill>
                <a:latin typeface="Arial" panose="020B0604020202020204" pitchFamily="34" charset="0"/>
                <a:cs typeface="Arial" panose="020B0604020202020204" pitchFamily="34" charset="0"/>
              </a:rPr>
              <a:t> </a:t>
            </a:r>
            <a:r>
              <a:rPr lang="en-GB" sz="2000" b="1">
                <a:solidFill>
                  <a:srgbClr val="C00000"/>
                </a:solidFill>
                <a:latin typeface="Arial" panose="020B0604020202020204" pitchFamily="34" charset="0"/>
                <a:cs typeface="Arial" panose="020B0604020202020204" pitchFamily="34" charset="0"/>
              </a:rPr>
              <a:t>Lithium Reserves</a:t>
            </a:r>
            <a:endParaRPr lang="en-GB" sz="4000" b="1">
              <a:solidFill>
                <a:srgbClr val="C00000"/>
              </a:solidFill>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p:txBody>
          <a:bodyPr/>
          <a:lstStyle/>
          <a:p>
            <a:fld id="{AD2E422D-0E65-4B81-9088-EA407164B4A1}" type="slidenum">
              <a:rPr lang="en-GB" smtClean="0"/>
              <a:t>23</a:t>
            </a:fld>
            <a:endParaRPr lang="en-GB"/>
          </a:p>
        </p:txBody>
      </p:sp>
      <p:sp>
        <p:nvSpPr>
          <p:cNvPr id="7" name="Title 5">
            <a:extLst>
              <a:ext uri="{FF2B5EF4-FFF2-40B4-BE49-F238E27FC236}">
                <a16:creationId xmlns:a16="http://schemas.microsoft.com/office/drawing/2014/main" xmlns="" id="{CA41621F-5822-464D-9964-1FE745DD2B84}"/>
              </a:ext>
            </a:extLst>
          </p:cNvPr>
          <p:cNvSpPr txBox="1">
            <a:spLocks/>
          </p:cNvSpPr>
          <p:nvPr/>
        </p:nvSpPr>
        <p:spPr>
          <a:xfrm>
            <a:off x="457200" y="233646"/>
            <a:ext cx="5842992"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9AE"/>
                </a:solidFill>
              </a:rPr>
              <a:t>Lithium Resources</a:t>
            </a:r>
          </a:p>
        </p:txBody>
      </p:sp>
      <p:sp>
        <p:nvSpPr>
          <p:cNvPr id="21" name="Rectangle: Rounded Corners 20">
            <a:extLst>
              <a:ext uri="{FF2B5EF4-FFF2-40B4-BE49-F238E27FC236}">
                <a16:creationId xmlns:a16="http://schemas.microsoft.com/office/drawing/2014/main" xmlns="" id="{5CC8C349-6DB3-4AB4-AF49-38E7CB0D29B4}"/>
              </a:ext>
            </a:extLst>
          </p:cNvPr>
          <p:cNvSpPr/>
          <p:nvPr/>
        </p:nvSpPr>
        <p:spPr>
          <a:xfrm>
            <a:off x="3436816" y="4495991"/>
            <a:ext cx="2282090" cy="1063170"/>
          </a:xfrm>
          <a:prstGeom prst="roundRect">
            <a:avLst/>
          </a:prstGeom>
          <a:solidFill>
            <a:srgbClr val="2F78A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a:solidFill>
                  <a:schemeClr val="bg1"/>
                </a:solidFill>
              </a:rPr>
              <a:t>Conservative Scenario</a:t>
            </a:r>
            <a:endParaRPr lang="en-GB" sz="2500" b="1">
              <a:solidFill>
                <a:schemeClr val="bg1"/>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xmlns="" id="{461CE698-7040-4E9D-9A3F-A419C4E68F02}"/>
              </a:ext>
            </a:extLst>
          </p:cNvPr>
          <p:cNvSpPr/>
          <p:nvPr/>
        </p:nvSpPr>
        <p:spPr>
          <a:xfrm>
            <a:off x="849534" y="4495991"/>
            <a:ext cx="2282091" cy="1063170"/>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a:solidFill>
                  <a:schemeClr val="tx1"/>
                </a:solidFill>
              </a:rPr>
              <a:t>Business as Usual Scenario</a:t>
            </a:r>
            <a:endParaRPr lang="en-GB" sz="2500" b="1">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xmlns="" id="{CF6D6D47-5C55-414C-BEB7-47E4E526B9AA}"/>
              </a:ext>
            </a:extLst>
          </p:cNvPr>
          <p:cNvSpPr/>
          <p:nvPr/>
        </p:nvSpPr>
        <p:spPr>
          <a:xfrm>
            <a:off x="849535" y="3615636"/>
            <a:ext cx="7440631" cy="619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a:solidFill>
                  <a:srgbClr val="2F78AC"/>
                </a:solidFill>
                <a:latin typeface="Arial" panose="020B0604020202020204" pitchFamily="34" charset="0"/>
                <a:cs typeface="Arial" panose="020B0604020202020204" pitchFamily="34" charset="0"/>
              </a:rPr>
              <a:t>Lithium Consumed during EV Transition </a:t>
            </a:r>
          </a:p>
        </p:txBody>
      </p:sp>
      <p:sp>
        <p:nvSpPr>
          <p:cNvPr id="26" name="Diamond 25">
            <a:extLst>
              <a:ext uri="{FF2B5EF4-FFF2-40B4-BE49-F238E27FC236}">
                <a16:creationId xmlns:a16="http://schemas.microsoft.com/office/drawing/2014/main" xmlns="" id="{8B229C45-B548-45B3-9E08-A845627494DE}"/>
              </a:ext>
            </a:extLst>
          </p:cNvPr>
          <p:cNvSpPr/>
          <p:nvPr/>
        </p:nvSpPr>
        <p:spPr>
          <a:xfrm>
            <a:off x="3683532" y="3440428"/>
            <a:ext cx="1879704" cy="349521"/>
          </a:xfrm>
          <a:prstGeom prst="diamond">
            <a:avLst/>
          </a:prstGeom>
          <a:solidFill>
            <a:srgbClr val="2F78A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500" b="1">
                <a:latin typeface="Arial" panose="020B0604020202020204" pitchFamily="34" charset="0"/>
                <a:cs typeface="Arial" panose="020B0604020202020204" pitchFamily="34" charset="0"/>
              </a:rPr>
              <a:t>2050</a:t>
            </a:r>
          </a:p>
        </p:txBody>
      </p:sp>
      <p:sp>
        <p:nvSpPr>
          <p:cNvPr id="27" name="Oval 26">
            <a:extLst>
              <a:ext uri="{FF2B5EF4-FFF2-40B4-BE49-F238E27FC236}">
                <a16:creationId xmlns:a16="http://schemas.microsoft.com/office/drawing/2014/main" xmlns="" id="{7F491C95-0CC7-478C-AA35-C7C06D937BB7}"/>
              </a:ext>
            </a:extLst>
          </p:cNvPr>
          <p:cNvSpPr/>
          <p:nvPr/>
        </p:nvSpPr>
        <p:spPr>
          <a:xfrm>
            <a:off x="1014046" y="5636270"/>
            <a:ext cx="1953066" cy="72008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solidFill>
                  <a:srgbClr val="C00000"/>
                </a:solidFill>
                <a:latin typeface="Arial" panose="020B0604020202020204" pitchFamily="34" charset="0"/>
                <a:cs typeface="Arial" panose="020B0604020202020204" pitchFamily="34" charset="0"/>
              </a:rPr>
              <a:t>6,000 t</a:t>
            </a:r>
            <a:endParaRPr lang="en-GB" sz="2200" b="1">
              <a:solidFill>
                <a:srgbClr val="C00000"/>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xmlns="" id="{DE029131-A852-4DA2-BD02-B643CD55A82F}"/>
              </a:ext>
            </a:extLst>
          </p:cNvPr>
          <p:cNvSpPr/>
          <p:nvPr/>
        </p:nvSpPr>
        <p:spPr>
          <a:xfrm>
            <a:off x="3593317" y="5636270"/>
            <a:ext cx="1953066" cy="72008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solidFill>
                  <a:srgbClr val="C00000"/>
                </a:solidFill>
                <a:latin typeface="Arial" panose="020B0604020202020204" pitchFamily="34" charset="0"/>
                <a:cs typeface="Arial" panose="020B0604020202020204" pitchFamily="34" charset="0"/>
              </a:rPr>
              <a:t>26,000 t</a:t>
            </a:r>
            <a:endParaRPr lang="en-GB" sz="2200" b="1">
              <a:solidFill>
                <a:srgbClr val="C00000"/>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xmlns="" id="{66C776FF-F2C9-4B9F-B0A5-75D772C61ADD}"/>
              </a:ext>
            </a:extLst>
          </p:cNvPr>
          <p:cNvSpPr/>
          <p:nvPr/>
        </p:nvSpPr>
        <p:spPr>
          <a:xfrm>
            <a:off x="4061655" y="4409102"/>
            <a:ext cx="1515401" cy="12959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2F78AC"/>
                </a:solidFill>
                <a:latin typeface="Arial" panose="020B0604020202020204" pitchFamily="34" charset="0"/>
                <a:cs typeface="Arial" panose="020B0604020202020204" pitchFamily="34" charset="0"/>
              </a:rPr>
              <a:t>Global Lithium </a:t>
            </a:r>
          </a:p>
          <a:p>
            <a:pPr algn="ctr"/>
            <a:r>
              <a:rPr lang="en-GB" sz="2000" b="1">
                <a:solidFill>
                  <a:srgbClr val="2F78AC"/>
                </a:solidFill>
                <a:latin typeface="Arial" panose="020B0604020202020204" pitchFamily="34" charset="0"/>
                <a:cs typeface="Arial" panose="020B0604020202020204" pitchFamily="34" charset="0"/>
              </a:rPr>
              <a:t>Reserves </a:t>
            </a:r>
          </a:p>
          <a:p>
            <a:pPr algn="ctr"/>
            <a:r>
              <a:rPr lang="en-GB" sz="2500" b="1">
                <a:solidFill>
                  <a:srgbClr val="2F78AC"/>
                </a:solidFill>
                <a:latin typeface="Arial" panose="020B0604020202020204" pitchFamily="34" charset="0"/>
                <a:cs typeface="Arial" panose="020B0604020202020204" pitchFamily="34" charset="0"/>
              </a:rPr>
              <a:t>16 Mt</a:t>
            </a:r>
            <a:endParaRPr lang="en-GB" sz="2000" b="1">
              <a:solidFill>
                <a:srgbClr val="2F78AC"/>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4B0CA86B-61BD-4B2D-BC80-15E62B3A17D3}"/>
              </a:ext>
            </a:extLst>
          </p:cNvPr>
          <p:cNvSpPr/>
          <p:nvPr/>
        </p:nvSpPr>
        <p:spPr>
          <a:xfrm>
            <a:off x="5995180" y="3874826"/>
            <a:ext cx="2272515" cy="4920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EV Lithium Consumed</a:t>
            </a:r>
          </a:p>
        </p:txBody>
      </p:sp>
      <p:sp>
        <p:nvSpPr>
          <p:cNvPr id="35" name="Diamond 34">
            <a:extLst>
              <a:ext uri="{FF2B5EF4-FFF2-40B4-BE49-F238E27FC236}">
                <a16:creationId xmlns:a16="http://schemas.microsoft.com/office/drawing/2014/main" xmlns="" id="{5191BA42-971E-4C3F-B488-28854A57804C}"/>
              </a:ext>
            </a:extLst>
          </p:cNvPr>
          <p:cNvSpPr/>
          <p:nvPr/>
        </p:nvSpPr>
        <p:spPr>
          <a:xfrm>
            <a:off x="6362813" y="3718274"/>
            <a:ext cx="1537248" cy="313104"/>
          </a:xfrm>
          <a:prstGeom prst="diamond">
            <a:avLst/>
          </a:prstGeom>
          <a:solidFill>
            <a:srgbClr val="2F78A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a:latin typeface="Arial" panose="020B0604020202020204" pitchFamily="34" charset="0"/>
                <a:cs typeface="Arial" panose="020B0604020202020204" pitchFamily="34" charset="0"/>
              </a:rPr>
              <a:t>2050</a:t>
            </a:r>
          </a:p>
        </p:txBody>
      </p:sp>
      <p:sp>
        <p:nvSpPr>
          <p:cNvPr id="36" name="Diamond 35">
            <a:extLst>
              <a:ext uri="{FF2B5EF4-FFF2-40B4-BE49-F238E27FC236}">
                <a16:creationId xmlns:a16="http://schemas.microsoft.com/office/drawing/2014/main" xmlns="" id="{AD575ED2-3429-4CEB-BE63-982CA6A79348}"/>
              </a:ext>
            </a:extLst>
          </p:cNvPr>
          <p:cNvSpPr/>
          <p:nvPr/>
        </p:nvSpPr>
        <p:spPr>
          <a:xfrm>
            <a:off x="1232900" y="3804057"/>
            <a:ext cx="1537248" cy="477881"/>
          </a:xfrm>
          <a:prstGeom prst="diamon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a:latin typeface="Arial" panose="020B0604020202020204" pitchFamily="34" charset="0"/>
                <a:cs typeface="Arial" panose="020B0604020202020204" pitchFamily="34" charset="0"/>
              </a:rPr>
              <a:t>2050</a:t>
            </a:r>
          </a:p>
        </p:txBody>
      </p:sp>
      <p:sp>
        <p:nvSpPr>
          <p:cNvPr id="44" name="Arrow: Right 43">
            <a:extLst>
              <a:ext uri="{FF2B5EF4-FFF2-40B4-BE49-F238E27FC236}">
                <a16:creationId xmlns:a16="http://schemas.microsoft.com/office/drawing/2014/main" xmlns="" id="{B9ECB0CB-1EA2-42FC-A0C1-B97E69FFB71F}"/>
              </a:ext>
            </a:extLst>
          </p:cNvPr>
          <p:cNvSpPr/>
          <p:nvPr/>
        </p:nvSpPr>
        <p:spPr>
          <a:xfrm rot="10800000">
            <a:off x="3677827" y="4837668"/>
            <a:ext cx="311734" cy="384676"/>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Right 44">
            <a:extLst>
              <a:ext uri="{FF2B5EF4-FFF2-40B4-BE49-F238E27FC236}">
                <a16:creationId xmlns:a16="http://schemas.microsoft.com/office/drawing/2014/main" xmlns="" id="{3F9F95F5-A4F0-4C62-A9BD-444222CCD309}"/>
              </a:ext>
            </a:extLst>
          </p:cNvPr>
          <p:cNvSpPr/>
          <p:nvPr/>
        </p:nvSpPr>
        <p:spPr>
          <a:xfrm rot="10800000">
            <a:off x="5599528" y="4864721"/>
            <a:ext cx="311734" cy="384676"/>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Graphic 48" descr="Marker">
            <a:extLst>
              <a:ext uri="{FF2B5EF4-FFF2-40B4-BE49-F238E27FC236}">
                <a16:creationId xmlns:a16="http://schemas.microsoft.com/office/drawing/2014/main" xmlns="" id="{F5D93BAF-FE06-4560-AE84-FE4EF9649B9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2649" y="2483417"/>
            <a:ext cx="372794" cy="506438"/>
          </a:xfrm>
          <a:prstGeom prst="rect">
            <a:avLst/>
          </a:prstGeom>
        </p:spPr>
      </p:pic>
      <p:pic>
        <p:nvPicPr>
          <p:cNvPr id="51" name="Graphic 50" descr="Marker">
            <a:extLst>
              <a:ext uri="{FF2B5EF4-FFF2-40B4-BE49-F238E27FC236}">
                <a16:creationId xmlns:a16="http://schemas.microsoft.com/office/drawing/2014/main" xmlns="" id="{F1F8E5DF-7F41-463A-AE53-F62244A47A9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685773" y="3378981"/>
            <a:ext cx="318868" cy="506438"/>
          </a:xfrm>
          <a:prstGeom prst="rect">
            <a:avLst/>
          </a:prstGeom>
        </p:spPr>
      </p:pic>
      <p:pic>
        <p:nvPicPr>
          <p:cNvPr id="55" name="Graphic 54" descr="Marker">
            <a:extLst>
              <a:ext uri="{FF2B5EF4-FFF2-40B4-BE49-F238E27FC236}">
                <a16:creationId xmlns:a16="http://schemas.microsoft.com/office/drawing/2014/main" xmlns="" id="{D19E3220-DCA3-44DA-ADE1-0339AF44B76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590790" y="5141167"/>
            <a:ext cx="372794" cy="506438"/>
          </a:xfrm>
          <a:prstGeom prst="rect">
            <a:avLst/>
          </a:prstGeom>
        </p:spPr>
      </p:pic>
      <p:sp>
        <p:nvSpPr>
          <p:cNvPr id="56" name="TextBox 55">
            <a:extLst>
              <a:ext uri="{FF2B5EF4-FFF2-40B4-BE49-F238E27FC236}">
                <a16:creationId xmlns:a16="http://schemas.microsoft.com/office/drawing/2014/main" xmlns="" id="{AC332804-1ED9-448A-876F-722242C78EB0}"/>
              </a:ext>
            </a:extLst>
          </p:cNvPr>
          <p:cNvSpPr txBox="1"/>
          <p:nvPr/>
        </p:nvSpPr>
        <p:spPr>
          <a:xfrm>
            <a:off x="2609550" y="5554363"/>
            <a:ext cx="531055" cy="369332"/>
          </a:xfrm>
          <a:prstGeom prst="rect">
            <a:avLst/>
          </a:prstGeom>
          <a:noFill/>
        </p:spPr>
        <p:txBody>
          <a:bodyPr wrap="square" rtlCol="0">
            <a:spAutoFit/>
          </a:bodyPr>
          <a:lstStyle/>
          <a:p>
            <a:r>
              <a:rPr lang="en-GB" b="1"/>
              <a:t>2</a:t>
            </a:r>
          </a:p>
        </p:txBody>
      </p:sp>
      <p:sp>
        <p:nvSpPr>
          <p:cNvPr id="57" name="TextBox 56">
            <a:extLst>
              <a:ext uri="{FF2B5EF4-FFF2-40B4-BE49-F238E27FC236}">
                <a16:creationId xmlns:a16="http://schemas.microsoft.com/office/drawing/2014/main" xmlns="" id="{A0E53A4C-CA15-46E4-A654-81B4860014C8}"/>
              </a:ext>
            </a:extLst>
          </p:cNvPr>
          <p:cNvSpPr txBox="1"/>
          <p:nvPr/>
        </p:nvSpPr>
        <p:spPr>
          <a:xfrm>
            <a:off x="1946678" y="5092574"/>
            <a:ext cx="586156" cy="369332"/>
          </a:xfrm>
          <a:prstGeom prst="rect">
            <a:avLst/>
          </a:prstGeom>
          <a:noFill/>
        </p:spPr>
        <p:txBody>
          <a:bodyPr wrap="square" rtlCol="0">
            <a:spAutoFit/>
          </a:bodyPr>
          <a:lstStyle/>
          <a:p>
            <a:r>
              <a:rPr lang="en-GB" b="1"/>
              <a:t>7.5</a:t>
            </a:r>
          </a:p>
        </p:txBody>
      </p:sp>
      <p:pic>
        <p:nvPicPr>
          <p:cNvPr id="58" name="Graphic 57" descr="Marker">
            <a:extLst>
              <a:ext uri="{FF2B5EF4-FFF2-40B4-BE49-F238E27FC236}">
                <a16:creationId xmlns:a16="http://schemas.microsoft.com/office/drawing/2014/main" xmlns="" id="{177C2EA4-D385-4FDE-AE97-CDD4D6B47A5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90706" y="3620867"/>
            <a:ext cx="372794" cy="506438"/>
          </a:xfrm>
          <a:prstGeom prst="rect">
            <a:avLst/>
          </a:prstGeom>
        </p:spPr>
      </p:pic>
      <p:sp>
        <p:nvSpPr>
          <p:cNvPr id="62" name="TextBox 61">
            <a:extLst>
              <a:ext uri="{FF2B5EF4-FFF2-40B4-BE49-F238E27FC236}">
                <a16:creationId xmlns:a16="http://schemas.microsoft.com/office/drawing/2014/main" xmlns="" id="{C8D87DF9-08B7-42DF-B638-075BE4A86501}"/>
              </a:ext>
            </a:extLst>
          </p:cNvPr>
          <p:cNvSpPr txBox="1"/>
          <p:nvPr/>
        </p:nvSpPr>
        <p:spPr>
          <a:xfrm>
            <a:off x="5071397" y="3620867"/>
            <a:ext cx="372794" cy="369332"/>
          </a:xfrm>
          <a:prstGeom prst="rect">
            <a:avLst/>
          </a:prstGeom>
          <a:noFill/>
        </p:spPr>
        <p:txBody>
          <a:bodyPr wrap="square" rtlCol="0">
            <a:spAutoFit/>
          </a:bodyPr>
          <a:lstStyle/>
          <a:p>
            <a:endParaRPr lang="en-GB"/>
          </a:p>
        </p:txBody>
      </p:sp>
      <p:pic>
        <p:nvPicPr>
          <p:cNvPr id="63" name="Graphic 62" descr="Marker">
            <a:extLst>
              <a:ext uri="{FF2B5EF4-FFF2-40B4-BE49-F238E27FC236}">
                <a16:creationId xmlns:a16="http://schemas.microsoft.com/office/drawing/2014/main" xmlns="" id="{711C675A-5BA8-4984-821A-FA15F7B1AE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937210" y="4542396"/>
            <a:ext cx="372794" cy="506438"/>
          </a:xfrm>
          <a:prstGeom prst="rect">
            <a:avLst/>
          </a:prstGeom>
        </p:spPr>
      </p:pic>
      <p:sp>
        <p:nvSpPr>
          <p:cNvPr id="64" name="TextBox 63">
            <a:extLst>
              <a:ext uri="{FF2B5EF4-FFF2-40B4-BE49-F238E27FC236}">
                <a16:creationId xmlns:a16="http://schemas.microsoft.com/office/drawing/2014/main" xmlns="" id="{EEAA0A73-50DF-4FC4-B36B-333C9764A2C0}"/>
              </a:ext>
            </a:extLst>
          </p:cNvPr>
          <p:cNvSpPr txBox="1"/>
          <p:nvPr/>
        </p:nvSpPr>
        <p:spPr>
          <a:xfrm>
            <a:off x="3016341" y="4910996"/>
            <a:ext cx="829974" cy="369332"/>
          </a:xfrm>
          <a:prstGeom prst="rect">
            <a:avLst/>
          </a:prstGeom>
          <a:noFill/>
        </p:spPr>
        <p:txBody>
          <a:bodyPr wrap="square" rtlCol="0">
            <a:spAutoFit/>
          </a:bodyPr>
          <a:lstStyle/>
          <a:p>
            <a:r>
              <a:rPr lang="en-GB" b="1"/>
              <a:t>0.048</a:t>
            </a:r>
          </a:p>
        </p:txBody>
      </p:sp>
      <p:sp>
        <p:nvSpPr>
          <p:cNvPr id="65" name="TextBox 64">
            <a:extLst>
              <a:ext uri="{FF2B5EF4-FFF2-40B4-BE49-F238E27FC236}">
                <a16:creationId xmlns:a16="http://schemas.microsoft.com/office/drawing/2014/main" xmlns="" id="{337011B4-DC12-423B-BE50-0B97C71F41B1}"/>
              </a:ext>
            </a:extLst>
          </p:cNvPr>
          <p:cNvSpPr txBox="1"/>
          <p:nvPr/>
        </p:nvSpPr>
        <p:spPr>
          <a:xfrm>
            <a:off x="1479449" y="3757401"/>
            <a:ext cx="856956" cy="369332"/>
          </a:xfrm>
          <a:prstGeom prst="rect">
            <a:avLst/>
          </a:prstGeom>
          <a:noFill/>
        </p:spPr>
        <p:txBody>
          <a:bodyPr wrap="square" rtlCol="0">
            <a:spAutoFit/>
          </a:bodyPr>
          <a:lstStyle/>
          <a:p>
            <a:r>
              <a:rPr lang="en-GB" b="1"/>
              <a:t>0.035</a:t>
            </a:r>
          </a:p>
        </p:txBody>
      </p:sp>
      <p:sp>
        <p:nvSpPr>
          <p:cNvPr id="67" name="TextBox 66">
            <a:extLst>
              <a:ext uri="{FF2B5EF4-FFF2-40B4-BE49-F238E27FC236}">
                <a16:creationId xmlns:a16="http://schemas.microsoft.com/office/drawing/2014/main" xmlns="" id="{B26767B9-5DC0-47D0-8BBC-50A0B88893E2}"/>
              </a:ext>
            </a:extLst>
          </p:cNvPr>
          <p:cNvSpPr txBox="1"/>
          <p:nvPr/>
        </p:nvSpPr>
        <p:spPr>
          <a:xfrm>
            <a:off x="6541467" y="3929136"/>
            <a:ext cx="549219" cy="369332"/>
          </a:xfrm>
          <a:prstGeom prst="rect">
            <a:avLst/>
          </a:prstGeom>
          <a:noFill/>
        </p:spPr>
        <p:txBody>
          <a:bodyPr wrap="square" rtlCol="0">
            <a:spAutoFit/>
          </a:bodyPr>
          <a:lstStyle/>
          <a:p>
            <a:r>
              <a:rPr lang="en-GB" b="1"/>
              <a:t>3.2</a:t>
            </a:r>
          </a:p>
        </p:txBody>
      </p:sp>
      <p:pic>
        <p:nvPicPr>
          <p:cNvPr id="68" name="Graphic 67" descr="Marker">
            <a:extLst>
              <a:ext uri="{FF2B5EF4-FFF2-40B4-BE49-F238E27FC236}">
                <a16:creationId xmlns:a16="http://schemas.microsoft.com/office/drawing/2014/main" xmlns="" id="{1881CBBA-6AF6-468F-9BB2-3F7CF23BA6B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793577" y="4740172"/>
            <a:ext cx="372794" cy="506438"/>
          </a:xfrm>
          <a:prstGeom prst="rect">
            <a:avLst/>
          </a:prstGeom>
        </p:spPr>
      </p:pic>
      <p:sp>
        <p:nvSpPr>
          <p:cNvPr id="69" name="TextBox 68">
            <a:extLst>
              <a:ext uri="{FF2B5EF4-FFF2-40B4-BE49-F238E27FC236}">
                <a16:creationId xmlns:a16="http://schemas.microsoft.com/office/drawing/2014/main" xmlns="" id="{579F382F-6E9E-49B8-B515-9B03559E34DE}"/>
              </a:ext>
            </a:extLst>
          </p:cNvPr>
          <p:cNvSpPr txBox="1"/>
          <p:nvPr/>
        </p:nvSpPr>
        <p:spPr>
          <a:xfrm>
            <a:off x="4654657" y="5092574"/>
            <a:ext cx="741496" cy="369332"/>
          </a:xfrm>
          <a:prstGeom prst="rect">
            <a:avLst/>
          </a:prstGeom>
          <a:noFill/>
        </p:spPr>
        <p:txBody>
          <a:bodyPr wrap="square" rtlCol="0">
            <a:spAutoFit/>
          </a:bodyPr>
          <a:lstStyle/>
          <a:p>
            <a:r>
              <a:rPr lang="en-GB" b="1"/>
              <a:t>0.023</a:t>
            </a:r>
          </a:p>
        </p:txBody>
      </p:sp>
      <p:pic>
        <p:nvPicPr>
          <p:cNvPr id="70" name="Graphic 69" descr="Marker">
            <a:extLst>
              <a:ext uri="{FF2B5EF4-FFF2-40B4-BE49-F238E27FC236}">
                <a16:creationId xmlns:a16="http://schemas.microsoft.com/office/drawing/2014/main" xmlns="" id="{5DB22165-CEAD-471F-94D7-CF79BBE932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479151" y="4896148"/>
            <a:ext cx="372794" cy="506438"/>
          </a:xfrm>
          <a:prstGeom prst="rect">
            <a:avLst/>
          </a:prstGeom>
        </p:spPr>
      </p:pic>
      <p:pic>
        <p:nvPicPr>
          <p:cNvPr id="71" name="Graphic 70" descr="Marker">
            <a:extLst>
              <a:ext uri="{FF2B5EF4-FFF2-40B4-BE49-F238E27FC236}">
                <a16:creationId xmlns:a16="http://schemas.microsoft.com/office/drawing/2014/main" xmlns="" id="{4F7741D4-6380-4F09-9F9F-F881C8BDE6B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912669" y="3016093"/>
            <a:ext cx="664502" cy="608146"/>
          </a:xfrm>
          <a:prstGeom prst="rect">
            <a:avLst/>
          </a:prstGeom>
        </p:spPr>
      </p:pic>
      <p:sp>
        <p:nvSpPr>
          <p:cNvPr id="73" name="TextBox 72">
            <a:extLst>
              <a:ext uri="{FF2B5EF4-FFF2-40B4-BE49-F238E27FC236}">
                <a16:creationId xmlns:a16="http://schemas.microsoft.com/office/drawing/2014/main" xmlns="" id="{BEAFEBCC-F20D-4235-BE3D-B8CAD300F457}"/>
              </a:ext>
            </a:extLst>
          </p:cNvPr>
          <p:cNvSpPr txBox="1"/>
          <p:nvPr/>
        </p:nvSpPr>
        <p:spPr>
          <a:xfrm>
            <a:off x="1544455" y="3969737"/>
            <a:ext cx="664503" cy="377371"/>
          </a:xfrm>
          <a:prstGeom prst="rect">
            <a:avLst/>
          </a:prstGeom>
          <a:noFill/>
        </p:spPr>
        <p:txBody>
          <a:bodyPr wrap="square" rtlCol="0">
            <a:spAutoFit/>
          </a:bodyPr>
          <a:lstStyle/>
          <a:p>
            <a:r>
              <a:rPr lang="en-GB" b="1"/>
              <a:t>USA</a:t>
            </a:r>
          </a:p>
        </p:txBody>
      </p:sp>
      <p:sp>
        <p:nvSpPr>
          <p:cNvPr id="74" name="TextBox 73">
            <a:extLst>
              <a:ext uri="{FF2B5EF4-FFF2-40B4-BE49-F238E27FC236}">
                <a16:creationId xmlns:a16="http://schemas.microsoft.com/office/drawing/2014/main" xmlns="" id="{E2FCF9D7-1A51-4ADC-B5D9-7E7C7F00A9C0}"/>
              </a:ext>
            </a:extLst>
          </p:cNvPr>
          <p:cNvSpPr txBox="1"/>
          <p:nvPr/>
        </p:nvSpPr>
        <p:spPr>
          <a:xfrm>
            <a:off x="1849757" y="5385744"/>
            <a:ext cx="765217" cy="369332"/>
          </a:xfrm>
          <a:prstGeom prst="rect">
            <a:avLst/>
          </a:prstGeom>
          <a:noFill/>
        </p:spPr>
        <p:txBody>
          <a:bodyPr wrap="square" rtlCol="0">
            <a:spAutoFit/>
          </a:bodyPr>
          <a:lstStyle/>
          <a:p>
            <a:r>
              <a:rPr lang="en-GB" b="1"/>
              <a:t>CHILE</a:t>
            </a:r>
          </a:p>
        </p:txBody>
      </p:sp>
      <p:sp>
        <p:nvSpPr>
          <p:cNvPr id="75" name="TextBox 74">
            <a:extLst>
              <a:ext uri="{FF2B5EF4-FFF2-40B4-BE49-F238E27FC236}">
                <a16:creationId xmlns:a16="http://schemas.microsoft.com/office/drawing/2014/main" xmlns="" id="{22105864-8260-4FE7-899A-8DE541B495B5}"/>
              </a:ext>
            </a:extLst>
          </p:cNvPr>
          <p:cNvSpPr txBox="1"/>
          <p:nvPr/>
        </p:nvSpPr>
        <p:spPr>
          <a:xfrm>
            <a:off x="2920200" y="5092574"/>
            <a:ext cx="980088" cy="369332"/>
          </a:xfrm>
          <a:prstGeom prst="rect">
            <a:avLst/>
          </a:prstGeom>
          <a:noFill/>
        </p:spPr>
        <p:txBody>
          <a:bodyPr wrap="square" rtlCol="0">
            <a:spAutoFit/>
          </a:bodyPr>
          <a:lstStyle/>
          <a:p>
            <a:r>
              <a:rPr lang="en-GB" b="1"/>
              <a:t>BRAZIL</a:t>
            </a:r>
          </a:p>
        </p:txBody>
      </p:sp>
      <p:sp>
        <p:nvSpPr>
          <p:cNvPr id="76" name="TextBox 75">
            <a:extLst>
              <a:ext uri="{FF2B5EF4-FFF2-40B4-BE49-F238E27FC236}">
                <a16:creationId xmlns:a16="http://schemas.microsoft.com/office/drawing/2014/main" xmlns="" id="{D37BA3EA-9EAB-498B-A535-DDB8A6BD072B}"/>
              </a:ext>
            </a:extLst>
          </p:cNvPr>
          <p:cNvSpPr txBox="1"/>
          <p:nvPr/>
        </p:nvSpPr>
        <p:spPr>
          <a:xfrm>
            <a:off x="4715061" y="5319964"/>
            <a:ext cx="861009" cy="373867"/>
          </a:xfrm>
          <a:prstGeom prst="rect">
            <a:avLst/>
          </a:prstGeom>
          <a:noFill/>
        </p:spPr>
        <p:txBody>
          <a:bodyPr wrap="square" rtlCol="0">
            <a:spAutoFit/>
          </a:bodyPr>
          <a:lstStyle/>
          <a:p>
            <a:r>
              <a:rPr lang="en-GB" b="1"/>
              <a:t>ZIM</a:t>
            </a:r>
          </a:p>
        </p:txBody>
      </p:sp>
      <p:sp>
        <p:nvSpPr>
          <p:cNvPr id="78" name="TextBox 77">
            <a:extLst>
              <a:ext uri="{FF2B5EF4-FFF2-40B4-BE49-F238E27FC236}">
                <a16:creationId xmlns:a16="http://schemas.microsoft.com/office/drawing/2014/main" xmlns="" id="{30BD79BE-2A4E-415B-B81C-9FA03683C124}"/>
              </a:ext>
            </a:extLst>
          </p:cNvPr>
          <p:cNvSpPr txBox="1"/>
          <p:nvPr/>
        </p:nvSpPr>
        <p:spPr>
          <a:xfrm>
            <a:off x="6385571" y="4094878"/>
            <a:ext cx="861009" cy="373867"/>
          </a:xfrm>
          <a:prstGeom prst="rect">
            <a:avLst/>
          </a:prstGeom>
          <a:noFill/>
        </p:spPr>
        <p:txBody>
          <a:bodyPr wrap="square" rtlCol="0">
            <a:spAutoFit/>
          </a:bodyPr>
          <a:lstStyle/>
          <a:p>
            <a:r>
              <a:rPr lang="en-GB" b="1"/>
              <a:t>CHINA</a:t>
            </a:r>
          </a:p>
        </p:txBody>
      </p:sp>
      <p:sp>
        <p:nvSpPr>
          <p:cNvPr id="80" name="TextBox 79">
            <a:extLst>
              <a:ext uri="{FF2B5EF4-FFF2-40B4-BE49-F238E27FC236}">
                <a16:creationId xmlns:a16="http://schemas.microsoft.com/office/drawing/2014/main" xmlns="" id="{F7B1CB1B-1530-4D7C-A96B-459CDC152D56}"/>
              </a:ext>
            </a:extLst>
          </p:cNvPr>
          <p:cNvSpPr txBox="1"/>
          <p:nvPr/>
        </p:nvSpPr>
        <p:spPr>
          <a:xfrm>
            <a:off x="4023419" y="3406703"/>
            <a:ext cx="568275" cy="373867"/>
          </a:xfrm>
          <a:prstGeom prst="rect">
            <a:avLst/>
          </a:prstGeom>
          <a:noFill/>
        </p:spPr>
        <p:txBody>
          <a:bodyPr wrap="square" rtlCol="0">
            <a:spAutoFit/>
          </a:bodyPr>
          <a:lstStyle/>
          <a:p>
            <a:r>
              <a:rPr lang="en-GB" b="1"/>
              <a:t>GB</a:t>
            </a:r>
          </a:p>
        </p:txBody>
      </p:sp>
      <p:sp>
        <p:nvSpPr>
          <p:cNvPr id="81" name="TextBox 80">
            <a:extLst>
              <a:ext uri="{FF2B5EF4-FFF2-40B4-BE49-F238E27FC236}">
                <a16:creationId xmlns:a16="http://schemas.microsoft.com/office/drawing/2014/main" xmlns="" id="{27D54631-C64A-4A14-963E-ED13E07085B8}"/>
              </a:ext>
            </a:extLst>
          </p:cNvPr>
          <p:cNvSpPr txBox="1"/>
          <p:nvPr/>
        </p:nvSpPr>
        <p:spPr>
          <a:xfrm>
            <a:off x="2418490" y="5772077"/>
            <a:ext cx="716278" cy="369332"/>
          </a:xfrm>
          <a:prstGeom prst="rect">
            <a:avLst/>
          </a:prstGeom>
          <a:noFill/>
        </p:spPr>
        <p:txBody>
          <a:bodyPr wrap="square" rtlCol="0">
            <a:spAutoFit/>
          </a:bodyPr>
          <a:lstStyle/>
          <a:p>
            <a:r>
              <a:rPr lang="en-GB" b="1"/>
              <a:t>ARG</a:t>
            </a:r>
          </a:p>
        </p:txBody>
      </p:sp>
      <p:sp>
        <p:nvSpPr>
          <p:cNvPr id="83" name="Oval 82">
            <a:extLst>
              <a:ext uri="{FF2B5EF4-FFF2-40B4-BE49-F238E27FC236}">
                <a16:creationId xmlns:a16="http://schemas.microsoft.com/office/drawing/2014/main" xmlns="" id="{6091056A-2991-45E0-933B-F4DD238C037B}"/>
              </a:ext>
            </a:extLst>
          </p:cNvPr>
          <p:cNvSpPr/>
          <p:nvPr/>
        </p:nvSpPr>
        <p:spPr>
          <a:xfrm>
            <a:off x="3906777" y="3023185"/>
            <a:ext cx="691642" cy="6916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xmlns="" id="{AAB27B90-006E-426B-B64C-BF30250FAD21}"/>
              </a:ext>
            </a:extLst>
          </p:cNvPr>
          <p:cNvSpPr/>
          <p:nvPr/>
        </p:nvSpPr>
        <p:spPr>
          <a:xfrm>
            <a:off x="1259573" y="2636820"/>
            <a:ext cx="1864620" cy="121593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a:solidFill>
                  <a:srgbClr val="2F78AC"/>
                </a:solidFill>
                <a:latin typeface="Arial" panose="020B0604020202020204" pitchFamily="34" charset="0"/>
                <a:cs typeface="Arial" panose="020B0604020202020204" pitchFamily="34" charset="0"/>
              </a:rPr>
              <a:t>Reserves Location</a:t>
            </a:r>
          </a:p>
        </p:txBody>
      </p:sp>
      <p:sp>
        <p:nvSpPr>
          <p:cNvPr id="48" name="Rectangle: Rounded Corners 47">
            <a:extLst>
              <a:ext uri="{FF2B5EF4-FFF2-40B4-BE49-F238E27FC236}">
                <a16:creationId xmlns:a16="http://schemas.microsoft.com/office/drawing/2014/main" xmlns="" id="{D7BEAB7E-ADA0-4F9F-9F03-FA2B41B94057}"/>
              </a:ext>
            </a:extLst>
          </p:cNvPr>
          <p:cNvSpPr/>
          <p:nvPr/>
        </p:nvSpPr>
        <p:spPr>
          <a:xfrm>
            <a:off x="3238500" y="3312699"/>
            <a:ext cx="2667000" cy="58170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a:solidFill>
                  <a:schemeClr val="tx2"/>
                </a:solidFill>
                <a:latin typeface="Arial" panose="020B0604020202020204" pitchFamily="34" charset="0"/>
                <a:cs typeface="Arial" panose="020B0604020202020204" pitchFamily="34" charset="0"/>
              </a:rPr>
              <a:t>No Lithium Extraction in Europe</a:t>
            </a:r>
          </a:p>
        </p:txBody>
      </p:sp>
      <p:sp>
        <p:nvSpPr>
          <p:cNvPr id="23" name="Rectangle: Rounded Corners 22">
            <a:extLst>
              <a:ext uri="{FF2B5EF4-FFF2-40B4-BE49-F238E27FC236}">
                <a16:creationId xmlns:a16="http://schemas.microsoft.com/office/drawing/2014/main" xmlns="" id="{B2E8440F-5381-4EF8-A25B-23B76E9C1660}"/>
              </a:ext>
            </a:extLst>
          </p:cNvPr>
          <p:cNvSpPr/>
          <p:nvPr/>
        </p:nvSpPr>
        <p:spPr>
          <a:xfrm>
            <a:off x="5976663" y="2553465"/>
            <a:ext cx="2667001" cy="72008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a:solidFill>
                  <a:srgbClr val="C00000"/>
                </a:solidFill>
                <a:latin typeface="Arial" panose="020B0604020202020204" pitchFamily="34" charset="0"/>
                <a:cs typeface="Arial" panose="020B0604020202020204" pitchFamily="34" charset="0"/>
              </a:rPr>
              <a:t>Dependency on New Strategic Commodities</a:t>
            </a:r>
          </a:p>
        </p:txBody>
      </p:sp>
      <p:sp>
        <p:nvSpPr>
          <p:cNvPr id="41" name="Rectangle: Rounded Corners 40">
            <a:extLst>
              <a:ext uri="{FF2B5EF4-FFF2-40B4-BE49-F238E27FC236}">
                <a16:creationId xmlns:a16="http://schemas.microsoft.com/office/drawing/2014/main" xmlns="" id="{62BAD7EC-B5EF-405F-872F-580CA36175EF}"/>
              </a:ext>
            </a:extLst>
          </p:cNvPr>
          <p:cNvSpPr/>
          <p:nvPr/>
        </p:nvSpPr>
        <p:spPr>
          <a:xfrm>
            <a:off x="6019798" y="3312699"/>
            <a:ext cx="2696568" cy="72008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a:solidFill>
                  <a:srgbClr val="C00000"/>
                </a:solidFill>
                <a:latin typeface="Arial" panose="020B0604020202020204" pitchFamily="34" charset="0"/>
                <a:cs typeface="Arial" panose="020B0604020202020204" pitchFamily="34" charset="0"/>
              </a:rPr>
              <a:t>Security of Supply</a:t>
            </a:r>
          </a:p>
        </p:txBody>
      </p:sp>
      <p:sp>
        <p:nvSpPr>
          <p:cNvPr id="50" name="Rectangle: Rounded Corners 49">
            <a:extLst>
              <a:ext uri="{FF2B5EF4-FFF2-40B4-BE49-F238E27FC236}">
                <a16:creationId xmlns:a16="http://schemas.microsoft.com/office/drawing/2014/main" xmlns="" id="{01F6AD2A-8A1E-4A93-8411-FD2854D1D39B}"/>
              </a:ext>
            </a:extLst>
          </p:cNvPr>
          <p:cNvSpPr/>
          <p:nvPr/>
        </p:nvSpPr>
        <p:spPr>
          <a:xfrm>
            <a:off x="3243132" y="2631708"/>
            <a:ext cx="2623017" cy="61459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RISKS</a:t>
            </a:r>
          </a:p>
        </p:txBody>
      </p:sp>
      <p:sp>
        <p:nvSpPr>
          <p:cNvPr id="30" name="Rectangle: Rounded Corners 29">
            <a:extLst>
              <a:ext uri="{FF2B5EF4-FFF2-40B4-BE49-F238E27FC236}">
                <a16:creationId xmlns:a16="http://schemas.microsoft.com/office/drawing/2014/main" xmlns="" id="{00558EB7-4818-467E-A76B-20262D4EA75C}"/>
              </a:ext>
            </a:extLst>
          </p:cNvPr>
          <p:cNvSpPr/>
          <p:nvPr/>
        </p:nvSpPr>
        <p:spPr>
          <a:xfrm>
            <a:off x="3245923" y="5315722"/>
            <a:ext cx="2667000" cy="58170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2"/>
                </a:solidFill>
                <a:latin typeface="Arial" panose="020B0604020202020204" pitchFamily="34" charset="0"/>
                <a:cs typeface="Arial" panose="020B0604020202020204" pitchFamily="34" charset="0"/>
              </a:rPr>
              <a:t>No Global </a:t>
            </a:r>
            <a:r>
              <a:rPr lang="en-GB" b="1">
                <a:solidFill>
                  <a:schemeClr val="tx2"/>
                </a:solidFill>
                <a:latin typeface="Arial" panose="020B0604020202020204" pitchFamily="34" charset="0"/>
                <a:cs typeface="Arial" panose="020B0604020202020204" pitchFamily="34" charset="0"/>
              </a:rPr>
              <a:t>Large Scale Recovery</a:t>
            </a:r>
          </a:p>
        </p:txBody>
      </p:sp>
      <p:sp>
        <p:nvSpPr>
          <p:cNvPr id="37" name="Rectangle: Rounded Corners 36">
            <a:extLst>
              <a:ext uri="{FF2B5EF4-FFF2-40B4-BE49-F238E27FC236}">
                <a16:creationId xmlns:a16="http://schemas.microsoft.com/office/drawing/2014/main" xmlns="" id="{F5D5EE9C-96B4-4BFF-942A-9230444067F6}"/>
              </a:ext>
            </a:extLst>
          </p:cNvPr>
          <p:cNvSpPr/>
          <p:nvPr/>
        </p:nvSpPr>
        <p:spPr>
          <a:xfrm>
            <a:off x="3250555" y="4634731"/>
            <a:ext cx="2623017" cy="61459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ENVIRONMENTAL PROBLEMS</a:t>
            </a:r>
          </a:p>
        </p:txBody>
      </p:sp>
      <p:sp>
        <p:nvSpPr>
          <p:cNvPr id="43" name="Rectangle: Rounded Corners 42">
            <a:extLst>
              <a:ext uri="{FF2B5EF4-FFF2-40B4-BE49-F238E27FC236}">
                <a16:creationId xmlns:a16="http://schemas.microsoft.com/office/drawing/2014/main" xmlns="" id="{7CB4E9DD-285B-4DAC-9AED-32C09B247CD1}"/>
              </a:ext>
            </a:extLst>
          </p:cNvPr>
          <p:cNvSpPr/>
          <p:nvPr/>
        </p:nvSpPr>
        <p:spPr>
          <a:xfrm>
            <a:off x="1276836" y="4631873"/>
            <a:ext cx="1864620" cy="121593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a:solidFill>
                  <a:srgbClr val="2F78AC"/>
                </a:solidFill>
                <a:latin typeface="Arial" panose="020B0604020202020204" pitchFamily="34" charset="0"/>
                <a:cs typeface="Arial" panose="020B0604020202020204" pitchFamily="34" charset="0"/>
              </a:rPr>
              <a:t>Recovery and Recycling</a:t>
            </a:r>
          </a:p>
        </p:txBody>
      </p:sp>
      <p:pic>
        <p:nvPicPr>
          <p:cNvPr id="53" name="Picture 52">
            <a:extLst>
              <a:ext uri="{FF2B5EF4-FFF2-40B4-BE49-F238E27FC236}">
                <a16:creationId xmlns:a16="http://schemas.microsoft.com/office/drawing/2014/main" xmlns="" id="{A998FA31-BD1A-483F-A8E6-688E162401EC}"/>
              </a:ext>
            </a:extLst>
          </p:cNvPr>
          <p:cNvPicPr>
            <a:picLocks noChangeAspect="1"/>
          </p:cNvPicPr>
          <p:nvPr/>
        </p:nvPicPr>
        <p:blipFill>
          <a:blip r:embed="rId10"/>
          <a:stretch>
            <a:fillRect/>
          </a:stretch>
        </p:blipFill>
        <p:spPr>
          <a:xfrm>
            <a:off x="214903" y="1658215"/>
            <a:ext cx="1006458" cy="1275702"/>
          </a:xfrm>
          <a:prstGeom prst="rect">
            <a:avLst/>
          </a:prstGeom>
        </p:spPr>
      </p:pic>
      <p:pic>
        <p:nvPicPr>
          <p:cNvPr id="84" name="Picture 83" descr="A close up of a map&#10;&#10;Description generated with high confidence">
            <a:extLst>
              <a:ext uri="{FF2B5EF4-FFF2-40B4-BE49-F238E27FC236}">
                <a16:creationId xmlns:a16="http://schemas.microsoft.com/office/drawing/2014/main" xmlns="" id="{04AF01BF-8F33-4D7F-BCC0-5604892BD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205" y="1744918"/>
            <a:ext cx="2273625" cy="1188738"/>
          </a:xfrm>
          <a:prstGeom prst="rect">
            <a:avLst/>
          </a:prstGeom>
        </p:spPr>
      </p:pic>
      <p:sp>
        <p:nvSpPr>
          <p:cNvPr id="72" name="Rectangle: Rounded Corners 71">
            <a:extLst>
              <a:ext uri="{FF2B5EF4-FFF2-40B4-BE49-F238E27FC236}">
                <a16:creationId xmlns:a16="http://schemas.microsoft.com/office/drawing/2014/main" xmlns="" id="{DF3F5BBE-4DEA-4748-87B3-6B6B0B43872E}"/>
              </a:ext>
            </a:extLst>
          </p:cNvPr>
          <p:cNvSpPr/>
          <p:nvPr/>
        </p:nvSpPr>
        <p:spPr>
          <a:xfrm>
            <a:off x="6633889" y="1515004"/>
            <a:ext cx="2125864" cy="102249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rgbClr val="C00000"/>
                </a:solidFill>
                <a:latin typeface="Arial" panose="020B0604020202020204" pitchFamily="34" charset="0"/>
                <a:cs typeface="Arial" panose="020B0604020202020204" pitchFamily="34" charset="0"/>
              </a:rPr>
              <a:t>4 kg</a:t>
            </a:r>
          </a:p>
          <a:p>
            <a:pPr algn="ctr"/>
            <a:r>
              <a:rPr lang="en-GB" sz="3000" b="1">
                <a:solidFill>
                  <a:srgbClr val="C00000"/>
                </a:solidFill>
                <a:latin typeface="Arial" panose="020B0604020202020204" pitchFamily="34" charset="0"/>
                <a:cs typeface="Arial" panose="020B0604020202020204" pitchFamily="34" charset="0"/>
              </a:rPr>
              <a:t>Lithium* </a:t>
            </a:r>
            <a:endParaRPr lang="en-GB" sz="3000" b="1">
              <a:solidFill>
                <a:schemeClr val="tx1"/>
              </a:solidFill>
              <a:latin typeface="Arial" panose="020B0604020202020204" pitchFamily="34" charset="0"/>
              <a:cs typeface="Arial" panose="020B0604020202020204" pitchFamily="34" charset="0"/>
            </a:endParaRPr>
          </a:p>
        </p:txBody>
      </p:sp>
      <p:sp>
        <p:nvSpPr>
          <p:cNvPr id="79" name="Rectangle: Rounded Corners 78">
            <a:extLst>
              <a:ext uri="{FF2B5EF4-FFF2-40B4-BE49-F238E27FC236}">
                <a16:creationId xmlns:a16="http://schemas.microsoft.com/office/drawing/2014/main" xmlns="" id="{71A90404-B22B-4C1A-B01A-D4A8030FB4CA}"/>
              </a:ext>
            </a:extLst>
          </p:cNvPr>
          <p:cNvSpPr/>
          <p:nvPr/>
        </p:nvSpPr>
        <p:spPr>
          <a:xfrm>
            <a:off x="6622624" y="2581595"/>
            <a:ext cx="2125864" cy="675987"/>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lumMod val="50000"/>
                  </a:schemeClr>
                </a:solidFill>
                <a:latin typeface="Arial" panose="020B0604020202020204" pitchFamily="34" charset="0"/>
                <a:cs typeface="Arial" panose="020B0604020202020204" pitchFamily="34" charset="0"/>
              </a:rPr>
              <a:t>Battery Capacity</a:t>
            </a:r>
          </a:p>
          <a:p>
            <a:pPr algn="ctr"/>
            <a:r>
              <a:rPr lang="en-GB" b="1">
                <a:solidFill>
                  <a:schemeClr val="tx2">
                    <a:lumMod val="50000"/>
                  </a:schemeClr>
                </a:solidFill>
                <a:latin typeface="Arial" panose="020B0604020202020204" pitchFamily="34" charset="0"/>
                <a:cs typeface="Arial" panose="020B0604020202020204" pitchFamily="34" charset="0"/>
              </a:rPr>
              <a:t>40 kWh</a:t>
            </a:r>
          </a:p>
        </p:txBody>
      </p:sp>
      <p:sp>
        <p:nvSpPr>
          <p:cNvPr id="85" name="Footer Placeholder 3">
            <a:extLst>
              <a:ext uri="{FF2B5EF4-FFF2-40B4-BE49-F238E27FC236}">
                <a16:creationId xmlns:a16="http://schemas.microsoft.com/office/drawing/2014/main" xmlns="" id="{126C5F72-3122-FE43-A374-2B1CE909DDC6}"/>
              </a:ext>
            </a:extLst>
          </p:cNvPr>
          <p:cNvSpPr>
            <a:spLocks noGrp="1"/>
          </p:cNvSpPr>
          <p:nvPr>
            <p:ph type="ftr" sz="quarter" idx="11"/>
          </p:nvPr>
        </p:nvSpPr>
        <p:spPr>
          <a:xfrm>
            <a:off x="3124200" y="6356350"/>
            <a:ext cx="2895600" cy="365125"/>
          </a:xfrm>
        </p:spPr>
        <p:txBody>
          <a:bodyPr/>
          <a:lstStyle/>
          <a:p>
            <a:r>
              <a:rPr lang="en-GB"/>
              <a:t>Electric Vehicle Paradigm Shift</a:t>
            </a:r>
          </a:p>
        </p:txBody>
      </p:sp>
      <p:sp>
        <p:nvSpPr>
          <p:cNvPr id="2" name="TextBox 1">
            <a:extLst>
              <a:ext uri="{FF2B5EF4-FFF2-40B4-BE49-F238E27FC236}">
                <a16:creationId xmlns:a16="http://schemas.microsoft.com/office/drawing/2014/main" xmlns="" id="{BDD7C2F5-4804-4943-BAE8-25C6FFA474AA}"/>
              </a:ext>
            </a:extLst>
          </p:cNvPr>
          <p:cNvSpPr txBox="1"/>
          <p:nvPr/>
        </p:nvSpPr>
        <p:spPr>
          <a:xfrm>
            <a:off x="6585807" y="6380265"/>
            <a:ext cx="3106812" cy="230832"/>
          </a:xfrm>
          <a:prstGeom prst="rect">
            <a:avLst/>
          </a:prstGeom>
          <a:noFill/>
        </p:spPr>
        <p:txBody>
          <a:bodyPr wrap="square" rtlCol="0" anchor="t">
            <a:spAutoFit/>
          </a:bodyPr>
          <a:lstStyle/>
          <a:p>
            <a:r>
              <a:rPr lang="en-GB" sz="900">
                <a:solidFill>
                  <a:srgbClr val="7F7F7F"/>
                </a:solidFill>
                <a:latin typeface="Arial"/>
                <a:cs typeface="Arial"/>
              </a:rPr>
              <a:t>*</a:t>
            </a:r>
            <a:r>
              <a:rPr lang="en-GB" sz="900">
                <a:solidFill>
                  <a:srgbClr val="7F7F7F"/>
                </a:solidFill>
                <a:latin typeface="Arial" panose="020B0604020202020204" pitchFamily="34" charset="0"/>
                <a:cs typeface="Arial" panose="020B0604020202020204" pitchFamily="34" charset="0"/>
              </a:rPr>
              <a:t>Average value taken</a:t>
            </a:r>
          </a:p>
        </p:txBody>
      </p:sp>
      <p:sp>
        <p:nvSpPr>
          <p:cNvPr id="4" name="TextBox 3">
            <a:extLst>
              <a:ext uri="{FF2B5EF4-FFF2-40B4-BE49-F238E27FC236}">
                <a16:creationId xmlns:a16="http://schemas.microsoft.com/office/drawing/2014/main" xmlns="" id="{627C8F74-0357-4E8A-89AE-7174E69DB515}"/>
              </a:ext>
            </a:extLst>
          </p:cNvPr>
          <p:cNvSpPr txBox="1"/>
          <p:nvPr/>
        </p:nvSpPr>
        <p:spPr>
          <a:xfrm>
            <a:off x="3310004" y="5883006"/>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Map units are in Mt</a:t>
            </a:r>
          </a:p>
        </p:txBody>
      </p:sp>
      <p:pic>
        <p:nvPicPr>
          <p:cNvPr id="59" name="Graphic 58" descr="Marker">
            <a:extLst>
              <a:ext uri="{FF2B5EF4-FFF2-40B4-BE49-F238E27FC236}">
                <a16:creationId xmlns:a16="http://schemas.microsoft.com/office/drawing/2014/main" xmlns="" id="{C4B59C3B-9BA1-4539-8DEF-496B9EEA0B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197322" y="4850701"/>
            <a:ext cx="372794" cy="506438"/>
          </a:xfrm>
          <a:prstGeom prst="rect">
            <a:avLst/>
          </a:prstGeom>
        </p:spPr>
      </p:pic>
      <p:sp>
        <p:nvSpPr>
          <p:cNvPr id="77" name="TextBox 76">
            <a:extLst>
              <a:ext uri="{FF2B5EF4-FFF2-40B4-BE49-F238E27FC236}">
                <a16:creationId xmlns:a16="http://schemas.microsoft.com/office/drawing/2014/main" xmlns="" id="{3A7A851A-9A58-4B44-BCE9-C896A9BBFE76}"/>
              </a:ext>
            </a:extLst>
          </p:cNvPr>
          <p:cNvSpPr txBox="1"/>
          <p:nvPr/>
        </p:nvSpPr>
        <p:spPr>
          <a:xfrm>
            <a:off x="7074002" y="5458727"/>
            <a:ext cx="861009" cy="373867"/>
          </a:xfrm>
          <a:prstGeom prst="rect">
            <a:avLst/>
          </a:prstGeom>
          <a:noFill/>
        </p:spPr>
        <p:txBody>
          <a:bodyPr wrap="square" rtlCol="0">
            <a:spAutoFit/>
          </a:bodyPr>
          <a:lstStyle/>
          <a:p>
            <a:r>
              <a:rPr lang="en-GB" b="1"/>
              <a:t>AUS</a:t>
            </a:r>
          </a:p>
        </p:txBody>
      </p:sp>
      <p:sp>
        <p:nvSpPr>
          <p:cNvPr id="66" name="TextBox 65">
            <a:extLst>
              <a:ext uri="{FF2B5EF4-FFF2-40B4-BE49-F238E27FC236}">
                <a16:creationId xmlns:a16="http://schemas.microsoft.com/office/drawing/2014/main" xmlns="" id="{7682ABAD-787B-4E4D-AD77-96DC2DA917F0}"/>
              </a:ext>
            </a:extLst>
          </p:cNvPr>
          <p:cNvSpPr txBox="1"/>
          <p:nvPr/>
        </p:nvSpPr>
        <p:spPr>
          <a:xfrm>
            <a:off x="7145181" y="5255551"/>
            <a:ext cx="531055" cy="369332"/>
          </a:xfrm>
          <a:prstGeom prst="rect">
            <a:avLst/>
          </a:prstGeom>
          <a:noFill/>
        </p:spPr>
        <p:txBody>
          <a:bodyPr wrap="square" rtlCol="0">
            <a:spAutoFit/>
          </a:bodyPr>
          <a:lstStyle/>
          <a:p>
            <a:r>
              <a:rPr lang="en-GB" b="1"/>
              <a:t>2.7</a:t>
            </a:r>
          </a:p>
        </p:txBody>
      </p:sp>
      <p:sp>
        <p:nvSpPr>
          <p:cNvPr id="38" name="Rectangle: Rounded Corners 37">
            <a:extLst>
              <a:ext uri="{FF2B5EF4-FFF2-40B4-BE49-F238E27FC236}">
                <a16:creationId xmlns:a16="http://schemas.microsoft.com/office/drawing/2014/main" xmlns="" id="{26329BFA-5C90-4B19-BF5C-218B6F50543E}"/>
              </a:ext>
            </a:extLst>
          </p:cNvPr>
          <p:cNvSpPr/>
          <p:nvPr/>
        </p:nvSpPr>
        <p:spPr>
          <a:xfrm>
            <a:off x="5993616" y="4435973"/>
            <a:ext cx="2685921" cy="72008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a:solidFill>
                  <a:srgbClr val="C00000"/>
                </a:solidFill>
                <a:latin typeface="Arial" panose="020B0604020202020204" pitchFamily="34" charset="0"/>
                <a:cs typeface="Arial" panose="020B0604020202020204" pitchFamily="34" charset="0"/>
              </a:rPr>
              <a:t>Human and Water Ecotoxicity</a:t>
            </a:r>
          </a:p>
        </p:txBody>
      </p:sp>
      <p:sp>
        <p:nvSpPr>
          <p:cNvPr id="40" name="Rectangle: Rounded Corners 39">
            <a:extLst>
              <a:ext uri="{FF2B5EF4-FFF2-40B4-BE49-F238E27FC236}">
                <a16:creationId xmlns:a16="http://schemas.microsoft.com/office/drawing/2014/main" xmlns="" id="{9118381C-0D2F-48DC-AA2C-9ABA149CC3D8}"/>
              </a:ext>
            </a:extLst>
          </p:cNvPr>
          <p:cNvSpPr/>
          <p:nvPr/>
        </p:nvSpPr>
        <p:spPr>
          <a:xfrm>
            <a:off x="6035369" y="5247377"/>
            <a:ext cx="2680997" cy="72008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a:solidFill>
                  <a:srgbClr val="C00000"/>
                </a:solidFill>
                <a:latin typeface="Arial" panose="020B0604020202020204" pitchFamily="34" charset="0"/>
                <a:cs typeface="Arial" panose="020B0604020202020204" pitchFamily="34" charset="0"/>
              </a:rPr>
              <a:t>Eutrophication</a:t>
            </a:r>
          </a:p>
        </p:txBody>
      </p:sp>
      <p:sp>
        <p:nvSpPr>
          <p:cNvPr id="29" name="Oval 28">
            <a:extLst>
              <a:ext uri="{FF2B5EF4-FFF2-40B4-BE49-F238E27FC236}">
                <a16:creationId xmlns:a16="http://schemas.microsoft.com/office/drawing/2014/main" xmlns="" id="{184BCC6C-DB51-44CB-AC44-DB2DF0800DD2}"/>
              </a:ext>
            </a:extLst>
          </p:cNvPr>
          <p:cNvSpPr/>
          <p:nvPr/>
        </p:nvSpPr>
        <p:spPr>
          <a:xfrm>
            <a:off x="6166140" y="5636270"/>
            <a:ext cx="1953066" cy="72008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solidFill>
                  <a:srgbClr val="C00000"/>
                </a:solidFill>
                <a:latin typeface="Arial" panose="020B0604020202020204" pitchFamily="34" charset="0"/>
                <a:cs typeface="Arial" panose="020B0604020202020204" pitchFamily="34" charset="0"/>
              </a:rPr>
              <a:t>226,000 t</a:t>
            </a:r>
            <a:endParaRPr lang="en-GB" sz="22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0839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2"/>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6"/>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4"/>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7"/>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1"/>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72"/>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79"/>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8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84"/>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35"/>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34"/>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39"/>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42"/>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45"/>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32"/>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44"/>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33"/>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36"/>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9"/>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80"/>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7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83"/>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47"/>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4"/>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49"/>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51"/>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63"/>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55"/>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68"/>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58"/>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59"/>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70"/>
                                        </p:tgtEl>
                                        <p:attrNameLst>
                                          <p:attrName>style.visibility</p:attrName>
                                        </p:attrNameLst>
                                      </p:cBhvr>
                                      <p:to>
                                        <p:strVal val="visible"/>
                                      </p:to>
                                    </p:set>
                                  </p:childTnLst>
                                </p:cTn>
                              </p:par>
                              <p:par>
                                <p:cTn id="146" presetID="1" presetClass="entr" presetSubtype="0" fill="hold" grpId="0" nodeType="withEffect" nodePh="1">
                                  <p:stCondLst>
                                    <p:cond delay="0"/>
                                  </p:stCondLst>
                                  <p:endCondLst>
                                    <p:cond evt="begin" delay="0">
                                      <p:tn val="146"/>
                                    </p:cond>
                                  </p:endCondLst>
                                  <p:childTnLst>
                                    <p:set>
                                      <p:cBhvr>
                                        <p:cTn id="147" dur="1" fill="hold">
                                          <p:stCondLst>
                                            <p:cond delay="0"/>
                                          </p:stCondLst>
                                        </p:cTn>
                                        <p:tgtEl>
                                          <p:spTgt spid="62"/>
                                        </p:tgtEl>
                                        <p:attrNameLst>
                                          <p:attrName>style.visibility</p:attrName>
                                        </p:attrNameLst>
                                      </p:cBhvr>
                                      <p:to>
                                        <p:strVal val="visible"/>
                                      </p:to>
                                    </p:set>
                                  </p:childTnLst>
                                </p:cTn>
                              </p:par>
                              <p:par>
                                <p:cTn id="148" presetID="10" presetClass="entr" presetSubtype="0" fill="hold" grpId="0" nodeType="with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fade">
                                      <p:cBhvr>
                                        <p:cTn id="150" dur="500"/>
                                        <p:tgtEl>
                                          <p:spTgt spid="6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fade">
                                      <p:cBhvr>
                                        <p:cTn id="153" dur="500"/>
                                        <p:tgtEl>
                                          <p:spTgt spid="7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fade">
                                      <p:cBhvr>
                                        <p:cTn id="156" dur="500"/>
                                        <p:tgtEl>
                                          <p:spTgt spid="57"/>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4"/>
                                        </p:tgtEl>
                                        <p:attrNameLst>
                                          <p:attrName>style.visibility</p:attrName>
                                        </p:attrNameLst>
                                      </p:cBhvr>
                                      <p:to>
                                        <p:strVal val="visible"/>
                                      </p:to>
                                    </p:set>
                                    <p:animEffect transition="in" filter="fade">
                                      <p:cBhvr>
                                        <p:cTn id="159" dur="500"/>
                                        <p:tgtEl>
                                          <p:spTgt spid="74"/>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6"/>
                                        </p:tgtEl>
                                        <p:attrNameLst>
                                          <p:attrName>style.visibility</p:attrName>
                                        </p:attrNameLst>
                                      </p:cBhvr>
                                      <p:to>
                                        <p:strVal val="visible"/>
                                      </p:to>
                                    </p:set>
                                    <p:animEffect transition="in" filter="fade">
                                      <p:cBhvr>
                                        <p:cTn id="162" dur="500"/>
                                        <p:tgtEl>
                                          <p:spTgt spid="5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81"/>
                                        </p:tgtEl>
                                        <p:attrNameLst>
                                          <p:attrName>style.visibility</p:attrName>
                                        </p:attrNameLst>
                                      </p:cBhvr>
                                      <p:to>
                                        <p:strVal val="visible"/>
                                      </p:to>
                                    </p:set>
                                    <p:animEffect transition="in" filter="fade">
                                      <p:cBhvr>
                                        <p:cTn id="165" dur="500"/>
                                        <p:tgtEl>
                                          <p:spTgt spid="8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64"/>
                                        </p:tgtEl>
                                        <p:attrNameLst>
                                          <p:attrName>style.visibility</p:attrName>
                                        </p:attrNameLst>
                                      </p:cBhvr>
                                      <p:to>
                                        <p:strVal val="visible"/>
                                      </p:to>
                                    </p:set>
                                    <p:animEffect transition="in" filter="fade">
                                      <p:cBhvr>
                                        <p:cTn id="168" dur="500"/>
                                        <p:tgtEl>
                                          <p:spTgt spid="6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5"/>
                                        </p:tgtEl>
                                        <p:attrNameLst>
                                          <p:attrName>style.visibility</p:attrName>
                                        </p:attrNameLst>
                                      </p:cBhvr>
                                      <p:to>
                                        <p:strVal val="visible"/>
                                      </p:to>
                                    </p:set>
                                    <p:animEffect transition="in" filter="fade">
                                      <p:cBhvr>
                                        <p:cTn id="171" dur="500"/>
                                        <p:tgtEl>
                                          <p:spTgt spid="7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9"/>
                                        </p:tgtEl>
                                        <p:attrNameLst>
                                          <p:attrName>style.visibility</p:attrName>
                                        </p:attrNameLst>
                                      </p:cBhvr>
                                      <p:to>
                                        <p:strVal val="visible"/>
                                      </p:to>
                                    </p:set>
                                    <p:animEffect transition="in" filter="fade">
                                      <p:cBhvr>
                                        <p:cTn id="174" dur="500"/>
                                        <p:tgtEl>
                                          <p:spTgt spid="69"/>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6"/>
                                        </p:tgtEl>
                                        <p:attrNameLst>
                                          <p:attrName>style.visibility</p:attrName>
                                        </p:attrNameLst>
                                      </p:cBhvr>
                                      <p:to>
                                        <p:strVal val="visible"/>
                                      </p:to>
                                    </p:set>
                                    <p:animEffect transition="in" filter="fade">
                                      <p:cBhvr>
                                        <p:cTn id="177" dur="500"/>
                                        <p:tgtEl>
                                          <p:spTgt spid="7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Effect transition="in" filter="fade">
                                      <p:cBhvr>
                                        <p:cTn id="180" dur="500"/>
                                        <p:tgtEl>
                                          <p:spTgt spid="6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78"/>
                                        </p:tgtEl>
                                        <p:attrNameLst>
                                          <p:attrName>style.visibility</p:attrName>
                                        </p:attrNameLst>
                                      </p:cBhvr>
                                      <p:to>
                                        <p:strVal val="visible"/>
                                      </p:to>
                                    </p:set>
                                    <p:animEffect transition="in" filter="fade">
                                      <p:cBhvr>
                                        <p:cTn id="183" dur="500"/>
                                        <p:tgtEl>
                                          <p:spTgt spid="78"/>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66"/>
                                        </p:tgtEl>
                                        <p:attrNameLst>
                                          <p:attrName>style.visibility</p:attrName>
                                        </p:attrNameLst>
                                      </p:cBhvr>
                                      <p:to>
                                        <p:strVal val="visible"/>
                                      </p:to>
                                    </p:set>
                                    <p:animEffect transition="in" filter="fade">
                                      <p:cBhvr>
                                        <p:cTn id="186" dur="500"/>
                                        <p:tgtEl>
                                          <p:spTgt spid="6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fade">
                                      <p:cBhvr>
                                        <p:cTn id="189" dur="500"/>
                                        <p:tgtEl>
                                          <p:spTgt spid="77"/>
                                        </p:tgtEl>
                                      </p:cBhvr>
                                    </p:animEffect>
                                  </p:childTnLst>
                                </p:cTn>
                              </p:par>
                              <p:par>
                                <p:cTn id="190" presetID="6" presetClass="emph" presetSubtype="0" fill="hold" nodeType="withEffect">
                                  <p:stCondLst>
                                    <p:cond delay="0"/>
                                  </p:stCondLst>
                                  <p:childTnLst>
                                    <p:animScale>
                                      <p:cBhvr>
                                        <p:cTn id="191" dur="2000" fill="hold"/>
                                        <p:tgtEl>
                                          <p:spTgt spid="49"/>
                                        </p:tgtEl>
                                      </p:cBhvr>
                                      <p:by x="150000" y="150000"/>
                                    </p:animScale>
                                  </p:childTnLst>
                                </p:cTn>
                              </p:par>
                              <p:par>
                                <p:cTn id="192" presetID="6" presetClass="emph" presetSubtype="0" fill="hold" nodeType="withEffect">
                                  <p:stCondLst>
                                    <p:cond delay="0"/>
                                  </p:stCondLst>
                                  <p:childTnLst>
                                    <p:animScale>
                                      <p:cBhvr>
                                        <p:cTn id="193" dur="2000" fill="hold"/>
                                        <p:tgtEl>
                                          <p:spTgt spid="51"/>
                                        </p:tgtEl>
                                      </p:cBhvr>
                                      <p:by x="150000" y="150000"/>
                                    </p:animScale>
                                  </p:childTnLst>
                                </p:cTn>
                              </p:par>
                              <p:par>
                                <p:cTn id="194" presetID="6" presetClass="emph" presetSubtype="0" fill="hold" nodeType="withEffect">
                                  <p:stCondLst>
                                    <p:cond delay="0"/>
                                  </p:stCondLst>
                                  <p:childTnLst>
                                    <p:animScale>
                                      <p:cBhvr>
                                        <p:cTn id="195" dur="2000" fill="hold"/>
                                        <p:tgtEl>
                                          <p:spTgt spid="63"/>
                                        </p:tgtEl>
                                      </p:cBhvr>
                                      <p:by x="150000" y="150000"/>
                                    </p:animScale>
                                  </p:childTnLst>
                                </p:cTn>
                              </p:par>
                              <p:par>
                                <p:cTn id="196" presetID="6" presetClass="emph" presetSubtype="0" fill="hold" nodeType="withEffect">
                                  <p:stCondLst>
                                    <p:cond delay="0"/>
                                  </p:stCondLst>
                                  <p:childTnLst>
                                    <p:animScale>
                                      <p:cBhvr>
                                        <p:cTn id="197" dur="2000" fill="hold"/>
                                        <p:tgtEl>
                                          <p:spTgt spid="55"/>
                                        </p:tgtEl>
                                      </p:cBhvr>
                                      <p:by x="150000" y="150000"/>
                                    </p:animScale>
                                  </p:childTnLst>
                                </p:cTn>
                              </p:par>
                              <p:par>
                                <p:cTn id="198" presetID="6" presetClass="emph" presetSubtype="0" fill="hold" nodeType="withEffect">
                                  <p:stCondLst>
                                    <p:cond delay="0"/>
                                  </p:stCondLst>
                                  <p:childTnLst>
                                    <p:animScale>
                                      <p:cBhvr>
                                        <p:cTn id="199" dur="2000" fill="hold"/>
                                        <p:tgtEl>
                                          <p:spTgt spid="68"/>
                                        </p:tgtEl>
                                      </p:cBhvr>
                                      <p:by x="150000" y="150000"/>
                                    </p:animScale>
                                  </p:childTnLst>
                                </p:cTn>
                              </p:par>
                              <p:par>
                                <p:cTn id="200" presetID="6" presetClass="emph" presetSubtype="0" fill="hold" nodeType="withEffect">
                                  <p:stCondLst>
                                    <p:cond delay="0"/>
                                  </p:stCondLst>
                                  <p:childTnLst>
                                    <p:animScale>
                                      <p:cBhvr>
                                        <p:cTn id="201" dur="2000" fill="hold"/>
                                        <p:tgtEl>
                                          <p:spTgt spid="58"/>
                                        </p:tgtEl>
                                      </p:cBhvr>
                                      <p:by x="150000" y="150000"/>
                                    </p:animScale>
                                  </p:childTnLst>
                                </p:cTn>
                              </p:par>
                              <p:par>
                                <p:cTn id="202" presetID="6" presetClass="emph" presetSubtype="0" fill="hold" nodeType="withEffect">
                                  <p:stCondLst>
                                    <p:cond delay="0"/>
                                  </p:stCondLst>
                                  <p:childTnLst>
                                    <p:animScale>
                                      <p:cBhvr>
                                        <p:cTn id="203" dur="2000" fill="hold"/>
                                        <p:tgtEl>
                                          <p:spTgt spid="59"/>
                                        </p:tgtEl>
                                      </p:cBhvr>
                                      <p:by x="150000" y="150000"/>
                                    </p:animScale>
                                  </p:childTnLst>
                                </p:cTn>
                              </p:par>
                              <p:par>
                                <p:cTn id="204" presetID="6" presetClass="emph" presetSubtype="0" fill="hold" nodeType="withEffect">
                                  <p:stCondLst>
                                    <p:cond delay="0"/>
                                  </p:stCondLst>
                                  <p:childTnLst>
                                    <p:animScale>
                                      <p:cBhvr>
                                        <p:cTn id="205" dur="2000" fill="hold"/>
                                        <p:tgtEl>
                                          <p:spTgt spid="70"/>
                                        </p:tgtEl>
                                      </p:cBhvr>
                                      <p:by x="150000" y="150000"/>
                                    </p:animScale>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grpId="0" nodeType="clickEffect">
                                  <p:stCondLst>
                                    <p:cond delay="0"/>
                                  </p:stCondLst>
                                  <p:childTnLst>
                                    <p:set>
                                      <p:cBhvr>
                                        <p:cTn id="209" dur="1" fill="hold">
                                          <p:stCondLst>
                                            <p:cond delay="0"/>
                                          </p:stCondLst>
                                        </p:cTn>
                                        <p:tgtEl>
                                          <p:spTgt spid="16"/>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50"/>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48"/>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1" presetClass="entr" presetSubtype="0" fill="hold" grpId="0" nodeType="clickEffect">
                                  <p:stCondLst>
                                    <p:cond delay="0"/>
                                  </p:stCondLst>
                                  <p:childTnLst>
                                    <p:set>
                                      <p:cBhvr>
                                        <p:cTn id="219" dur="1" fill="hold">
                                          <p:stCondLst>
                                            <p:cond delay="0"/>
                                          </p:stCondLst>
                                        </p:cTn>
                                        <p:tgtEl>
                                          <p:spTgt spid="23"/>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41"/>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43"/>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1" presetClass="entr" presetSubtype="0" fill="hold" grpId="0" nodeType="clickEffect">
                                  <p:stCondLst>
                                    <p:cond delay="0"/>
                                  </p:stCondLst>
                                  <p:childTnLst>
                                    <p:set>
                                      <p:cBhvr>
                                        <p:cTn id="229" dur="1" fill="hold">
                                          <p:stCondLst>
                                            <p:cond delay="0"/>
                                          </p:stCondLst>
                                        </p:cTn>
                                        <p:tgtEl>
                                          <p:spTgt spid="37"/>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30"/>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38"/>
                                        </p:tgtEl>
                                        <p:attrNameLst>
                                          <p:attrName>style.visibility</p:attrName>
                                        </p:attrNameLst>
                                      </p:cBhvr>
                                      <p:to>
                                        <p:strVal val="visible"/>
                                      </p:to>
                                    </p:set>
                                  </p:childTnLst>
                                </p:cTn>
                              </p:par>
                              <p:par>
                                <p:cTn id="236" presetID="1" presetClass="entr" presetSubtype="0" fill="hold" grpId="0" nodeType="withEffect">
                                  <p:stCondLst>
                                    <p:cond delay="0"/>
                                  </p:stCondLst>
                                  <p:childTnLst>
                                    <p:set>
                                      <p:cBhvr>
                                        <p:cTn id="23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42" grpId="0" animBg="1"/>
      <p:bldP spid="42" grpId="1" animBg="1"/>
      <p:bldP spid="39" grpId="0" animBg="1"/>
      <p:bldP spid="39" grpId="1" animBg="1"/>
      <p:bldP spid="33" grpId="0" animBg="1"/>
      <p:bldP spid="33" grpId="1" animBg="1"/>
      <p:bldP spid="21" grpId="0" animBg="1"/>
      <p:bldP spid="21"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2" grpId="0" animBg="1"/>
      <p:bldP spid="32" grpId="1" animBg="1"/>
      <p:bldP spid="34" grpId="0" animBg="1"/>
      <p:bldP spid="34" grpId="1" animBg="1"/>
      <p:bldP spid="35" grpId="0" animBg="1"/>
      <p:bldP spid="35" grpId="1" animBg="1"/>
      <p:bldP spid="36" grpId="0" animBg="1"/>
      <p:bldP spid="36" grpId="1" animBg="1"/>
      <p:bldP spid="44" grpId="0" animBg="1"/>
      <p:bldP spid="44" grpId="1" animBg="1"/>
      <p:bldP spid="45" grpId="0" animBg="1"/>
      <p:bldP spid="45" grpId="1" animBg="1"/>
      <p:bldP spid="56" grpId="0"/>
      <p:bldP spid="57" grpId="0"/>
      <p:bldP spid="62" grpId="0"/>
      <p:bldP spid="64" grpId="0"/>
      <p:bldP spid="65" grpId="0"/>
      <p:bldP spid="67" grpId="0"/>
      <p:bldP spid="69" grpId="0"/>
      <p:bldP spid="73" grpId="0"/>
      <p:bldP spid="74" grpId="0"/>
      <p:bldP spid="75" grpId="0"/>
      <p:bldP spid="76" grpId="0"/>
      <p:bldP spid="78" grpId="0"/>
      <p:bldP spid="80" grpId="0"/>
      <p:bldP spid="81" grpId="0"/>
      <p:bldP spid="83" grpId="0" animBg="1"/>
      <p:bldP spid="16" grpId="0" animBg="1"/>
      <p:bldP spid="48" grpId="0" animBg="1"/>
      <p:bldP spid="23" grpId="0" animBg="1"/>
      <p:bldP spid="41" grpId="0" animBg="1"/>
      <p:bldP spid="50" grpId="0" animBg="1"/>
      <p:bldP spid="30" grpId="0" animBg="1"/>
      <p:bldP spid="37" grpId="0" animBg="1"/>
      <p:bldP spid="43" grpId="0" animBg="1"/>
      <p:bldP spid="72" grpId="0" animBg="1"/>
      <p:bldP spid="72" grpId="1" animBg="1"/>
      <p:bldP spid="79" grpId="0" animBg="1"/>
      <p:bldP spid="79" grpId="1" animBg="1"/>
      <p:bldP spid="2" grpId="0"/>
      <p:bldP spid="2" grpId="1"/>
      <p:bldP spid="4" grpId="0"/>
      <p:bldP spid="77" grpId="0"/>
      <p:bldP spid="66" grpId="0"/>
      <p:bldP spid="38" grpId="0" animBg="1"/>
      <p:bldP spid="40" grpId="0" animBg="1"/>
      <p:bldP spid="29" grpId="0" animBg="1"/>
      <p:bldP spid="2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a:xfrm>
            <a:off x="6553200" y="6342781"/>
            <a:ext cx="2133600" cy="365125"/>
          </a:xfrm>
        </p:spPr>
        <p:txBody>
          <a:bodyPr/>
          <a:lstStyle/>
          <a:p>
            <a:fld id="{AD2E422D-0E65-4B81-9088-EA407164B4A1}" type="slidenum">
              <a:rPr lang="en-GB" smtClean="0"/>
              <a:t>24</a:t>
            </a:fld>
            <a:endParaRPr lang="en-GB"/>
          </a:p>
        </p:txBody>
      </p:sp>
      <p:sp>
        <p:nvSpPr>
          <p:cNvPr id="7" name="Title 5">
            <a:extLst>
              <a:ext uri="{FF2B5EF4-FFF2-40B4-BE49-F238E27FC236}">
                <a16:creationId xmlns:a16="http://schemas.microsoft.com/office/drawing/2014/main" xmlns="" id="{CA41621F-5822-464D-9964-1FE745DD2B84}"/>
              </a:ext>
            </a:extLst>
          </p:cNvPr>
          <p:cNvSpPr txBox="1">
            <a:spLocks/>
          </p:cNvSpPr>
          <p:nvPr/>
        </p:nvSpPr>
        <p:spPr>
          <a:xfrm>
            <a:off x="457200" y="241628"/>
            <a:ext cx="7380514" cy="720080"/>
          </a:xfrm>
          <a:prstGeom prst="rect">
            <a:avLst/>
          </a:prstGeom>
        </p:spPr>
        <p:txBody>
          <a:bodyPr anchor="t"/>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9AE"/>
                </a:solidFill>
              </a:rPr>
              <a:t>CO</a:t>
            </a:r>
            <a:r>
              <a:rPr lang="en-GB" b="1" baseline="-25000">
                <a:solidFill>
                  <a:srgbClr val="2F79AE"/>
                </a:solidFill>
              </a:rPr>
              <a:t>2 </a:t>
            </a:r>
            <a:r>
              <a:rPr lang="en-GB" b="1" baseline="30000">
                <a:solidFill>
                  <a:srgbClr val="2F79AE"/>
                </a:solidFill>
              </a:rPr>
              <a:t> </a:t>
            </a:r>
            <a:r>
              <a:rPr lang="en-GB" b="1">
                <a:solidFill>
                  <a:srgbClr val="2F79AE"/>
                </a:solidFill>
              </a:rPr>
              <a:t>Tailpipe Emissions </a:t>
            </a:r>
          </a:p>
        </p:txBody>
      </p:sp>
      <p:sp>
        <p:nvSpPr>
          <p:cNvPr id="12" name="Rectangle: Rounded Corners 11">
            <a:extLst>
              <a:ext uri="{FF2B5EF4-FFF2-40B4-BE49-F238E27FC236}">
                <a16:creationId xmlns:a16="http://schemas.microsoft.com/office/drawing/2014/main" xmlns="" id="{9D67CC44-1ED0-4E9A-8C7C-CFB688E89579}"/>
              </a:ext>
            </a:extLst>
          </p:cNvPr>
          <p:cNvSpPr/>
          <p:nvPr/>
        </p:nvSpPr>
        <p:spPr>
          <a:xfrm>
            <a:off x="4551334" y="4006774"/>
            <a:ext cx="2282090" cy="1063170"/>
          </a:xfrm>
          <a:prstGeom prst="roundRect">
            <a:avLst/>
          </a:prstGeom>
          <a:solidFill>
            <a:srgbClr val="2F78A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chemeClr val="bg1"/>
                </a:solidFill>
              </a:rPr>
              <a:t>Conservative Scenario</a:t>
            </a:r>
            <a:endParaRPr lang="es-ES" sz="2500" b="1">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414108D6-0EFD-4E6A-ADD5-8FA420CCC07A}"/>
              </a:ext>
            </a:extLst>
          </p:cNvPr>
          <p:cNvSpPr/>
          <p:nvPr/>
        </p:nvSpPr>
        <p:spPr>
          <a:xfrm>
            <a:off x="4538438" y="5189875"/>
            <a:ext cx="2294986" cy="1056819"/>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chemeClr val="bg1"/>
                </a:solidFill>
              </a:rPr>
              <a:t>Most </a:t>
            </a:r>
            <a:r>
              <a:rPr lang="en-GB" sz="2500" b="1">
                <a:solidFill>
                  <a:schemeClr val="bg1"/>
                </a:solidFill>
              </a:rPr>
              <a:t>Aggressive</a:t>
            </a:r>
            <a:r>
              <a:rPr lang="es-ES" sz="2500" b="1">
                <a:solidFill>
                  <a:schemeClr val="bg1"/>
                </a:solidFill>
              </a:rPr>
              <a:t> Scenario</a:t>
            </a:r>
            <a:endParaRPr lang="es-ES" sz="2500" b="1">
              <a:solidFill>
                <a:schemeClr val="bg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xmlns="" id="{D93624C3-3D40-4AF7-BC27-6DC81B2AF4A5}"/>
              </a:ext>
            </a:extLst>
          </p:cNvPr>
          <p:cNvSpPr/>
          <p:nvPr/>
        </p:nvSpPr>
        <p:spPr>
          <a:xfrm>
            <a:off x="6977843" y="3010361"/>
            <a:ext cx="1333312" cy="72008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solidFill>
                  <a:srgbClr val="C00000"/>
                </a:solidFill>
                <a:latin typeface="Arial" panose="020B0604020202020204" pitchFamily="34" charset="0"/>
                <a:cs typeface="Arial" panose="020B0604020202020204" pitchFamily="34" charset="0"/>
              </a:rPr>
              <a:t>48 Mt</a:t>
            </a:r>
            <a:endParaRPr lang="en-GB" sz="2200" b="1">
              <a:solidFill>
                <a:srgbClr val="C00000"/>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xmlns="" id="{EFB036D9-484C-480F-B14E-BF7874EACFBB}"/>
              </a:ext>
            </a:extLst>
          </p:cNvPr>
          <p:cNvSpPr/>
          <p:nvPr/>
        </p:nvSpPr>
        <p:spPr>
          <a:xfrm>
            <a:off x="4551333" y="2819411"/>
            <a:ext cx="2282091" cy="1063170"/>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chemeClr val="tx1"/>
                </a:solidFill>
              </a:rPr>
              <a:t>Business as Usual Scenario</a:t>
            </a:r>
            <a:endParaRPr lang="es-ES" sz="2500" b="1">
              <a:solidFill>
                <a:schemeClr val="tx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xmlns="" id="{9041BF34-D39B-4117-B93D-DD0A0842B18C}"/>
              </a:ext>
            </a:extLst>
          </p:cNvPr>
          <p:cNvSpPr/>
          <p:nvPr/>
        </p:nvSpPr>
        <p:spPr>
          <a:xfrm>
            <a:off x="972517" y="5129051"/>
            <a:ext cx="2528492" cy="106317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500" b="1">
                <a:solidFill>
                  <a:srgbClr val="C00000"/>
                </a:solidFill>
                <a:latin typeface="Arial" panose="020B0604020202020204" pitchFamily="34" charset="0"/>
                <a:cs typeface="Arial" panose="020B0604020202020204" pitchFamily="34" charset="0"/>
              </a:rPr>
              <a:t>68 Mt</a:t>
            </a:r>
            <a:endParaRPr lang="en-GB" sz="4500" b="1">
              <a:solidFill>
                <a:srgbClr val="C00000"/>
              </a:solidFill>
              <a:latin typeface="Arial" panose="020B0604020202020204" pitchFamily="34" charset="0"/>
              <a:cs typeface="Arial" panose="020B0604020202020204" pitchFamily="34" charset="0"/>
            </a:endParaRPr>
          </a:p>
        </p:txBody>
      </p:sp>
      <p:sp>
        <p:nvSpPr>
          <p:cNvPr id="6" name="Cloud 5">
            <a:extLst>
              <a:ext uri="{FF2B5EF4-FFF2-40B4-BE49-F238E27FC236}">
                <a16:creationId xmlns:a16="http://schemas.microsoft.com/office/drawing/2014/main" xmlns="" id="{D991DE54-0EC0-448D-B07B-13FD62F6F852}"/>
              </a:ext>
            </a:extLst>
          </p:cNvPr>
          <p:cNvSpPr/>
          <p:nvPr/>
        </p:nvSpPr>
        <p:spPr>
          <a:xfrm>
            <a:off x="196948" y="1638299"/>
            <a:ext cx="4079630" cy="2158965"/>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a:solidFill>
                  <a:srgbClr val="C00000"/>
                </a:solidFill>
                <a:latin typeface="Arial" panose="020B0604020202020204" pitchFamily="34" charset="0"/>
                <a:cs typeface="Arial" panose="020B0604020202020204" pitchFamily="34" charset="0"/>
              </a:rPr>
              <a:t>CO</a:t>
            </a:r>
            <a:r>
              <a:rPr lang="en-GB" sz="6000" b="1" baseline="-25000">
                <a:solidFill>
                  <a:srgbClr val="C00000"/>
                </a:solidFill>
                <a:latin typeface="Arial" panose="020B0604020202020204" pitchFamily="34" charset="0"/>
                <a:cs typeface="Arial" panose="020B0604020202020204" pitchFamily="34" charset="0"/>
              </a:rPr>
              <a:t>2 </a:t>
            </a:r>
            <a:r>
              <a:rPr lang="en-GB" sz="4000" b="1" baseline="-25000">
                <a:solidFill>
                  <a:srgbClr val="C00000"/>
                </a:solidFill>
                <a:latin typeface="Arial" panose="020B0604020202020204" pitchFamily="34" charset="0"/>
                <a:cs typeface="Arial" panose="020B0604020202020204" pitchFamily="34" charset="0"/>
              </a:rPr>
              <a:t>EMISSIONS</a:t>
            </a:r>
            <a:endParaRPr lang="en-GB" sz="4000">
              <a:solidFill>
                <a:srgbClr val="C00000"/>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xmlns="" id="{E2621A9E-9F4B-4A48-A5F9-8CE1FACF05E5}"/>
              </a:ext>
            </a:extLst>
          </p:cNvPr>
          <p:cNvSpPr/>
          <p:nvPr/>
        </p:nvSpPr>
        <p:spPr>
          <a:xfrm>
            <a:off x="4572000" y="1869851"/>
            <a:ext cx="3739155" cy="807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rgbClr val="2F78AC"/>
                </a:solidFill>
                <a:latin typeface="Arial" panose="020B0604020202020204" pitchFamily="34" charset="0"/>
                <a:cs typeface="Arial" panose="020B0604020202020204" pitchFamily="34" charset="0"/>
              </a:rPr>
              <a:t>UK Car &amp; Taxis</a:t>
            </a:r>
          </a:p>
        </p:txBody>
      </p:sp>
      <p:sp>
        <p:nvSpPr>
          <p:cNvPr id="61" name="Diamond 60">
            <a:extLst>
              <a:ext uri="{FF2B5EF4-FFF2-40B4-BE49-F238E27FC236}">
                <a16:creationId xmlns:a16="http://schemas.microsoft.com/office/drawing/2014/main" xmlns="" id="{4466FDA0-930E-43C0-BA39-7A4034DAC9C1}"/>
              </a:ext>
            </a:extLst>
          </p:cNvPr>
          <p:cNvSpPr/>
          <p:nvPr/>
        </p:nvSpPr>
        <p:spPr>
          <a:xfrm>
            <a:off x="5583052" y="1650113"/>
            <a:ext cx="1879704" cy="439475"/>
          </a:xfrm>
          <a:prstGeom prst="diamond">
            <a:avLst/>
          </a:prstGeom>
          <a:solidFill>
            <a:srgbClr val="2F78A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500" b="1">
                <a:latin typeface="Arial" panose="020B0604020202020204" pitchFamily="34" charset="0"/>
                <a:cs typeface="Arial" panose="020B0604020202020204" pitchFamily="34" charset="0"/>
              </a:rPr>
              <a:t>2050</a:t>
            </a:r>
            <a:endParaRPr lang="en-GB" sz="2500" b="1">
              <a:latin typeface="Arial" panose="020B0604020202020204" pitchFamily="34" charset="0"/>
              <a:cs typeface="Arial" panose="020B0604020202020204" pitchFamily="34" charset="0"/>
            </a:endParaRPr>
          </a:p>
        </p:txBody>
      </p:sp>
      <p:sp>
        <p:nvSpPr>
          <p:cNvPr id="71" name="Oval 70">
            <a:extLst>
              <a:ext uri="{FF2B5EF4-FFF2-40B4-BE49-F238E27FC236}">
                <a16:creationId xmlns:a16="http://schemas.microsoft.com/office/drawing/2014/main" xmlns="" id="{FCB5A31C-642D-46FF-81CA-DD7B8432A706}"/>
              </a:ext>
            </a:extLst>
          </p:cNvPr>
          <p:cNvSpPr/>
          <p:nvPr/>
        </p:nvSpPr>
        <p:spPr>
          <a:xfrm>
            <a:off x="6977843" y="4189901"/>
            <a:ext cx="1333312" cy="72008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solidFill>
                  <a:srgbClr val="C00000"/>
                </a:solidFill>
                <a:latin typeface="Arial" panose="020B0604020202020204" pitchFamily="34" charset="0"/>
                <a:cs typeface="Arial" panose="020B0604020202020204" pitchFamily="34" charset="0"/>
              </a:rPr>
              <a:t>24 Mt</a:t>
            </a:r>
            <a:endParaRPr lang="en-GB" sz="2200" b="1">
              <a:solidFill>
                <a:srgbClr val="C00000"/>
              </a:solidFill>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xmlns="" id="{33528F27-DEC9-48C1-81A0-ACF806928D2B}"/>
              </a:ext>
            </a:extLst>
          </p:cNvPr>
          <p:cNvSpPr/>
          <p:nvPr/>
        </p:nvSpPr>
        <p:spPr>
          <a:xfrm>
            <a:off x="6977843" y="5334494"/>
            <a:ext cx="1333312" cy="72008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solidFill>
                  <a:srgbClr val="C00000"/>
                </a:solidFill>
                <a:latin typeface="Arial" panose="020B0604020202020204" pitchFamily="34" charset="0"/>
                <a:cs typeface="Arial" panose="020B0604020202020204" pitchFamily="34" charset="0"/>
              </a:rPr>
              <a:t>2 Mt</a:t>
            </a:r>
            <a:endParaRPr lang="en-GB" sz="2200" b="1">
              <a:solidFill>
                <a:srgbClr val="C00000"/>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xmlns="" id="{98FFA3B7-1D89-4C84-A317-D9C447ABE860}"/>
              </a:ext>
            </a:extLst>
          </p:cNvPr>
          <p:cNvSpPr/>
          <p:nvPr/>
        </p:nvSpPr>
        <p:spPr>
          <a:xfrm>
            <a:off x="406798" y="4126639"/>
            <a:ext cx="3739155" cy="807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rgbClr val="2F78AC"/>
                </a:solidFill>
                <a:latin typeface="Arial" panose="020B0604020202020204" pitchFamily="34" charset="0"/>
                <a:cs typeface="Arial" panose="020B0604020202020204" pitchFamily="34" charset="0"/>
              </a:rPr>
              <a:t>UK Car &amp; Taxis</a:t>
            </a:r>
          </a:p>
        </p:txBody>
      </p:sp>
      <p:sp>
        <p:nvSpPr>
          <p:cNvPr id="74" name="Diamond 73">
            <a:extLst>
              <a:ext uri="{FF2B5EF4-FFF2-40B4-BE49-F238E27FC236}">
                <a16:creationId xmlns:a16="http://schemas.microsoft.com/office/drawing/2014/main" xmlns="" id="{25A41A2D-FE1E-4D60-BEF5-3BC38667D8DF}"/>
              </a:ext>
            </a:extLst>
          </p:cNvPr>
          <p:cNvSpPr/>
          <p:nvPr/>
        </p:nvSpPr>
        <p:spPr>
          <a:xfrm>
            <a:off x="1417850" y="3906901"/>
            <a:ext cx="1879704" cy="439475"/>
          </a:xfrm>
          <a:prstGeom prst="diamond">
            <a:avLst/>
          </a:prstGeom>
          <a:solidFill>
            <a:srgbClr val="2F78A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500" b="1">
                <a:latin typeface="Arial" panose="020B0604020202020204" pitchFamily="34" charset="0"/>
                <a:cs typeface="Arial" panose="020B0604020202020204" pitchFamily="34" charset="0"/>
              </a:rPr>
              <a:t>2015</a:t>
            </a:r>
            <a:endParaRPr lang="en-GB" sz="2500" b="1">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9F7D5E9E-92A1-4DA0-A275-B4574EB76B56}"/>
              </a:ext>
            </a:extLst>
          </p:cNvPr>
          <p:cNvPicPr>
            <a:picLocks noChangeAspect="1"/>
          </p:cNvPicPr>
          <p:nvPr/>
        </p:nvPicPr>
        <p:blipFill rotWithShape="1">
          <a:blip r:embed="rId3"/>
          <a:srcRect l="4299" r="2245"/>
          <a:stretch/>
        </p:blipFill>
        <p:spPr>
          <a:xfrm>
            <a:off x="419100" y="4941999"/>
            <a:ext cx="4533900" cy="978987"/>
          </a:xfrm>
          <a:prstGeom prst="rect">
            <a:avLst/>
          </a:prstGeom>
        </p:spPr>
      </p:pic>
      <p:pic>
        <p:nvPicPr>
          <p:cNvPr id="25" name="Picture 24">
            <a:extLst>
              <a:ext uri="{FF2B5EF4-FFF2-40B4-BE49-F238E27FC236}">
                <a16:creationId xmlns:a16="http://schemas.microsoft.com/office/drawing/2014/main" xmlns="" id="{66C8BA13-0D9A-49F2-9330-4E3B92049D1E}"/>
              </a:ext>
            </a:extLst>
          </p:cNvPr>
          <p:cNvPicPr>
            <a:picLocks noChangeAspect="1"/>
          </p:cNvPicPr>
          <p:nvPr/>
        </p:nvPicPr>
        <p:blipFill>
          <a:blip r:embed="rId4"/>
          <a:stretch>
            <a:fillRect/>
          </a:stretch>
        </p:blipFill>
        <p:spPr>
          <a:xfrm>
            <a:off x="5099221" y="4774321"/>
            <a:ext cx="3604570" cy="1216903"/>
          </a:xfrm>
          <a:prstGeom prst="rect">
            <a:avLst/>
          </a:prstGeom>
        </p:spPr>
      </p:pic>
      <p:sp>
        <p:nvSpPr>
          <p:cNvPr id="26" name="Flowchart: Alternate Process 25">
            <a:extLst>
              <a:ext uri="{FF2B5EF4-FFF2-40B4-BE49-F238E27FC236}">
                <a16:creationId xmlns:a16="http://schemas.microsoft.com/office/drawing/2014/main" xmlns="" id="{A50CC69D-D200-4AF2-8D72-3CDB65F42F97}"/>
              </a:ext>
            </a:extLst>
          </p:cNvPr>
          <p:cNvSpPr/>
          <p:nvPr/>
        </p:nvSpPr>
        <p:spPr>
          <a:xfrm>
            <a:off x="6812110" y="3956701"/>
            <a:ext cx="1891681" cy="998183"/>
          </a:xfrm>
          <a:prstGeom prst="flowChartAlternateProcess">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a:solidFill>
                  <a:schemeClr val="tx2">
                    <a:lumMod val="50000"/>
                  </a:schemeClr>
                </a:solidFill>
                <a:latin typeface="Arial" panose="020B0604020202020204" pitchFamily="34" charset="0"/>
                <a:cs typeface="Arial" panose="020B0604020202020204" pitchFamily="34" charset="0"/>
              </a:rPr>
              <a:t>&gt; 15 % </a:t>
            </a:r>
            <a:r>
              <a:rPr lang="es-ES" sz="2500" b="1">
                <a:solidFill>
                  <a:schemeClr val="tx2">
                    <a:lumMod val="50000"/>
                  </a:schemeClr>
                </a:solidFill>
                <a:latin typeface="Arial" panose="020B0604020202020204" pitchFamily="34" charset="0"/>
                <a:cs typeface="Arial" panose="020B0604020202020204" pitchFamily="34" charset="0"/>
              </a:rPr>
              <a:t>Reduction</a:t>
            </a:r>
          </a:p>
        </p:txBody>
      </p:sp>
      <p:sp>
        <p:nvSpPr>
          <p:cNvPr id="27" name="Flowchart: Alternate Process 26">
            <a:extLst>
              <a:ext uri="{FF2B5EF4-FFF2-40B4-BE49-F238E27FC236}">
                <a16:creationId xmlns:a16="http://schemas.microsoft.com/office/drawing/2014/main" xmlns="" id="{2A2234F1-71C0-406E-AA42-36F01F35F087}"/>
              </a:ext>
            </a:extLst>
          </p:cNvPr>
          <p:cNvSpPr/>
          <p:nvPr/>
        </p:nvSpPr>
        <p:spPr>
          <a:xfrm>
            <a:off x="2843219" y="3956701"/>
            <a:ext cx="1891681" cy="998183"/>
          </a:xfrm>
          <a:prstGeom prst="flowChartAlternateProcess">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a:solidFill>
                  <a:schemeClr val="tx2">
                    <a:lumMod val="50000"/>
                  </a:schemeClr>
                </a:solidFill>
                <a:latin typeface="Arial" panose="020B0604020202020204" pitchFamily="34" charset="0"/>
                <a:cs typeface="Arial" panose="020B0604020202020204" pitchFamily="34" charset="0"/>
              </a:rPr>
              <a:t>&gt; 55 % </a:t>
            </a:r>
            <a:r>
              <a:rPr lang="es-ES" sz="2500" b="1">
                <a:solidFill>
                  <a:schemeClr val="tx2">
                    <a:lumMod val="50000"/>
                  </a:schemeClr>
                </a:solidFill>
                <a:latin typeface="Arial" panose="020B0604020202020204" pitchFamily="34" charset="0"/>
                <a:cs typeface="Arial" panose="020B0604020202020204" pitchFamily="34" charset="0"/>
              </a:rPr>
              <a:t>Reduction</a:t>
            </a:r>
          </a:p>
        </p:txBody>
      </p:sp>
      <p:sp>
        <p:nvSpPr>
          <p:cNvPr id="28" name="Rectangle 27">
            <a:extLst>
              <a:ext uri="{FF2B5EF4-FFF2-40B4-BE49-F238E27FC236}">
                <a16:creationId xmlns:a16="http://schemas.microsoft.com/office/drawing/2014/main" xmlns="" id="{D8905D34-CBB4-4005-ABC6-E11B59DB6777}"/>
              </a:ext>
            </a:extLst>
          </p:cNvPr>
          <p:cNvSpPr/>
          <p:nvPr/>
        </p:nvSpPr>
        <p:spPr>
          <a:xfrm>
            <a:off x="27214" y="5977655"/>
            <a:ext cx="5127171"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tx2">
                    <a:lumMod val="50000"/>
                  </a:schemeClr>
                </a:solidFill>
                <a:latin typeface="Arial" panose="020B0604020202020204" pitchFamily="34" charset="0"/>
                <a:cs typeface="Arial" panose="020B0604020202020204" pitchFamily="34" charset="0"/>
              </a:rPr>
              <a:t>Total Domestic </a:t>
            </a:r>
            <a:r>
              <a:rPr lang="en-GB" sz="2000" b="1">
                <a:solidFill>
                  <a:schemeClr val="tx2">
                    <a:lumMod val="50000"/>
                  </a:schemeClr>
                </a:solidFill>
                <a:latin typeface="Arial" panose="020B0604020202020204" pitchFamily="34" charset="0"/>
                <a:cs typeface="Arial" panose="020B0604020202020204" pitchFamily="34" charset="0"/>
              </a:rPr>
              <a:t>CO</a:t>
            </a:r>
            <a:r>
              <a:rPr lang="en-GB" sz="2000" b="1" baseline="-25000">
                <a:solidFill>
                  <a:schemeClr val="tx2">
                    <a:lumMod val="50000"/>
                  </a:schemeClr>
                </a:solidFill>
                <a:latin typeface="Arial" panose="020B0604020202020204" pitchFamily="34" charset="0"/>
                <a:cs typeface="Arial" panose="020B0604020202020204" pitchFamily="34" charset="0"/>
              </a:rPr>
              <a:t>2 </a:t>
            </a:r>
            <a:r>
              <a:rPr lang="es-ES" sz="2000" b="1">
                <a:solidFill>
                  <a:schemeClr val="tx2">
                    <a:lumMod val="50000"/>
                  </a:schemeClr>
                </a:solidFill>
                <a:latin typeface="Arial" panose="020B0604020202020204" pitchFamily="34" charset="0"/>
                <a:cs typeface="Arial" panose="020B0604020202020204" pitchFamily="34" charset="0"/>
              </a:rPr>
              <a:t>Transport Emissions</a:t>
            </a:r>
            <a:endParaRPr lang="en-GB" sz="2000" b="1">
              <a:solidFill>
                <a:schemeClr val="tx2">
                  <a:lumMod val="50000"/>
                </a:schemeClr>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xmlns="" id="{A6E3508F-DB36-4EFF-8A22-1EA21A0D5B01}"/>
              </a:ext>
            </a:extLst>
          </p:cNvPr>
          <p:cNvSpPr/>
          <p:nvPr/>
        </p:nvSpPr>
        <p:spPr>
          <a:xfrm>
            <a:off x="5151356" y="5991224"/>
            <a:ext cx="3535444"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tx2">
                    <a:lumMod val="50000"/>
                  </a:schemeClr>
                </a:solidFill>
                <a:latin typeface="Arial" panose="020B0604020202020204" pitchFamily="34" charset="0"/>
                <a:cs typeface="Arial" panose="020B0604020202020204" pitchFamily="34" charset="0"/>
              </a:rPr>
              <a:t>Total UK </a:t>
            </a:r>
            <a:r>
              <a:rPr lang="en-GB" sz="2000" b="1">
                <a:solidFill>
                  <a:schemeClr val="tx2">
                    <a:lumMod val="50000"/>
                  </a:schemeClr>
                </a:solidFill>
                <a:latin typeface="Arial" panose="020B0604020202020204" pitchFamily="34" charset="0"/>
                <a:cs typeface="Arial" panose="020B0604020202020204" pitchFamily="34" charset="0"/>
              </a:rPr>
              <a:t>CO</a:t>
            </a:r>
            <a:r>
              <a:rPr lang="en-GB" sz="2000" b="1" baseline="-25000">
                <a:solidFill>
                  <a:schemeClr val="tx2">
                    <a:lumMod val="50000"/>
                  </a:schemeClr>
                </a:solidFill>
                <a:latin typeface="Arial" panose="020B0604020202020204" pitchFamily="34" charset="0"/>
                <a:cs typeface="Arial" panose="020B0604020202020204" pitchFamily="34" charset="0"/>
              </a:rPr>
              <a:t>2</a:t>
            </a:r>
            <a:r>
              <a:rPr lang="en-GB" sz="2000" b="1" baseline="-25000">
                <a:solidFill>
                  <a:srgbClr val="2F79AE"/>
                </a:solidFill>
              </a:rPr>
              <a:t> </a:t>
            </a:r>
            <a:r>
              <a:rPr lang="es-ES" sz="2000" b="1">
                <a:solidFill>
                  <a:schemeClr val="tx2">
                    <a:lumMod val="50000"/>
                  </a:schemeClr>
                </a:solidFill>
                <a:latin typeface="Arial" panose="020B0604020202020204" pitchFamily="34" charset="0"/>
                <a:cs typeface="Arial" panose="020B0604020202020204" pitchFamily="34" charset="0"/>
              </a:rPr>
              <a:t>Emissions</a:t>
            </a:r>
            <a:endParaRPr lang="en-GB" sz="2000" b="1">
              <a:solidFill>
                <a:schemeClr val="tx2">
                  <a:lumMod val="50000"/>
                </a:schemeClr>
              </a:solidFill>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xmlns="" id="{FB2442C5-4685-48DD-9A43-A55AACAED125}"/>
              </a:ext>
            </a:extLst>
          </p:cNvPr>
          <p:cNvSpPr/>
          <p:nvPr/>
        </p:nvSpPr>
        <p:spPr>
          <a:xfrm>
            <a:off x="196948" y="3738207"/>
            <a:ext cx="2518116" cy="1175458"/>
          </a:xfrm>
          <a:prstGeom prst="ellips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lumMod val="50000"/>
                  </a:schemeClr>
                </a:solidFill>
              </a:rPr>
              <a:t>IF </a:t>
            </a:r>
            <a:r>
              <a:rPr lang="en-GB" b="1">
                <a:solidFill>
                  <a:schemeClr val="tx2">
                    <a:lumMod val="50000"/>
                  </a:schemeClr>
                </a:solidFill>
              </a:rPr>
              <a:t>Electricity</a:t>
            </a:r>
            <a:r>
              <a:rPr lang="en-GB">
                <a:solidFill>
                  <a:schemeClr val="tx2">
                    <a:lumMod val="50000"/>
                  </a:schemeClr>
                </a:solidFill>
              </a:rPr>
              <a:t> </a:t>
            </a:r>
            <a:r>
              <a:rPr lang="en-GB">
                <a:solidFill>
                  <a:schemeClr val="tx2">
                    <a:lumMod val="50000"/>
                  </a:schemeClr>
                </a:solidFill>
                <a:cs typeface="Calibri"/>
              </a:rPr>
              <a:t/>
            </a:r>
            <a:br>
              <a:rPr lang="en-GB">
                <a:solidFill>
                  <a:schemeClr val="tx2">
                    <a:lumMod val="50000"/>
                  </a:schemeClr>
                </a:solidFill>
                <a:cs typeface="Calibri"/>
              </a:rPr>
            </a:br>
            <a:r>
              <a:rPr lang="en-GB">
                <a:solidFill>
                  <a:schemeClr val="tx2">
                    <a:lumMod val="50000"/>
                  </a:schemeClr>
                </a:solidFill>
              </a:rPr>
              <a:t>produced with </a:t>
            </a:r>
            <a:r>
              <a:rPr lang="en-GB" b="1">
                <a:solidFill>
                  <a:schemeClr val="tx2">
                    <a:lumMod val="50000"/>
                  </a:schemeClr>
                </a:solidFill>
              </a:rPr>
              <a:t>CLEAN SOURCES</a:t>
            </a:r>
          </a:p>
        </p:txBody>
      </p:sp>
      <p:sp>
        <p:nvSpPr>
          <p:cNvPr id="30" name="Footer Placeholder 3">
            <a:extLst>
              <a:ext uri="{FF2B5EF4-FFF2-40B4-BE49-F238E27FC236}">
                <a16:creationId xmlns:a16="http://schemas.microsoft.com/office/drawing/2014/main" xmlns="" id="{5FF14A1C-9FED-A24D-8FE6-1C3CD62AABE4}"/>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2398007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4" presetClass="path" presetSubtype="0" accel="50000" decel="50000" fill="hold" grpId="0" nodeType="clickEffect">
                                  <p:stCondLst>
                                    <p:cond delay="0"/>
                                  </p:stCondLst>
                                  <p:childTnLst>
                                    <p:animMotion origin="layout" path="M 5E-6 3.7037E-6 L 0.00157 -0.34491 " pathEditMode="relative" rAng="0" ptsTypes="AA">
                                      <p:cBhvr>
                                        <p:cTn id="36" dur="2000" fill="hold"/>
                                        <p:tgtEl>
                                          <p:spTgt spid="13"/>
                                        </p:tgtEl>
                                        <p:attrNameLst>
                                          <p:attrName>ppt_x</p:attrName>
                                          <p:attrName>ppt_y</p:attrName>
                                        </p:attrNameLst>
                                      </p:cBhvr>
                                      <p:rCtr x="69" y="-17245"/>
                                    </p:animMotion>
                                  </p:childTnLst>
                                </p:cTn>
                              </p:par>
                              <p:par>
                                <p:cTn id="37" presetID="64" presetClass="path" presetSubtype="0" accel="50000" decel="50000" fill="hold" grpId="0" nodeType="withEffect">
                                  <p:stCondLst>
                                    <p:cond delay="0"/>
                                  </p:stCondLst>
                                  <p:childTnLst>
                                    <p:animMotion origin="layout" path="M 2.5E-6 -4.07407E-6 L 2.5E-6 -0.34004 " pathEditMode="relative" rAng="0" ptsTypes="AA">
                                      <p:cBhvr>
                                        <p:cTn id="38" dur="2000" fill="hold"/>
                                        <p:tgtEl>
                                          <p:spTgt spid="72"/>
                                        </p:tgtEl>
                                        <p:attrNameLst>
                                          <p:attrName>ppt_x</p:attrName>
                                          <p:attrName>ppt_y</p:attrName>
                                        </p:attrNameLst>
                                      </p:cBhvr>
                                      <p:rCtr x="0" y="-17014"/>
                                    </p:animMotion>
                                  </p:childTnLst>
                                </p:cTn>
                              </p:par>
                              <p:par>
                                <p:cTn id="39" presetID="1" presetClass="exit"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46" grpId="0" animBg="1"/>
      <p:bldP spid="46" grpId="1" animBg="1"/>
      <p:bldP spid="31" grpId="0" animBg="1"/>
      <p:bldP spid="31" grpId="1" animBg="1"/>
      <p:bldP spid="40" grpId="0" animBg="1"/>
      <p:bldP spid="40" grpId="1" animBg="1"/>
      <p:bldP spid="6" grpId="0" animBg="1"/>
      <p:bldP spid="60" grpId="0" animBg="1"/>
      <p:bldP spid="61" grpId="0" animBg="1"/>
      <p:bldP spid="71" grpId="0" animBg="1"/>
      <p:bldP spid="71" grpId="1" animBg="1"/>
      <p:bldP spid="72" grpId="0" animBg="1"/>
      <p:bldP spid="72" grpId="1" animBg="1"/>
      <p:bldP spid="73" grpId="0" animBg="1"/>
      <p:bldP spid="73" grpId="1" animBg="1"/>
      <p:bldP spid="74" grpId="0" animBg="1"/>
      <p:bldP spid="74" grpId="1" animBg="1"/>
      <p:bldP spid="26" grpId="0" animBg="1"/>
      <p:bldP spid="27" grpId="0" animBg="1"/>
      <p:bldP spid="28" grpId="0"/>
      <p:bldP spid="29"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A5C752E6-3CD8-43B0-9F43-DF97CAE68B55}"/>
              </a:ext>
            </a:extLst>
          </p:cNvPr>
          <p:cNvPicPr>
            <a:picLocks noChangeAspect="1"/>
          </p:cNvPicPr>
          <p:nvPr/>
        </p:nvPicPr>
        <p:blipFill rotWithShape="1">
          <a:blip r:embed="rId3"/>
          <a:srcRect l="4299" r="2245"/>
          <a:stretch/>
        </p:blipFill>
        <p:spPr>
          <a:xfrm>
            <a:off x="419100" y="4941999"/>
            <a:ext cx="4533900" cy="978987"/>
          </a:xfrm>
          <a:prstGeom prst="rect">
            <a:avLst/>
          </a:prstGeom>
        </p:spPr>
      </p:pic>
      <p:sp>
        <p:nvSpPr>
          <p:cNvPr id="27" name="Flowchart: Alternate Process 26">
            <a:extLst>
              <a:ext uri="{FF2B5EF4-FFF2-40B4-BE49-F238E27FC236}">
                <a16:creationId xmlns:a16="http://schemas.microsoft.com/office/drawing/2014/main" xmlns="" id="{D3AADD22-C929-4D9A-87E1-BF7E7BF7E357}"/>
              </a:ext>
            </a:extLst>
          </p:cNvPr>
          <p:cNvSpPr/>
          <p:nvPr/>
        </p:nvSpPr>
        <p:spPr>
          <a:xfrm>
            <a:off x="2843219" y="3956701"/>
            <a:ext cx="1891681" cy="998183"/>
          </a:xfrm>
          <a:prstGeom prst="flowChartAlternateProcess">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a:solidFill>
                  <a:schemeClr val="tx2">
                    <a:lumMod val="50000"/>
                  </a:schemeClr>
                </a:solidFill>
                <a:latin typeface="Arial" panose="020B0604020202020204" pitchFamily="34" charset="0"/>
                <a:cs typeface="Arial" panose="020B0604020202020204" pitchFamily="34" charset="0"/>
              </a:rPr>
              <a:t>&gt; 35 % </a:t>
            </a:r>
            <a:r>
              <a:rPr lang="es-ES" sz="2500" b="1">
                <a:solidFill>
                  <a:schemeClr val="tx2">
                    <a:lumMod val="50000"/>
                  </a:schemeClr>
                </a:solidFill>
                <a:latin typeface="Arial" panose="020B0604020202020204" pitchFamily="34" charset="0"/>
                <a:cs typeface="Arial" panose="020B0604020202020204" pitchFamily="34" charset="0"/>
              </a:rPr>
              <a:t>Reduction</a:t>
            </a:r>
          </a:p>
        </p:txBody>
      </p:sp>
      <p:sp>
        <p:nvSpPr>
          <p:cNvPr id="28" name="Rectangle 27">
            <a:extLst>
              <a:ext uri="{FF2B5EF4-FFF2-40B4-BE49-F238E27FC236}">
                <a16:creationId xmlns:a16="http://schemas.microsoft.com/office/drawing/2014/main" xmlns="" id="{8280F6B8-F7EB-4712-974B-B0AD1C27EB75}"/>
              </a:ext>
            </a:extLst>
          </p:cNvPr>
          <p:cNvSpPr/>
          <p:nvPr/>
        </p:nvSpPr>
        <p:spPr>
          <a:xfrm>
            <a:off x="27214" y="5977655"/>
            <a:ext cx="5127171"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tx2">
                    <a:lumMod val="50000"/>
                  </a:schemeClr>
                </a:solidFill>
                <a:latin typeface="Arial" panose="020B0604020202020204" pitchFamily="34" charset="0"/>
                <a:cs typeface="Arial" panose="020B0604020202020204" pitchFamily="34" charset="0"/>
              </a:rPr>
              <a:t>Total Domestic </a:t>
            </a:r>
            <a:r>
              <a:rPr lang="en-GB" sz="2000" b="1">
                <a:solidFill>
                  <a:schemeClr val="tx2">
                    <a:lumMod val="50000"/>
                  </a:schemeClr>
                </a:solidFill>
                <a:latin typeface="Arial" panose="020B0604020202020204" pitchFamily="34" charset="0"/>
                <a:cs typeface="Arial" panose="020B0604020202020204" pitchFamily="34" charset="0"/>
              </a:rPr>
              <a:t>NO</a:t>
            </a:r>
            <a:r>
              <a:rPr lang="en-GB" sz="2000" b="1" baseline="-25000">
                <a:solidFill>
                  <a:schemeClr val="tx2">
                    <a:lumMod val="50000"/>
                  </a:schemeClr>
                </a:solidFill>
                <a:latin typeface="Arial" panose="020B0604020202020204" pitchFamily="34" charset="0"/>
                <a:cs typeface="Arial" panose="020B0604020202020204" pitchFamily="34" charset="0"/>
              </a:rPr>
              <a:t>x </a:t>
            </a:r>
            <a:r>
              <a:rPr lang="es-ES" sz="2000" b="1">
                <a:solidFill>
                  <a:schemeClr val="tx2">
                    <a:lumMod val="50000"/>
                  </a:schemeClr>
                </a:solidFill>
                <a:latin typeface="Arial" panose="020B0604020202020204" pitchFamily="34" charset="0"/>
                <a:cs typeface="Arial" panose="020B0604020202020204" pitchFamily="34" charset="0"/>
              </a:rPr>
              <a:t>Transport Emissions</a:t>
            </a:r>
            <a:endParaRPr lang="en-GB" sz="2000" b="1">
              <a:solidFill>
                <a:schemeClr val="tx2">
                  <a:lumMod val="50000"/>
                </a:schemeClr>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xmlns="" id="{349F3391-5690-42E2-A35A-C734E4A0E24F}"/>
              </a:ext>
            </a:extLst>
          </p:cNvPr>
          <p:cNvSpPr/>
          <p:nvPr/>
        </p:nvSpPr>
        <p:spPr>
          <a:xfrm>
            <a:off x="153816" y="3738208"/>
            <a:ext cx="2518116" cy="1175458"/>
          </a:xfrm>
          <a:prstGeom prst="ellips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lumMod val="50000"/>
                  </a:schemeClr>
                </a:solidFill>
              </a:rPr>
              <a:t>IF </a:t>
            </a:r>
            <a:r>
              <a:rPr lang="en-GB" b="1">
                <a:solidFill>
                  <a:schemeClr val="tx2">
                    <a:lumMod val="50000"/>
                  </a:schemeClr>
                </a:solidFill>
              </a:rPr>
              <a:t>Electricity</a:t>
            </a:r>
            <a:r>
              <a:rPr lang="en-GB">
                <a:solidFill>
                  <a:schemeClr val="tx2">
                    <a:lumMod val="50000"/>
                  </a:schemeClr>
                </a:solidFill>
              </a:rPr>
              <a:t> </a:t>
            </a:r>
            <a:r>
              <a:rPr lang="en-GB">
                <a:solidFill>
                  <a:schemeClr val="tx2">
                    <a:lumMod val="50000"/>
                  </a:schemeClr>
                </a:solidFill>
                <a:cs typeface="Calibri"/>
              </a:rPr>
              <a:t/>
            </a:r>
            <a:br>
              <a:rPr lang="en-GB">
                <a:solidFill>
                  <a:schemeClr val="tx2">
                    <a:lumMod val="50000"/>
                  </a:schemeClr>
                </a:solidFill>
                <a:cs typeface="Calibri"/>
              </a:rPr>
            </a:br>
            <a:r>
              <a:rPr lang="en-GB">
                <a:solidFill>
                  <a:schemeClr val="tx2">
                    <a:lumMod val="50000"/>
                  </a:schemeClr>
                </a:solidFill>
              </a:rPr>
              <a:t>produced with </a:t>
            </a:r>
            <a:r>
              <a:rPr lang="en-GB" b="1">
                <a:solidFill>
                  <a:schemeClr val="tx2">
                    <a:lumMod val="50000"/>
                  </a:schemeClr>
                </a:solidFill>
              </a:rPr>
              <a:t>CLEAN SOURCES</a:t>
            </a:r>
          </a:p>
        </p:txBody>
      </p:sp>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a:xfrm>
            <a:off x="6553200" y="6342781"/>
            <a:ext cx="2133600" cy="365125"/>
          </a:xfrm>
        </p:spPr>
        <p:txBody>
          <a:bodyPr/>
          <a:lstStyle/>
          <a:p>
            <a:fld id="{AD2E422D-0E65-4B81-9088-EA407164B4A1}" type="slidenum">
              <a:rPr lang="en-GB" smtClean="0"/>
              <a:t>25</a:t>
            </a:fld>
            <a:endParaRPr lang="en-GB"/>
          </a:p>
        </p:txBody>
      </p:sp>
      <p:sp>
        <p:nvSpPr>
          <p:cNvPr id="7" name="Title 5">
            <a:extLst>
              <a:ext uri="{FF2B5EF4-FFF2-40B4-BE49-F238E27FC236}">
                <a16:creationId xmlns:a16="http://schemas.microsoft.com/office/drawing/2014/main" xmlns="" id="{CA41621F-5822-464D-9964-1FE745DD2B84}"/>
              </a:ext>
            </a:extLst>
          </p:cNvPr>
          <p:cNvSpPr txBox="1">
            <a:spLocks/>
          </p:cNvSpPr>
          <p:nvPr/>
        </p:nvSpPr>
        <p:spPr>
          <a:xfrm>
            <a:off x="457200" y="229814"/>
            <a:ext cx="7380514" cy="720080"/>
          </a:xfrm>
          <a:prstGeom prst="rect">
            <a:avLst/>
          </a:prstGeom>
        </p:spPr>
        <p:txBody>
          <a:bodyPr anchor="t"/>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9AE"/>
                </a:solidFill>
              </a:rPr>
              <a:t>NO</a:t>
            </a:r>
            <a:r>
              <a:rPr lang="en-GB" b="1" baseline="-25000">
                <a:solidFill>
                  <a:srgbClr val="2F79AE"/>
                </a:solidFill>
              </a:rPr>
              <a:t>x </a:t>
            </a:r>
            <a:r>
              <a:rPr lang="en-GB" b="1">
                <a:solidFill>
                  <a:srgbClr val="2F79AE"/>
                </a:solidFill>
              </a:rPr>
              <a:t>Tailpipe Emissions </a:t>
            </a:r>
          </a:p>
        </p:txBody>
      </p:sp>
      <p:sp>
        <p:nvSpPr>
          <p:cNvPr id="12" name="Rectangle: Rounded Corners 11">
            <a:extLst>
              <a:ext uri="{FF2B5EF4-FFF2-40B4-BE49-F238E27FC236}">
                <a16:creationId xmlns:a16="http://schemas.microsoft.com/office/drawing/2014/main" xmlns="" id="{9D67CC44-1ED0-4E9A-8C7C-CFB688E89579}"/>
              </a:ext>
            </a:extLst>
          </p:cNvPr>
          <p:cNvSpPr/>
          <p:nvPr/>
        </p:nvSpPr>
        <p:spPr>
          <a:xfrm>
            <a:off x="4551334" y="4006774"/>
            <a:ext cx="2282090" cy="1063170"/>
          </a:xfrm>
          <a:prstGeom prst="roundRect">
            <a:avLst/>
          </a:prstGeom>
          <a:solidFill>
            <a:srgbClr val="2F78A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chemeClr val="bg1"/>
                </a:solidFill>
              </a:rPr>
              <a:t>Conservative Scenario</a:t>
            </a:r>
            <a:endParaRPr lang="es-ES" sz="2500" b="1">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414108D6-0EFD-4E6A-ADD5-8FA420CCC07A}"/>
              </a:ext>
            </a:extLst>
          </p:cNvPr>
          <p:cNvSpPr/>
          <p:nvPr/>
        </p:nvSpPr>
        <p:spPr>
          <a:xfrm>
            <a:off x="4538438" y="5189875"/>
            <a:ext cx="2294986" cy="1056819"/>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chemeClr val="bg1"/>
                </a:solidFill>
              </a:rPr>
              <a:t>Most </a:t>
            </a:r>
            <a:r>
              <a:rPr lang="en-GB" sz="2500" b="1">
                <a:solidFill>
                  <a:schemeClr val="bg1"/>
                </a:solidFill>
              </a:rPr>
              <a:t>Aggressive</a:t>
            </a:r>
            <a:r>
              <a:rPr lang="es-ES" sz="2500" b="1">
                <a:solidFill>
                  <a:schemeClr val="bg1"/>
                </a:solidFill>
              </a:rPr>
              <a:t> Scenario</a:t>
            </a:r>
            <a:endParaRPr lang="es-ES" sz="2500" b="1">
              <a:solidFill>
                <a:schemeClr val="bg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xmlns="" id="{D93624C3-3D40-4AF7-BC27-6DC81B2AF4A5}"/>
              </a:ext>
            </a:extLst>
          </p:cNvPr>
          <p:cNvSpPr/>
          <p:nvPr/>
        </p:nvSpPr>
        <p:spPr>
          <a:xfrm>
            <a:off x="6977843" y="3010361"/>
            <a:ext cx="1333312" cy="72008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solidFill>
                  <a:srgbClr val="C00000"/>
                </a:solidFill>
                <a:latin typeface="Arial" panose="020B0604020202020204" pitchFamily="34" charset="0"/>
                <a:cs typeface="Arial" panose="020B0604020202020204" pitchFamily="34" charset="0"/>
              </a:rPr>
              <a:t>42 kt</a:t>
            </a:r>
            <a:endParaRPr lang="en-GB" sz="2200" b="1">
              <a:solidFill>
                <a:srgbClr val="C00000"/>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xmlns="" id="{EFB036D9-484C-480F-B14E-BF7874EACFBB}"/>
              </a:ext>
            </a:extLst>
          </p:cNvPr>
          <p:cNvSpPr/>
          <p:nvPr/>
        </p:nvSpPr>
        <p:spPr>
          <a:xfrm>
            <a:off x="4551333" y="2819411"/>
            <a:ext cx="2282091" cy="1063170"/>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chemeClr val="tx1"/>
                </a:solidFill>
              </a:rPr>
              <a:t>Business as Usual Scenario</a:t>
            </a:r>
            <a:endParaRPr lang="es-ES" sz="2500" b="1">
              <a:solidFill>
                <a:schemeClr val="tx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xmlns="" id="{9041BF34-D39B-4117-B93D-DD0A0842B18C}"/>
              </a:ext>
            </a:extLst>
          </p:cNvPr>
          <p:cNvSpPr/>
          <p:nvPr/>
        </p:nvSpPr>
        <p:spPr>
          <a:xfrm>
            <a:off x="788963" y="5113811"/>
            <a:ext cx="2895600" cy="106317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500" b="1">
                <a:solidFill>
                  <a:srgbClr val="C00000"/>
                </a:solidFill>
                <a:latin typeface="Arial" panose="020B0604020202020204" pitchFamily="34" charset="0"/>
                <a:cs typeface="Arial" panose="020B0604020202020204" pitchFamily="34" charset="0"/>
              </a:rPr>
              <a:t>148 kt</a:t>
            </a:r>
            <a:endParaRPr lang="en-GB" sz="4500" b="1">
              <a:solidFill>
                <a:srgbClr val="C00000"/>
              </a:solidFill>
              <a:latin typeface="Arial" panose="020B0604020202020204" pitchFamily="34" charset="0"/>
              <a:cs typeface="Arial" panose="020B0604020202020204" pitchFamily="34" charset="0"/>
            </a:endParaRPr>
          </a:p>
        </p:txBody>
      </p:sp>
      <p:sp>
        <p:nvSpPr>
          <p:cNvPr id="6" name="Cloud 5">
            <a:extLst>
              <a:ext uri="{FF2B5EF4-FFF2-40B4-BE49-F238E27FC236}">
                <a16:creationId xmlns:a16="http://schemas.microsoft.com/office/drawing/2014/main" xmlns="" id="{D991DE54-0EC0-448D-B07B-13FD62F6F852}"/>
              </a:ext>
            </a:extLst>
          </p:cNvPr>
          <p:cNvSpPr/>
          <p:nvPr/>
        </p:nvSpPr>
        <p:spPr>
          <a:xfrm>
            <a:off x="196948" y="1638299"/>
            <a:ext cx="4079630" cy="2158965"/>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a:solidFill>
                  <a:srgbClr val="C00000"/>
                </a:solidFill>
                <a:latin typeface="Arial" panose="020B0604020202020204" pitchFamily="34" charset="0"/>
                <a:cs typeface="Arial" panose="020B0604020202020204" pitchFamily="34" charset="0"/>
              </a:rPr>
              <a:t>NO</a:t>
            </a:r>
            <a:r>
              <a:rPr lang="en-GB" sz="6000" b="1" baseline="-25000">
                <a:solidFill>
                  <a:srgbClr val="C00000"/>
                </a:solidFill>
                <a:latin typeface="Arial" panose="020B0604020202020204" pitchFamily="34" charset="0"/>
                <a:cs typeface="Arial" panose="020B0604020202020204" pitchFamily="34" charset="0"/>
              </a:rPr>
              <a:t>x </a:t>
            </a:r>
            <a:r>
              <a:rPr lang="en-GB" sz="4000" b="1" baseline="-25000">
                <a:solidFill>
                  <a:srgbClr val="C00000"/>
                </a:solidFill>
                <a:latin typeface="Arial" panose="020B0604020202020204" pitchFamily="34" charset="0"/>
                <a:cs typeface="Arial" panose="020B0604020202020204" pitchFamily="34" charset="0"/>
              </a:rPr>
              <a:t>EMISSIONS</a:t>
            </a:r>
            <a:endParaRPr lang="en-GB" sz="4000">
              <a:solidFill>
                <a:srgbClr val="C00000"/>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xmlns="" id="{E2621A9E-9F4B-4A48-A5F9-8CE1FACF05E5}"/>
              </a:ext>
            </a:extLst>
          </p:cNvPr>
          <p:cNvSpPr/>
          <p:nvPr/>
        </p:nvSpPr>
        <p:spPr>
          <a:xfrm>
            <a:off x="4572000" y="1869851"/>
            <a:ext cx="3739155" cy="807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rgbClr val="2F78AC"/>
                </a:solidFill>
                <a:latin typeface="Arial" panose="020B0604020202020204" pitchFamily="34" charset="0"/>
                <a:cs typeface="Arial" panose="020B0604020202020204" pitchFamily="34" charset="0"/>
              </a:rPr>
              <a:t>UK Car &amp; Taxis</a:t>
            </a:r>
          </a:p>
        </p:txBody>
      </p:sp>
      <p:sp>
        <p:nvSpPr>
          <p:cNvPr id="61" name="Diamond 60">
            <a:extLst>
              <a:ext uri="{FF2B5EF4-FFF2-40B4-BE49-F238E27FC236}">
                <a16:creationId xmlns:a16="http://schemas.microsoft.com/office/drawing/2014/main" xmlns="" id="{4466FDA0-930E-43C0-BA39-7A4034DAC9C1}"/>
              </a:ext>
            </a:extLst>
          </p:cNvPr>
          <p:cNvSpPr/>
          <p:nvPr/>
        </p:nvSpPr>
        <p:spPr>
          <a:xfrm>
            <a:off x="5583052" y="1650113"/>
            <a:ext cx="1879704" cy="439475"/>
          </a:xfrm>
          <a:prstGeom prst="diamond">
            <a:avLst/>
          </a:prstGeom>
          <a:solidFill>
            <a:srgbClr val="2F78A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500" b="1">
                <a:latin typeface="Arial" panose="020B0604020202020204" pitchFamily="34" charset="0"/>
                <a:cs typeface="Arial" panose="020B0604020202020204" pitchFamily="34" charset="0"/>
              </a:rPr>
              <a:t>2050</a:t>
            </a:r>
            <a:endParaRPr lang="en-GB" sz="2500" b="1">
              <a:latin typeface="Arial" panose="020B0604020202020204" pitchFamily="34" charset="0"/>
              <a:cs typeface="Arial" panose="020B0604020202020204" pitchFamily="34" charset="0"/>
            </a:endParaRPr>
          </a:p>
        </p:txBody>
      </p:sp>
      <p:sp>
        <p:nvSpPr>
          <p:cNvPr id="71" name="Oval 70">
            <a:extLst>
              <a:ext uri="{FF2B5EF4-FFF2-40B4-BE49-F238E27FC236}">
                <a16:creationId xmlns:a16="http://schemas.microsoft.com/office/drawing/2014/main" xmlns="" id="{FCB5A31C-642D-46FF-81CA-DD7B8432A706}"/>
              </a:ext>
            </a:extLst>
          </p:cNvPr>
          <p:cNvSpPr/>
          <p:nvPr/>
        </p:nvSpPr>
        <p:spPr>
          <a:xfrm>
            <a:off x="6977843" y="4189901"/>
            <a:ext cx="1333312" cy="72008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solidFill>
                  <a:srgbClr val="C00000"/>
                </a:solidFill>
                <a:latin typeface="Arial" panose="020B0604020202020204" pitchFamily="34" charset="0"/>
                <a:cs typeface="Arial" panose="020B0604020202020204" pitchFamily="34" charset="0"/>
              </a:rPr>
              <a:t>12 kt</a:t>
            </a:r>
            <a:endParaRPr lang="en-GB" sz="2200" b="1">
              <a:solidFill>
                <a:srgbClr val="C00000"/>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xmlns="" id="{98FFA3B7-1D89-4C84-A317-D9C447ABE860}"/>
              </a:ext>
            </a:extLst>
          </p:cNvPr>
          <p:cNvSpPr/>
          <p:nvPr/>
        </p:nvSpPr>
        <p:spPr>
          <a:xfrm>
            <a:off x="406798" y="4126639"/>
            <a:ext cx="3739155" cy="807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a:solidFill>
                  <a:srgbClr val="2F78AC"/>
                </a:solidFill>
                <a:latin typeface="Arial" panose="020B0604020202020204" pitchFamily="34" charset="0"/>
                <a:cs typeface="Arial" panose="020B0604020202020204" pitchFamily="34" charset="0"/>
              </a:rPr>
              <a:t>UK Car &amp; Taxis</a:t>
            </a:r>
          </a:p>
        </p:txBody>
      </p:sp>
      <p:sp>
        <p:nvSpPr>
          <p:cNvPr id="74" name="Diamond 73">
            <a:extLst>
              <a:ext uri="{FF2B5EF4-FFF2-40B4-BE49-F238E27FC236}">
                <a16:creationId xmlns:a16="http://schemas.microsoft.com/office/drawing/2014/main" xmlns="" id="{25A41A2D-FE1E-4D60-BEF5-3BC38667D8DF}"/>
              </a:ext>
            </a:extLst>
          </p:cNvPr>
          <p:cNvSpPr/>
          <p:nvPr/>
        </p:nvSpPr>
        <p:spPr>
          <a:xfrm>
            <a:off x="1417850" y="3906901"/>
            <a:ext cx="1879704" cy="439475"/>
          </a:xfrm>
          <a:prstGeom prst="diamond">
            <a:avLst/>
          </a:prstGeom>
          <a:solidFill>
            <a:srgbClr val="2F78A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500" b="1">
                <a:latin typeface="Arial" panose="020B0604020202020204" pitchFamily="34" charset="0"/>
                <a:cs typeface="Arial" panose="020B0604020202020204" pitchFamily="34" charset="0"/>
              </a:rPr>
              <a:t>2015</a:t>
            </a:r>
            <a:endParaRPr lang="en-GB" sz="2500" b="1">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xmlns="" id="{583EB7FF-2EC2-4783-834A-2CAA3AC60F72}"/>
              </a:ext>
            </a:extLst>
          </p:cNvPr>
          <p:cNvPicPr>
            <a:picLocks noChangeAspect="1"/>
          </p:cNvPicPr>
          <p:nvPr/>
        </p:nvPicPr>
        <p:blipFill>
          <a:blip r:embed="rId4"/>
          <a:stretch>
            <a:fillRect/>
          </a:stretch>
        </p:blipFill>
        <p:spPr>
          <a:xfrm>
            <a:off x="5099221" y="4774321"/>
            <a:ext cx="3604570" cy="1216903"/>
          </a:xfrm>
          <a:prstGeom prst="rect">
            <a:avLst/>
          </a:prstGeom>
        </p:spPr>
      </p:pic>
      <p:sp>
        <p:nvSpPr>
          <p:cNvPr id="29" name="Rectangle 28">
            <a:extLst>
              <a:ext uri="{FF2B5EF4-FFF2-40B4-BE49-F238E27FC236}">
                <a16:creationId xmlns:a16="http://schemas.microsoft.com/office/drawing/2014/main" xmlns="" id="{5F00FF98-AA6C-44A2-8C20-379A5C46CC96}"/>
              </a:ext>
            </a:extLst>
          </p:cNvPr>
          <p:cNvSpPr/>
          <p:nvPr/>
        </p:nvSpPr>
        <p:spPr>
          <a:xfrm>
            <a:off x="5151356" y="5991224"/>
            <a:ext cx="3535444"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tx2">
                    <a:lumMod val="50000"/>
                  </a:schemeClr>
                </a:solidFill>
                <a:latin typeface="Arial" panose="020B0604020202020204" pitchFamily="34" charset="0"/>
                <a:cs typeface="Arial" panose="020B0604020202020204" pitchFamily="34" charset="0"/>
              </a:rPr>
              <a:t>Total UK </a:t>
            </a:r>
            <a:r>
              <a:rPr lang="en-GB" sz="2000" b="1">
                <a:solidFill>
                  <a:schemeClr val="tx2">
                    <a:lumMod val="50000"/>
                  </a:schemeClr>
                </a:solidFill>
                <a:latin typeface="Arial" panose="020B0604020202020204" pitchFamily="34" charset="0"/>
                <a:cs typeface="Arial" panose="020B0604020202020204" pitchFamily="34" charset="0"/>
              </a:rPr>
              <a:t>NO</a:t>
            </a:r>
            <a:r>
              <a:rPr lang="en-GB" sz="2000" b="1" baseline="-25000">
                <a:solidFill>
                  <a:schemeClr val="tx2">
                    <a:lumMod val="50000"/>
                  </a:schemeClr>
                </a:solidFill>
                <a:latin typeface="Arial" panose="020B0604020202020204" pitchFamily="34" charset="0"/>
                <a:cs typeface="Arial" panose="020B0604020202020204" pitchFamily="34" charset="0"/>
              </a:rPr>
              <a:t>x</a:t>
            </a:r>
            <a:r>
              <a:rPr lang="en-GB" sz="2000" b="1" baseline="-25000">
                <a:solidFill>
                  <a:srgbClr val="2F79AE"/>
                </a:solidFill>
              </a:rPr>
              <a:t> </a:t>
            </a:r>
            <a:r>
              <a:rPr lang="es-ES" sz="2000" b="1">
                <a:solidFill>
                  <a:schemeClr val="tx2">
                    <a:lumMod val="50000"/>
                  </a:schemeClr>
                </a:solidFill>
                <a:latin typeface="Arial" panose="020B0604020202020204" pitchFamily="34" charset="0"/>
                <a:cs typeface="Arial" panose="020B0604020202020204" pitchFamily="34" charset="0"/>
              </a:rPr>
              <a:t>Emissions</a:t>
            </a:r>
            <a:endParaRPr lang="en-GB" sz="2000" b="1">
              <a:solidFill>
                <a:schemeClr val="tx2">
                  <a:lumMod val="50000"/>
                </a:schemeClr>
              </a:solidFill>
              <a:latin typeface="Arial" panose="020B0604020202020204" pitchFamily="34" charset="0"/>
              <a:cs typeface="Arial" panose="020B0604020202020204" pitchFamily="34" charset="0"/>
            </a:endParaRPr>
          </a:p>
        </p:txBody>
      </p:sp>
      <p:sp>
        <p:nvSpPr>
          <p:cNvPr id="30" name="Footer Placeholder 3">
            <a:extLst>
              <a:ext uri="{FF2B5EF4-FFF2-40B4-BE49-F238E27FC236}">
                <a16:creationId xmlns:a16="http://schemas.microsoft.com/office/drawing/2014/main" xmlns="" id="{5053245E-4BED-9443-9106-7A24E7A39ACB}"/>
              </a:ext>
            </a:extLst>
          </p:cNvPr>
          <p:cNvSpPr>
            <a:spLocks noGrp="1"/>
          </p:cNvSpPr>
          <p:nvPr>
            <p:ph type="ftr" sz="quarter" idx="11"/>
          </p:nvPr>
        </p:nvSpPr>
        <p:spPr>
          <a:xfrm>
            <a:off x="3124200" y="6356350"/>
            <a:ext cx="2895600" cy="365125"/>
          </a:xfrm>
        </p:spPr>
        <p:txBody>
          <a:bodyPr/>
          <a:lstStyle/>
          <a:p>
            <a:r>
              <a:rPr lang="en-GB"/>
              <a:t>Electric Vehicle Paradigm Shift</a:t>
            </a:r>
          </a:p>
        </p:txBody>
      </p:sp>
      <p:sp>
        <p:nvSpPr>
          <p:cNvPr id="72" name="Oval 71">
            <a:extLst>
              <a:ext uri="{FF2B5EF4-FFF2-40B4-BE49-F238E27FC236}">
                <a16:creationId xmlns:a16="http://schemas.microsoft.com/office/drawing/2014/main" xmlns="" id="{33528F27-DEC9-48C1-81A0-ACF806928D2B}"/>
              </a:ext>
            </a:extLst>
          </p:cNvPr>
          <p:cNvSpPr/>
          <p:nvPr/>
        </p:nvSpPr>
        <p:spPr>
          <a:xfrm>
            <a:off x="6977843" y="5334494"/>
            <a:ext cx="1333312" cy="72008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solidFill>
                  <a:srgbClr val="C00000"/>
                </a:solidFill>
                <a:latin typeface="Arial" panose="020B0604020202020204" pitchFamily="34" charset="0"/>
                <a:cs typeface="Arial" panose="020B0604020202020204" pitchFamily="34" charset="0"/>
              </a:rPr>
              <a:t>2 kt</a:t>
            </a:r>
            <a:endParaRPr lang="en-GB" sz="2200" b="1">
              <a:solidFill>
                <a:srgbClr val="C00000"/>
              </a:solidFill>
              <a:latin typeface="Arial" panose="020B0604020202020204" pitchFamily="34" charset="0"/>
              <a:cs typeface="Arial" panose="020B0604020202020204" pitchFamily="34" charset="0"/>
            </a:endParaRPr>
          </a:p>
        </p:txBody>
      </p:sp>
      <p:sp>
        <p:nvSpPr>
          <p:cNvPr id="26" name="Flowchart: Alternate Process 25">
            <a:extLst>
              <a:ext uri="{FF2B5EF4-FFF2-40B4-BE49-F238E27FC236}">
                <a16:creationId xmlns:a16="http://schemas.microsoft.com/office/drawing/2014/main" xmlns="" id="{13BFECEF-A899-4347-8B94-563EF1E599AB}"/>
              </a:ext>
            </a:extLst>
          </p:cNvPr>
          <p:cNvSpPr/>
          <p:nvPr/>
        </p:nvSpPr>
        <p:spPr>
          <a:xfrm>
            <a:off x="6812110" y="3956701"/>
            <a:ext cx="1891681" cy="998183"/>
          </a:xfrm>
          <a:prstGeom prst="flowChartAlternateProcess">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a:solidFill>
                  <a:schemeClr val="tx2">
                    <a:lumMod val="50000"/>
                  </a:schemeClr>
                </a:solidFill>
                <a:latin typeface="Arial" panose="020B0604020202020204" pitchFamily="34" charset="0"/>
                <a:cs typeface="Arial" panose="020B0604020202020204" pitchFamily="34" charset="0"/>
              </a:rPr>
              <a:t>&gt; 15 % </a:t>
            </a:r>
            <a:r>
              <a:rPr lang="es-ES" sz="2500" b="1">
                <a:solidFill>
                  <a:schemeClr val="tx2">
                    <a:lumMod val="50000"/>
                  </a:schemeClr>
                </a:solidFill>
                <a:latin typeface="Arial" panose="020B0604020202020204" pitchFamily="34" charset="0"/>
                <a:cs typeface="Arial" panose="020B0604020202020204" pitchFamily="34" charset="0"/>
              </a:rPr>
              <a:t>Reduction</a:t>
            </a:r>
          </a:p>
        </p:txBody>
      </p:sp>
    </p:spTree>
    <p:extLst>
      <p:ext uri="{BB962C8B-B14F-4D97-AF65-F5344CB8AC3E}">
        <p14:creationId xmlns:p14="http://schemas.microsoft.com/office/powerpoint/2010/main" val="3126223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4" presetClass="path" presetSubtype="0" accel="50000" decel="50000" fill="hold" grpId="0" nodeType="clickEffect">
                                  <p:stCondLst>
                                    <p:cond delay="0"/>
                                  </p:stCondLst>
                                  <p:childTnLst>
                                    <p:animMotion origin="layout" path="M 5E-6 3.7037E-6 L 0.00174 -0.34584 " pathEditMode="relative" rAng="0" ptsTypes="AA">
                                      <p:cBhvr>
                                        <p:cTn id="36" dur="2000" fill="hold"/>
                                        <p:tgtEl>
                                          <p:spTgt spid="13"/>
                                        </p:tgtEl>
                                        <p:attrNameLst>
                                          <p:attrName>ppt_x</p:attrName>
                                          <p:attrName>ppt_y</p:attrName>
                                        </p:attrNameLst>
                                      </p:cBhvr>
                                      <p:rCtr x="87" y="-17292"/>
                                    </p:animMotion>
                                  </p:childTnLst>
                                </p:cTn>
                              </p:par>
                              <p:par>
                                <p:cTn id="37" presetID="64" presetClass="path" presetSubtype="0" accel="50000" decel="50000" fill="hold" grpId="0" nodeType="withEffect">
                                  <p:stCondLst>
                                    <p:cond delay="0"/>
                                  </p:stCondLst>
                                  <p:childTnLst>
                                    <p:animMotion origin="layout" path="M 2.5E-6 -4.07407E-6 L -0.00052 -0.33958 " pathEditMode="relative" rAng="0" ptsTypes="AA">
                                      <p:cBhvr>
                                        <p:cTn id="38" dur="2000" fill="hold"/>
                                        <p:tgtEl>
                                          <p:spTgt spid="72"/>
                                        </p:tgtEl>
                                        <p:attrNameLst>
                                          <p:attrName>ppt_x</p:attrName>
                                          <p:attrName>ppt_y</p:attrName>
                                        </p:attrNameLst>
                                      </p:cBhvr>
                                      <p:rCtr x="-35" y="-16991"/>
                                    </p:animMotion>
                                  </p:childTnLst>
                                </p:cTn>
                              </p:par>
                              <p:par>
                                <p:cTn id="39" presetID="1" presetClass="exit"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4" grpId="0" animBg="1"/>
      <p:bldP spid="12" grpId="0" animBg="1"/>
      <p:bldP spid="12" grpId="1" animBg="1"/>
      <p:bldP spid="13" grpId="0" animBg="1"/>
      <p:bldP spid="13" grpId="1" animBg="1"/>
      <p:bldP spid="46" grpId="0" animBg="1"/>
      <p:bldP spid="46" grpId="1" animBg="1"/>
      <p:bldP spid="31" grpId="0" animBg="1"/>
      <p:bldP spid="31" grpId="1" animBg="1"/>
      <p:bldP spid="40" grpId="0" animBg="1"/>
      <p:bldP spid="40" grpId="1" animBg="1"/>
      <p:bldP spid="6" grpId="0" animBg="1"/>
      <p:bldP spid="60" grpId="0" animBg="1"/>
      <p:bldP spid="61" grpId="0" animBg="1"/>
      <p:bldP spid="71" grpId="0" animBg="1"/>
      <p:bldP spid="71" grpId="1" animBg="1"/>
      <p:bldP spid="73" grpId="0" animBg="1"/>
      <p:bldP spid="73" grpId="1" animBg="1"/>
      <p:bldP spid="74" grpId="0" animBg="1"/>
      <p:bldP spid="74" grpId="1" animBg="1"/>
      <p:bldP spid="29" grpId="0"/>
      <p:bldP spid="72" grpId="0" animBg="1"/>
      <p:bldP spid="72" grpId="1"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p:txBody>
          <a:bodyPr/>
          <a:lstStyle/>
          <a:p>
            <a:fld id="{AD2E422D-0E65-4B81-9088-EA407164B4A1}" type="slidenum">
              <a:rPr lang="en-GB" smtClean="0"/>
              <a:t>26</a:t>
            </a:fld>
            <a:endParaRPr lang="en-GB"/>
          </a:p>
        </p:txBody>
      </p:sp>
      <p:sp>
        <p:nvSpPr>
          <p:cNvPr id="7" name="Title 5">
            <a:extLst>
              <a:ext uri="{FF2B5EF4-FFF2-40B4-BE49-F238E27FC236}">
                <a16:creationId xmlns:a16="http://schemas.microsoft.com/office/drawing/2014/main" xmlns="" id="{CA41621F-5822-464D-9964-1FE745DD2B84}"/>
              </a:ext>
            </a:extLst>
          </p:cNvPr>
          <p:cNvSpPr txBox="1">
            <a:spLocks/>
          </p:cNvSpPr>
          <p:nvPr/>
        </p:nvSpPr>
        <p:spPr>
          <a:xfrm>
            <a:off x="457199" y="284495"/>
            <a:ext cx="7203989"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9AE"/>
                </a:solidFill>
              </a:rPr>
              <a:t>Assessment of Sustainability</a:t>
            </a:r>
          </a:p>
        </p:txBody>
      </p:sp>
      <p:sp>
        <p:nvSpPr>
          <p:cNvPr id="9" name="Rectángulo 6">
            <a:extLst>
              <a:ext uri="{FF2B5EF4-FFF2-40B4-BE49-F238E27FC236}">
                <a16:creationId xmlns:a16="http://schemas.microsoft.com/office/drawing/2014/main" xmlns="" id="{CFD1A033-11F1-4A76-B6FE-1F7B0DE5ECF6}"/>
              </a:ext>
            </a:extLst>
          </p:cNvPr>
          <p:cNvSpPr/>
          <p:nvPr/>
        </p:nvSpPr>
        <p:spPr>
          <a:xfrm>
            <a:off x="457200" y="1716842"/>
            <a:ext cx="3753223" cy="646331"/>
          </a:xfrm>
          <a:prstGeom prst="rect">
            <a:avLst/>
          </a:prstGeom>
          <a:solidFill>
            <a:srgbClr val="00B050"/>
          </a:solidFill>
        </p:spPr>
        <p:txBody>
          <a:bodyPr wrap="square">
            <a:spAutoFit/>
          </a:bodyPr>
          <a:lstStyle/>
          <a:p>
            <a:pPr algn="ctr"/>
            <a:r>
              <a:rPr lang="es-ES" b="1" i="1">
                <a:solidFill>
                  <a:schemeClr val="bg1"/>
                </a:solidFill>
                <a:latin typeface="Verdana" panose="020B0604030504040204" pitchFamily="34" charset="0"/>
              </a:rPr>
              <a:t>IMPROVEMENT OF </a:t>
            </a:r>
          </a:p>
          <a:p>
            <a:pPr algn="ctr"/>
            <a:r>
              <a:rPr lang="es-ES" b="1" i="1">
                <a:solidFill>
                  <a:schemeClr val="bg1"/>
                </a:solidFill>
                <a:latin typeface="Verdana" panose="020B0604030504040204" pitchFamily="34" charset="0"/>
              </a:rPr>
              <a:t>AIR QUALITY</a:t>
            </a:r>
            <a:endParaRPr lang="en-GB" b="1" i="1">
              <a:solidFill>
                <a:schemeClr val="bg1"/>
              </a:solidFill>
              <a:latin typeface="Verdana" panose="020B0604030504040204" pitchFamily="34" charset="0"/>
            </a:endParaRPr>
          </a:p>
        </p:txBody>
      </p:sp>
      <p:sp>
        <p:nvSpPr>
          <p:cNvPr id="10" name="Rectángulo 8">
            <a:extLst>
              <a:ext uri="{FF2B5EF4-FFF2-40B4-BE49-F238E27FC236}">
                <a16:creationId xmlns:a16="http://schemas.microsoft.com/office/drawing/2014/main" xmlns="" id="{452F28C0-37F0-4085-9594-E3357B2F4D91}"/>
              </a:ext>
            </a:extLst>
          </p:cNvPr>
          <p:cNvSpPr/>
          <p:nvPr/>
        </p:nvSpPr>
        <p:spPr>
          <a:xfrm>
            <a:off x="5094888" y="1706291"/>
            <a:ext cx="3753223" cy="646331"/>
          </a:xfrm>
          <a:prstGeom prst="rect">
            <a:avLst/>
          </a:prstGeom>
          <a:solidFill>
            <a:srgbClr val="C00000"/>
          </a:solidFill>
        </p:spPr>
        <p:txBody>
          <a:bodyPr wrap="square">
            <a:spAutoFit/>
          </a:bodyPr>
          <a:lstStyle/>
          <a:p>
            <a:pPr algn="ctr"/>
            <a:r>
              <a:rPr lang="es-ES" b="1" i="1">
                <a:solidFill>
                  <a:schemeClr val="bg1"/>
                </a:solidFill>
                <a:latin typeface="Verdana" panose="020B0604030504040204" pitchFamily="34" charset="0"/>
              </a:rPr>
              <a:t>LITHIUM RESOURCES</a:t>
            </a:r>
          </a:p>
          <a:p>
            <a:pPr algn="ctr"/>
            <a:r>
              <a:rPr lang="es-ES" b="1" i="1">
                <a:solidFill>
                  <a:schemeClr val="bg1"/>
                </a:solidFill>
                <a:latin typeface="Verdana" panose="020B0604030504040204" pitchFamily="34" charset="0"/>
              </a:rPr>
              <a:t>DEPENDENCY</a:t>
            </a:r>
            <a:endParaRPr lang="en-GB" b="1" i="1">
              <a:solidFill>
                <a:schemeClr val="bg1"/>
              </a:solidFill>
              <a:latin typeface="Verdana" panose="020B0604030504040204" pitchFamily="34" charset="0"/>
            </a:endParaRPr>
          </a:p>
        </p:txBody>
      </p:sp>
      <p:sp>
        <p:nvSpPr>
          <p:cNvPr id="11" name="Rectángulo 11">
            <a:extLst>
              <a:ext uri="{FF2B5EF4-FFF2-40B4-BE49-F238E27FC236}">
                <a16:creationId xmlns:a16="http://schemas.microsoft.com/office/drawing/2014/main" xmlns="" id="{F569E0E9-5961-4F20-9B9C-6FF6D5EE9F98}"/>
              </a:ext>
            </a:extLst>
          </p:cNvPr>
          <p:cNvSpPr/>
          <p:nvPr/>
        </p:nvSpPr>
        <p:spPr>
          <a:xfrm>
            <a:off x="473402" y="4007976"/>
            <a:ext cx="3753223" cy="646331"/>
          </a:xfrm>
          <a:prstGeom prst="rect">
            <a:avLst/>
          </a:prstGeom>
          <a:solidFill>
            <a:srgbClr val="00B050"/>
          </a:solidFill>
        </p:spPr>
        <p:txBody>
          <a:bodyPr wrap="square">
            <a:spAutoFit/>
          </a:bodyPr>
          <a:lstStyle/>
          <a:p>
            <a:pPr algn="ctr"/>
            <a:r>
              <a:rPr lang="es-ES" b="1" i="1">
                <a:solidFill>
                  <a:schemeClr val="bg1"/>
                </a:solidFill>
                <a:latin typeface="Verdana" panose="020B0604030504040204" pitchFamily="34" charset="0"/>
              </a:rPr>
              <a:t>CLIMATE </a:t>
            </a:r>
          </a:p>
          <a:p>
            <a:pPr algn="ctr"/>
            <a:r>
              <a:rPr lang="es-ES" b="1" i="1">
                <a:solidFill>
                  <a:schemeClr val="bg1"/>
                </a:solidFill>
                <a:latin typeface="Verdana" panose="020B0604030504040204" pitchFamily="34" charset="0"/>
              </a:rPr>
              <a:t>CHANGE</a:t>
            </a:r>
            <a:endParaRPr lang="en-GB" b="1" i="1">
              <a:solidFill>
                <a:schemeClr val="bg1"/>
              </a:solidFill>
              <a:latin typeface="Verdana" panose="020B0604030504040204" pitchFamily="34" charset="0"/>
            </a:endParaRPr>
          </a:p>
        </p:txBody>
      </p:sp>
      <p:sp>
        <p:nvSpPr>
          <p:cNvPr id="12" name="Rectángulo 12">
            <a:extLst>
              <a:ext uri="{FF2B5EF4-FFF2-40B4-BE49-F238E27FC236}">
                <a16:creationId xmlns:a16="http://schemas.microsoft.com/office/drawing/2014/main" xmlns="" id="{3742C551-5B76-441A-AAA3-754C9E13CEF9}"/>
              </a:ext>
            </a:extLst>
          </p:cNvPr>
          <p:cNvSpPr/>
          <p:nvPr/>
        </p:nvSpPr>
        <p:spPr>
          <a:xfrm>
            <a:off x="5094888" y="4012110"/>
            <a:ext cx="3753223" cy="646331"/>
          </a:xfrm>
          <a:prstGeom prst="rect">
            <a:avLst/>
          </a:prstGeom>
          <a:solidFill>
            <a:srgbClr val="C00000"/>
          </a:solidFill>
        </p:spPr>
        <p:txBody>
          <a:bodyPr wrap="square">
            <a:spAutoFit/>
          </a:bodyPr>
          <a:lstStyle/>
          <a:p>
            <a:pPr algn="ctr"/>
            <a:r>
              <a:rPr lang="es-ES" b="1" i="1">
                <a:solidFill>
                  <a:schemeClr val="bg1"/>
                </a:solidFill>
                <a:latin typeface="Verdana" panose="020B0604030504040204" pitchFamily="34" charset="0"/>
              </a:rPr>
              <a:t>BENEFITS DEPEND ON GENERATION SOURCE</a:t>
            </a:r>
          </a:p>
        </p:txBody>
      </p:sp>
      <p:pic>
        <p:nvPicPr>
          <p:cNvPr id="15" name="Picture 14">
            <a:extLst>
              <a:ext uri="{FF2B5EF4-FFF2-40B4-BE49-F238E27FC236}">
                <a16:creationId xmlns:a16="http://schemas.microsoft.com/office/drawing/2014/main" xmlns="" id="{CB9DE516-B6DC-4E1F-BE51-4F104D5D818D}"/>
              </a:ext>
            </a:extLst>
          </p:cNvPr>
          <p:cNvPicPr>
            <a:picLocks noChangeAspect="1"/>
          </p:cNvPicPr>
          <p:nvPr/>
        </p:nvPicPr>
        <p:blipFill rotWithShape="1">
          <a:blip r:embed="rId3"/>
          <a:srcRect l="11423" r="2504"/>
          <a:stretch/>
        </p:blipFill>
        <p:spPr>
          <a:xfrm>
            <a:off x="457199" y="2334219"/>
            <a:ext cx="3753223" cy="1559939"/>
          </a:xfrm>
          <a:prstGeom prst="rect">
            <a:avLst/>
          </a:prstGeom>
        </p:spPr>
      </p:pic>
      <p:pic>
        <p:nvPicPr>
          <p:cNvPr id="16" name="Picture 15">
            <a:extLst>
              <a:ext uri="{FF2B5EF4-FFF2-40B4-BE49-F238E27FC236}">
                <a16:creationId xmlns:a16="http://schemas.microsoft.com/office/drawing/2014/main" xmlns="" id="{8CAAB208-1AE6-49D4-8FD0-E4F549F213C6}"/>
              </a:ext>
            </a:extLst>
          </p:cNvPr>
          <p:cNvPicPr>
            <a:picLocks noChangeAspect="1"/>
          </p:cNvPicPr>
          <p:nvPr/>
        </p:nvPicPr>
        <p:blipFill rotWithShape="1">
          <a:blip r:embed="rId4"/>
          <a:srcRect t="8831" b="11201"/>
          <a:stretch/>
        </p:blipFill>
        <p:spPr>
          <a:xfrm>
            <a:off x="473402" y="4645663"/>
            <a:ext cx="3757830" cy="1677600"/>
          </a:xfrm>
          <a:prstGeom prst="rect">
            <a:avLst/>
          </a:prstGeom>
        </p:spPr>
      </p:pic>
      <p:sp>
        <p:nvSpPr>
          <p:cNvPr id="17" name="Cloud 16">
            <a:extLst>
              <a:ext uri="{FF2B5EF4-FFF2-40B4-BE49-F238E27FC236}">
                <a16:creationId xmlns:a16="http://schemas.microsoft.com/office/drawing/2014/main" xmlns="" id="{F36CCB09-CDFE-41CD-8F58-74D06C837EF2}"/>
              </a:ext>
            </a:extLst>
          </p:cNvPr>
          <p:cNvSpPr/>
          <p:nvPr/>
        </p:nvSpPr>
        <p:spPr>
          <a:xfrm>
            <a:off x="2266701" y="2826351"/>
            <a:ext cx="1828799" cy="962373"/>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C00000"/>
                </a:solidFill>
                <a:latin typeface="Arial" panose="020B0604020202020204" pitchFamily="34" charset="0"/>
                <a:cs typeface="Arial" panose="020B0604020202020204" pitchFamily="34" charset="0"/>
              </a:rPr>
              <a:t>NO</a:t>
            </a:r>
            <a:r>
              <a:rPr lang="en-GB" sz="2000" b="1" baseline="-25000">
                <a:solidFill>
                  <a:srgbClr val="C00000"/>
                </a:solidFill>
                <a:latin typeface="Arial" panose="020B0604020202020204" pitchFamily="34" charset="0"/>
                <a:cs typeface="Arial" panose="020B0604020202020204" pitchFamily="34" charset="0"/>
              </a:rPr>
              <a:t>x EMISSIONS</a:t>
            </a:r>
            <a:endParaRPr lang="en-GB" sz="2000">
              <a:solidFill>
                <a:srgbClr val="C00000"/>
              </a:solidFill>
              <a:latin typeface="Arial" panose="020B0604020202020204" pitchFamily="34" charset="0"/>
              <a:cs typeface="Arial" panose="020B0604020202020204" pitchFamily="34" charset="0"/>
            </a:endParaRPr>
          </a:p>
        </p:txBody>
      </p:sp>
      <p:sp>
        <p:nvSpPr>
          <p:cNvPr id="18" name="Cloud 17">
            <a:extLst>
              <a:ext uri="{FF2B5EF4-FFF2-40B4-BE49-F238E27FC236}">
                <a16:creationId xmlns:a16="http://schemas.microsoft.com/office/drawing/2014/main" xmlns="" id="{7C341AB3-7709-4B74-943E-B3C85ABED992}"/>
              </a:ext>
            </a:extLst>
          </p:cNvPr>
          <p:cNvSpPr/>
          <p:nvPr/>
        </p:nvSpPr>
        <p:spPr>
          <a:xfrm>
            <a:off x="2404701" y="5255455"/>
            <a:ext cx="1723955" cy="962373"/>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C00000"/>
                </a:solidFill>
                <a:latin typeface="Arial" panose="020B0604020202020204" pitchFamily="34" charset="0"/>
                <a:cs typeface="Arial" panose="020B0604020202020204" pitchFamily="34" charset="0"/>
              </a:rPr>
              <a:t>CO</a:t>
            </a:r>
            <a:r>
              <a:rPr lang="en-GB" sz="2000" b="1" baseline="-25000">
                <a:solidFill>
                  <a:srgbClr val="C00000"/>
                </a:solidFill>
                <a:latin typeface="Arial" panose="020B0604020202020204" pitchFamily="34" charset="0"/>
                <a:cs typeface="Arial" panose="020B0604020202020204" pitchFamily="34" charset="0"/>
              </a:rPr>
              <a:t>2 EMISSIONS</a:t>
            </a:r>
            <a:endParaRPr lang="en-GB" sz="2000">
              <a:solidFill>
                <a:srgbClr val="C00000"/>
              </a:solidFill>
              <a:latin typeface="Arial" panose="020B0604020202020204" pitchFamily="34" charset="0"/>
              <a:cs typeface="Arial" panose="020B0604020202020204" pitchFamily="34" charset="0"/>
            </a:endParaRPr>
          </a:p>
        </p:txBody>
      </p:sp>
      <p:sp>
        <p:nvSpPr>
          <p:cNvPr id="19" name="Arrow: Right 18">
            <a:extLst>
              <a:ext uri="{FF2B5EF4-FFF2-40B4-BE49-F238E27FC236}">
                <a16:creationId xmlns:a16="http://schemas.microsoft.com/office/drawing/2014/main" xmlns="" id="{7AF2A723-874B-4DF3-90C5-09E0CB108B76}"/>
              </a:ext>
            </a:extLst>
          </p:cNvPr>
          <p:cNvSpPr/>
          <p:nvPr/>
        </p:nvSpPr>
        <p:spPr>
          <a:xfrm rot="5400000">
            <a:off x="2550716" y="3074210"/>
            <a:ext cx="365125" cy="250855"/>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xmlns="" id="{B15F403D-8D03-42AA-97CF-F47B74343286}"/>
              </a:ext>
            </a:extLst>
          </p:cNvPr>
          <p:cNvSpPr/>
          <p:nvPr/>
        </p:nvSpPr>
        <p:spPr>
          <a:xfrm rot="5400000">
            <a:off x="2550716" y="5490662"/>
            <a:ext cx="365125" cy="250855"/>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xmlns="" id="{23E0D8F1-69B3-47BD-BE69-7A0AB1E74C77}"/>
              </a:ext>
            </a:extLst>
          </p:cNvPr>
          <p:cNvPicPr>
            <a:picLocks noChangeAspect="1"/>
          </p:cNvPicPr>
          <p:nvPr/>
        </p:nvPicPr>
        <p:blipFill rotWithShape="1">
          <a:blip r:embed="rId5"/>
          <a:srcRect b="9889"/>
          <a:stretch/>
        </p:blipFill>
        <p:spPr>
          <a:xfrm>
            <a:off x="5094887" y="2338352"/>
            <a:ext cx="3757831" cy="1600579"/>
          </a:xfrm>
          <a:prstGeom prst="rect">
            <a:avLst/>
          </a:prstGeom>
        </p:spPr>
      </p:pic>
      <p:pic>
        <p:nvPicPr>
          <p:cNvPr id="22" name="Picture 21">
            <a:extLst>
              <a:ext uri="{FF2B5EF4-FFF2-40B4-BE49-F238E27FC236}">
                <a16:creationId xmlns:a16="http://schemas.microsoft.com/office/drawing/2014/main" xmlns="" id="{7CC06C69-1D90-4599-AF44-F4F460395243}"/>
              </a:ext>
            </a:extLst>
          </p:cNvPr>
          <p:cNvPicPr>
            <a:picLocks noChangeAspect="1"/>
          </p:cNvPicPr>
          <p:nvPr/>
        </p:nvPicPr>
        <p:blipFill rotWithShape="1">
          <a:blip r:embed="rId6"/>
          <a:srcRect l="3839"/>
          <a:stretch/>
        </p:blipFill>
        <p:spPr>
          <a:xfrm>
            <a:off x="5090279" y="4622284"/>
            <a:ext cx="3757832" cy="1700980"/>
          </a:xfrm>
          <a:prstGeom prst="rect">
            <a:avLst/>
          </a:prstGeom>
        </p:spPr>
      </p:pic>
      <p:sp>
        <p:nvSpPr>
          <p:cNvPr id="23" name="Footer Placeholder 3">
            <a:extLst>
              <a:ext uri="{FF2B5EF4-FFF2-40B4-BE49-F238E27FC236}">
                <a16:creationId xmlns:a16="http://schemas.microsoft.com/office/drawing/2014/main" xmlns="" id="{6905B1ED-F8A2-A245-AEBB-4BDC68171C2F}"/>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18175345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xmlns="" id="{F399718A-5711-4203-BF6F-2183BB0FDAB7}"/>
              </a:ext>
            </a:extLst>
          </p:cNvPr>
          <p:cNvSpPr/>
          <p:nvPr/>
        </p:nvSpPr>
        <p:spPr>
          <a:xfrm>
            <a:off x="976678" y="2130651"/>
            <a:ext cx="2574129" cy="2762023"/>
          </a:xfrm>
          <a:prstGeom prst="triangl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p:txBody>
          <a:bodyPr/>
          <a:lstStyle/>
          <a:p>
            <a:fld id="{AD2E422D-0E65-4B81-9088-EA407164B4A1}" type="slidenum">
              <a:rPr lang="en-GB" smtClean="0"/>
              <a:t>27</a:t>
            </a:fld>
            <a:endParaRPr lang="en-GB"/>
          </a:p>
        </p:txBody>
      </p:sp>
      <p:sp>
        <p:nvSpPr>
          <p:cNvPr id="13" name="Rectangle: Top Corners Snipped 12">
            <a:extLst>
              <a:ext uri="{FF2B5EF4-FFF2-40B4-BE49-F238E27FC236}">
                <a16:creationId xmlns:a16="http://schemas.microsoft.com/office/drawing/2014/main" xmlns="" id="{E3D69C0A-DB6D-4820-B5D7-2A66C45942B4}"/>
              </a:ext>
            </a:extLst>
          </p:cNvPr>
          <p:cNvSpPr/>
          <p:nvPr/>
        </p:nvSpPr>
        <p:spPr>
          <a:xfrm rot="10800000">
            <a:off x="665163" y="4892675"/>
            <a:ext cx="3251200" cy="36512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xmlns="" id="{7199FFE8-CCA6-4FA8-84C8-6CD632943F9C}"/>
              </a:ext>
            </a:extLst>
          </p:cNvPr>
          <p:cNvGrpSpPr/>
          <p:nvPr/>
        </p:nvGrpSpPr>
        <p:grpSpPr>
          <a:xfrm>
            <a:off x="5262564" y="2130651"/>
            <a:ext cx="3251200" cy="3127149"/>
            <a:chOff x="5262564" y="2130651"/>
            <a:chExt cx="3251200" cy="3127149"/>
          </a:xfrm>
        </p:grpSpPr>
        <p:sp>
          <p:nvSpPr>
            <p:cNvPr id="36" name="Isosceles Triangle 35">
              <a:extLst>
                <a:ext uri="{FF2B5EF4-FFF2-40B4-BE49-F238E27FC236}">
                  <a16:creationId xmlns:a16="http://schemas.microsoft.com/office/drawing/2014/main" xmlns="" id="{97913FB2-400B-4D99-ABC8-AED224D91C0E}"/>
                </a:ext>
              </a:extLst>
            </p:cNvPr>
            <p:cNvSpPr/>
            <p:nvPr/>
          </p:nvSpPr>
          <p:spPr>
            <a:xfrm>
              <a:off x="5586844" y="2130651"/>
              <a:ext cx="2574129" cy="2762023"/>
            </a:xfrm>
            <a:prstGeom prst="triangl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Top Corners Snipped 18">
              <a:extLst>
                <a:ext uri="{FF2B5EF4-FFF2-40B4-BE49-F238E27FC236}">
                  <a16:creationId xmlns:a16="http://schemas.microsoft.com/office/drawing/2014/main" xmlns="" id="{CA843667-CAEC-443A-A38F-7B293CCAA33B}"/>
                </a:ext>
              </a:extLst>
            </p:cNvPr>
            <p:cNvSpPr/>
            <p:nvPr/>
          </p:nvSpPr>
          <p:spPr>
            <a:xfrm rot="10800000">
              <a:off x="5262564" y="4892675"/>
              <a:ext cx="3251200" cy="36512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tangle 21">
            <a:extLst>
              <a:ext uri="{FF2B5EF4-FFF2-40B4-BE49-F238E27FC236}">
                <a16:creationId xmlns:a16="http://schemas.microsoft.com/office/drawing/2014/main" xmlns="" id="{D1EE58B5-0FDE-4009-8C1A-11086B6A7FD9}"/>
              </a:ext>
            </a:extLst>
          </p:cNvPr>
          <p:cNvSpPr/>
          <p:nvPr/>
        </p:nvSpPr>
        <p:spPr>
          <a:xfrm>
            <a:off x="4445000" y="2746375"/>
            <a:ext cx="2540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xmlns="" id="{1AFAF2CA-57FA-4B9D-87CC-9CF5B617A06C}"/>
              </a:ext>
            </a:extLst>
          </p:cNvPr>
          <p:cNvSpPr/>
          <p:nvPr/>
        </p:nvSpPr>
        <p:spPr>
          <a:xfrm>
            <a:off x="3575049" y="5718175"/>
            <a:ext cx="1993901" cy="6381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xmlns="" id="{A0957A92-6E3F-49B0-87BD-CF182281E446}"/>
              </a:ext>
            </a:extLst>
          </p:cNvPr>
          <p:cNvSpPr/>
          <p:nvPr/>
        </p:nvSpPr>
        <p:spPr>
          <a:xfrm>
            <a:off x="4293591" y="2276475"/>
            <a:ext cx="556815" cy="4699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iamond 24">
            <a:extLst>
              <a:ext uri="{FF2B5EF4-FFF2-40B4-BE49-F238E27FC236}">
                <a16:creationId xmlns:a16="http://schemas.microsoft.com/office/drawing/2014/main" xmlns="" id="{6051CA21-C491-4E5E-BFD2-8D85E7267097}"/>
              </a:ext>
            </a:extLst>
          </p:cNvPr>
          <p:cNvSpPr/>
          <p:nvPr/>
        </p:nvSpPr>
        <p:spPr>
          <a:xfrm>
            <a:off x="2268539" y="2003426"/>
            <a:ext cx="4600575" cy="28257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iamond 25">
            <a:extLst>
              <a:ext uri="{FF2B5EF4-FFF2-40B4-BE49-F238E27FC236}">
                <a16:creationId xmlns:a16="http://schemas.microsoft.com/office/drawing/2014/main" xmlns="" id="{67E27C88-4EF6-4CC3-9AA7-4D549908291D}"/>
              </a:ext>
            </a:extLst>
          </p:cNvPr>
          <p:cNvSpPr/>
          <p:nvPr/>
        </p:nvSpPr>
        <p:spPr>
          <a:xfrm>
            <a:off x="4356100" y="1671637"/>
            <a:ext cx="425451" cy="48895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xmlns="" id="{61FD086C-60E5-4912-BD2E-7DEA11D774AD}"/>
              </a:ext>
            </a:extLst>
          </p:cNvPr>
          <p:cNvSpPr/>
          <p:nvPr/>
        </p:nvSpPr>
        <p:spPr>
          <a:xfrm>
            <a:off x="1410840" y="4362980"/>
            <a:ext cx="1728028" cy="513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solidFill>
                  <a:srgbClr val="2F78AC"/>
                </a:solidFill>
                <a:latin typeface="Arial" panose="020B0604020202020204" pitchFamily="34" charset="0"/>
                <a:cs typeface="Arial" panose="020B0604020202020204" pitchFamily="34" charset="0"/>
              </a:rPr>
              <a:t>Oil Dependency Reduction</a:t>
            </a:r>
            <a:endParaRPr lang="en-GB" sz="1500" b="1">
              <a:solidFill>
                <a:srgbClr val="2F78AC"/>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xmlns="" id="{75A65DF6-40A8-4620-8376-D223E9AB66A4}"/>
              </a:ext>
            </a:extLst>
          </p:cNvPr>
          <p:cNvGrpSpPr/>
          <p:nvPr/>
        </p:nvGrpSpPr>
        <p:grpSpPr>
          <a:xfrm>
            <a:off x="5227638" y="2067151"/>
            <a:ext cx="3257616" cy="2424865"/>
            <a:chOff x="5198359" y="2169778"/>
            <a:chExt cx="3257616" cy="2424865"/>
          </a:xfrm>
        </p:grpSpPr>
        <p:sp>
          <p:nvSpPr>
            <p:cNvPr id="27" name="Rectangle: Rounded Corners 26">
              <a:extLst>
                <a:ext uri="{FF2B5EF4-FFF2-40B4-BE49-F238E27FC236}">
                  <a16:creationId xmlns:a16="http://schemas.microsoft.com/office/drawing/2014/main" xmlns="" id="{62612C36-995C-4AB7-9012-2004E79F0EA4}"/>
                </a:ext>
              </a:extLst>
            </p:cNvPr>
            <p:cNvSpPr/>
            <p:nvPr/>
          </p:nvSpPr>
          <p:spPr>
            <a:xfrm>
              <a:off x="6133940" y="4080646"/>
              <a:ext cx="1549500" cy="513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solidFill>
                    <a:srgbClr val="2F78AC"/>
                  </a:solidFill>
                  <a:latin typeface="Arial" panose="020B0604020202020204" pitchFamily="34" charset="0"/>
                  <a:cs typeface="Arial" panose="020B0604020202020204" pitchFamily="34" charset="0"/>
                </a:rPr>
                <a:t>Fuel Tax </a:t>
              </a:r>
            </a:p>
            <a:p>
              <a:pPr algn="ctr"/>
              <a:r>
                <a:rPr lang="es-ES" sz="1500" b="1">
                  <a:solidFill>
                    <a:srgbClr val="2F78AC"/>
                  </a:solidFill>
                  <a:latin typeface="Arial" panose="020B0604020202020204" pitchFamily="34" charset="0"/>
                  <a:cs typeface="Arial" panose="020B0604020202020204" pitchFamily="34" charset="0"/>
                </a:rPr>
                <a:t>Revenue Lost </a:t>
              </a:r>
              <a:endParaRPr lang="en-GB" sz="1500" b="1">
                <a:solidFill>
                  <a:srgbClr val="2F78AC"/>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xmlns="" id="{1CE13AD6-4318-42E0-840E-63E968906B95}"/>
                </a:ext>
              </a:extLst>
            </p:cNvPr>
            <p:cNvSpPr/>
            <p:nvPr/>
          </p:nvSpPr>
          <p:spPr>
            <a:xfrm>
              <a:off x="5198359" y="3546183"/>
              <a:ext cx="3257616" cy="513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b="1">
                <a:solidFill>
                  <a:srgbClr val="2F78AC"/>
                </a:solidFill>
                <a:latin typeface="Arial" panose="020B0604020202020204" pitchFamily="34" charset="0"/>
                <a:cs typeface="Arial" panose="020B0604020202020204" pitchFamily="34" charset="0"/>
              </a:endParaRPr>
            </a:p>
            <a:p>
              <a:pPr algn="ctr"/>
              <a:r>
                <a:rPr lang="es-ES" sz="1500" b="1">
                  <a:solidFill>
                    <a:srgbClr val="2F78AC"/>
                  </a:solidFill>
                  <a:latin typeface="Arial" panose="020B0604020202020204" pitchFamily="34" charset="0"/>
                  <a:cs typeface="Arial" panose="020B0604020202020204" pitchFamily="34" charset="0"/>
                </a:rPr>
                <a:t>Investments in grid upgrade &amp; new power plants</a:t>
              </a:r>
              <a:endParaRPr lang="en-GB" sz="1500" b="1">
                <a:solidFill>
                  <a:srgbClr val="2F78AC"/>
                </a:solidFill>
                <a:latin typeface="Arial" panose="020B0604020202020204" pitchFamily="34" charset="0"/>
                <a:cs typeface="Arial" panose="020B0604020202020204" pitchFamily="34" charset="0"/>
              </a:endParaRPr>
            </a:p>
            <a:p>
              <a:pPr algn="ctr"/>
              <a:endParaRPr lang="en-GB" sz="1500" b="1">
                <a:solidFill>
                  <a:srgbClr val="2F78AC"/>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xmlns="" id="{57101F7F-B8F0-42ED-A5C5-D333AEFC3630}"/>
                </a:ext>
              </a:extLst>
            </p:cNvPr>
            <p:cNvSpPr/>
            <p:nvPr/>
          </p:nvSpPr>
          <p:spPr>
            <a:xfrm>
              <a:off x="5938614" y="2764966"/>
              <a:ext cx="1940149" cy="7918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solidFill>
                    <a:srgbClr val="2F78AC"/>
                  </a:solidFill>
                  <a:latin typeface="Arial" panose="020B0604020202020204" pitchFamily="34" charset="0"/>
                  <a:cs typeface="Arial" panose="020B0604020202020204" pitchFamily="34" charset="0"/>
                </a:rPr>
                <a:t>Social </a:t>
              </a:r>
              <a:r>
                <a:rPr lang="en-GB" sz="1500" b="1">
                  <a:solidFill>
                    <a:srgbClr val="2F78AC"/>
                  </a:solidFill>
                  <a:latin typeface="Arial" panose="020B0604020202020204" pitchFamily="34" charset="0"/>
                  <a:cs typeface="Arial" panose="020B0604020202020204" pitchFamily="34" charset="0"/>
                </a:rPr>
                <a:t>inequalities</a:t>
              </a:r>
              <a:r>
                <a:rPr lang="es-ES" sz="1500" b="1">
                  <a:solidFill>
                    <a:srgbClr val="2F78AC"/>
                  </a:solidFill>
                  <a:latin typeface="Arial" panose="020B0604020202020204" pitchFamily="34" charset="0"/>
                  <a:cs typeface="Arial" panose="020B0604020202020204" pitchFamily="34" charset="0"/>
                </a:rPr>
                <a:t> Charging access</a:t>
              </a:r>
              <a:endParaRPr lang="en-GB" sz="1500" b="1">
                <a:solidFill>
                  <a:srgbClr val="2F78AC"/>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xmlns="" id="{046840F8-EF74-4DB8-BDD1-98A958820C88}"/>
                </a:ext>
              </a:extLst>
            </p:cNvPr>
            <p:cNvSpPr/>
            <p:nvPr/>
          </p:nvSpPr>
          <p:spPr>
            <a:xfrm>
              <a:off x="5805295" y="2169778"/>
              <a:ext cx="2206786" cy="596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Lithium environmental issues</a:t>
              </a:r>
            </a:p>
          </p:txBody>
        </p:sp>
      </p:grpSp>
      <p:sp>
        <p:nvSpPr>
          <p:cNvPr id="35" name="Title 5">
            <a:extLst>
              <a:ext uri="{FF2B5EF4-FFF2-40B4-BE49-F238E27FC236}">
                <a16:creationId xmlns:a16="http://schemas.microsoft.com/office/drawing/2014/main" xmlns="" id="{51E2D307-4922-439A-AFD0-E66AEB3614F4}"/>
              </a:ext>
            </a:extLst>
          </p:cNvPr>
          <p:cNvSpPr txBox="1">
            <a:spLocks/>
          </p:cNvSpPr>
          <p:nvPr/>
        </p:nvSpPr>
        <p:spPr>
          <a:xfrm>
            <a:off x="457199" y="332656"/>
            <a:ext cx="7203989"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9AE"/>
                </a:solidFill>
              </a:rPr>
              <a:t>Overall Assessment </a:t>
            </a:r>
          </a:p>
          <a:p>
            <a:r>
              <a:rPr lang="en-GB" b="1">
                <a:solidFill>
                  <a:srgbClr val="2F79AE"/>
                </a:solidFill>
              </a:rPr>
              <a:t>EV Transition</a:t>
            </a:r>
          </a:p>
        </p:txBody>
      </p:sp>
      <p:grpSp>
        <p:nvGrpSpPr>
          <p:cNvPr id="11" name="Group 10">
            <a:extLst>
              <a:ext uri="{FF2B5EF4-FFF2-40B4-BE49-F238E27FC236}">
                <a16:creationId xmlns:a16="http://schemas.microsoft.com/office/drawing/2014/main" xmlns="" id="{E5B4DF4C-A524-4BFA-A6FD-0968F97B7A6D}"/>
              </a:ext>
            </a:extLst>
          </p:cNvPr>
          <p:cNvGrpSpPr/>
          <p:nvPr/>
        </p:nvGrpSpPr>
        <p:grpSpPr>
          <a:xfrm>
            <a:off x="1066800" y="2404334"/>
            <a:ext cx="2390775" cy="1947919"/>
            <a:chOff x="3143053" y="2849388"/>
            <a:chExt cx="2390775" cy="1947919"/>
          </a:xfrm>
        </p:grpSpPr>
        <p:sp>
          <p:nvSpPr>
            <p:cNvPr id="39" name="Rectangle: Rounded Corners 38">
              <a:extLst>
                <a:ext uri="{FF2B5EF4-FFF2-40B4-BE49-F238E27FC236}">
                  <a16:creationId xmlns:a16="http://schemas.microsoft.com/office/drawing/2014/main" xmlns="" id="{FDEA0573-967C-47BF-A312-3F68F0A94F21}"/>
                </a:ext>
              </a:extLst>
            </p:cNvPr>
            <p:cNvSpPr/>
            <p:nvPr/>
          </p:nvSpPr>
          <p:spPr>
            <a:xfrm>
              <a:off x="3414515" y="2849388"/>
              <a:ext cx="1940149" cy="596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solidFill>
                    <a:srgbClr val="2F78AC"/>
                  </a:solidFill>
                  <a:latin typeface="Arial" panose="020B0604020202020204" pitchFamily="34" charset="0"/>
                  <a:cs typeface="Arial" panose="020B0604020202020204" pitchFamily="34" charset="0"/>
                </a:rPr>
                <a:t>Increase Air Quality</a:t>
              </a:r>
              <a:endParaRPr lang="en-GB" sz="1500" b="1">
                <a:solidFill>
                  <a:srgbClr val="2F78AC"/>
                </a:solidFill>
                <a:latin typeface="Arial" panose="020B060402020202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xmlns="" id="{718715CE-5A95-40D2-8A47-7B83E2AAB3E8}"/>
                </a:ext>
              </a:extLst>
            </p:cNvPr>
            <p:cNvSpPr/>
            <p:nvPr/>
          </p:nvSpPr>
          <p:spPr>
            <a:xfrm>
              <a:off x="3493557" y="4283310"/>
              <a:ext cx="1728028" cy="513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solidFill>
                    <a:srgbClr val="2F78AC"/>
                  </a:solidFill>
                  <a:latin typeface="Arial" panose="020B0604020202020204" pitchFamily="34" charset="0"/>
                  <a:cs typeface="Arial" panose="020B0604020202020204" pitchFamily="34" charset="0"/>
                </a:rPr>
                <a:t>Meet 2050 UK</a:t>
              </a:r>
            </a:p>
            <a:p>
              <a:pPr algn="ctr"/>
              <a:r>
                <a:rPr lang="es-ES" sz="1500" b="1">
                  <a:solidFill>
                    <a:srgbClr val="2F78AC"/>
                  </a:solidFill>
                  <a:latin typeface="Arial" panose="020B0604020202020204" pitchFamily="34" charset="0"/>
                  <a:cs typeface="Arial" panose="020B0604020202020204" pitchFamily="34" charset="0"/>
                </a:rPr>
                <a:t>Carbon Targets</a:t>
              </a:r>
              <a:endParaRPr lang="en-GB" sz="1500" b="1">
                <a:solidFill>
                  <a:srgbClr val="2F78AC"/>
                </a:solidFill>
                <a:latin typeface="Arial" panose="020B060402020202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xmlns="" id="{C8F4C554-1F0E-444E-BAD0-059F8F55F7C7}"/>
                </a:ext>
              </a:extLst>
            </p:cNvPr>
            <p:cNvSpPr/>
            <p:nvPr/>
          </p:nvSpPr>
          <p:spPr>
            <a:xfrm>
              <a:off x="3143053" y="3471224"/>
              <a:ext cx="2390775" cy="7918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solidFill>
                    <a:srgbClr val="2F78AC"/>
                  </a:solidFill>
                  <a:latin typeface="Arial" panose="020B0604020202020204" pitchFamily="34" charset="0"/>
                  <a:cs typeface="Arial" panose="020B0604020202020204" pitchFamily="34" charset="0"/>
                </a:rPr>
                <a:t>Business opportunities</a:t>
              </a:r>
              <a:r>
                <a:rPr lang="en-GB" sz="1500" b="1">
                  <a:solidFill>
                    <a:srgbClr val="2F78AC"/>
                  </a:solidFill>
                  <a:latin typeface="Arial" panose="020B0604020202020204" pitchFamily="34" charset="0"/>
                  <a:cs typeface="Arial" panose="020B0604020202020204" pitchFamily="34" charset="0"/>
                </a:rPr>
                <a:t> &amp; Boost Car Industry</a:t>
              </a:r>
              <a:endParaRPr lang="es-ES" sz="1500" b="1">
                <a:solidFill>
                  <a:srgbClr val="2F78AC"/>
                </a:solidFill>
                <a:latin typeface="Arial" panose="020B0604020202020204" pitchFamily="34" charset="0"/>
                <a:cs typeface="Arial" panose="020B0604020202020204" pitchFamily="34" charset="0"/>
              </a:endParaRPr>
            </a:p>
          </p:txBody>
        </p:sp>
      </p:grpSp>
      <p:sp>
        <p:nvSpPr>
          <p:cNvPr id="28" name="Footer Placeholder 3">
            <a:extLst>
              <a:ext uri="{FF2B5EF4-FFF2-40B4-BE49-F238E27FC236}">
                <a16:creationId xmlns:a16="http://schemas.microsoft.com/office/drawing/2014/main" xmlns="" id="{7DC0EDA2-E345-104F-8BAC-B7E097B88B23}"/>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34519287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600000">
                                      <p:cBhvr>
                                        <p:cTn id="12" dur="2000" fill="hold"/>
                                        <p:tgtEl>
                                          <p:spTgt spid="25"/>
                                        </p:tgtEl>
                                        <p:attrNameLst>
                                          <p:attrName>r</p:attrName>
                                        </p:attrNameLst>
                                      </p:cBhvr>
                                    </p:animRot>
                                  </p:childTnLst>
                                </p:cTn>
                              </p:par>
                              <p:par>
                                <p:cTn id="13" presetID="42" presetClass="path" presetSubtype="0" accel="50000" decel="50000" fill="hold" grpId="0" nodeType="withEffect">
                                  <p:stCondLst>
                                    <p:cond delay="0"/>
                                  </p:stCondLst>
                                  <p:childTnLst>
                                    <p:animMotion origin="layout" path="M -8.33333E-7 3.7037E-6 L 0.00434 0.06365 " pathEditMode="relative" rAng="0" ptsTypes="AA">
                                      <p:cBhvr>
                                        <p:cTn id="14" dur="2000" fill="hold"/>
                                        <p:tgtEl>
                                          <p:spTgt spid="13"/>
                                        </p:tgtEl>
                                        <p:attrNameLst>
                                          <p:attrName>ppt_x</p:attrName>
                                          <p:attrName>ppt_y</p:attrName>
                                        </p:attrNameLst>
                                      </p:cBhvr>
                                      <p:rCtr x="208" y="3171"/>
                                    </p:animMotion>
                                  </p:childTnLst>
                                </p:cTn>
                              </p:par>
                              <p:par>
                                <p:cTn id="15" presetID="42" presetClass="path" presetSubtype="0" accel="50000" decel="50000" fill="hold" grpId="0" nodeType="withEffect">
                                  <p:stCondLst>
                                    <p:cond delay="0"/>
                                  </p:stCondLst>
                                  <p:childTnLst>
                                    <p:animMotion origin="layout" path="M 5.55556E-7 2.96296E-6 L 0.00052 0.06273 " pathEditMode="relative" rAng="0" ptsTypes="AA">
                                      <p:cBhvr>
                                        <p:cTn id="16" dur="2000" fill="hold"/>
                                        <p:tgtEl>
                                          <p:spTgt spid="2"/>
                                        </p:tgtEl>
                                        <p:attrNameLst>
                                          <p:attrName>ppt_x</p:attrName>
                                          <p:attrName>ppt_y</p:attrName>
                                        </p:attrNameLst>
                                      </p:cBhvr>
                                      <p:rCtr x="17" y="3125"/>
                                    </p:animMotion>
                                  </p:childTnLst>
                                </p:cTn>
                              </p:par>
                              <p:par>
                                <p:cTn id="17" presetID="42" presetClass="path" presetSubtype="0" accel="50000" decel="50000" fill="hold" grpId="0" nodeType="withEffect">
                                  <p:stCondLst>
                                    <p:cond delay="0"/>
                                  </p:stCondLst>
                                  <p:childTnLst>
                                    <p:animMotion origin="layout" path="M -4.72222E-6 -1.11111E-6 L 0.00174 0.06644 " pathEditMode="relative" rAng="0" ptsTypes="AA">
                                      <p:cBhvr>
                                        <p:cTn id="18" dur="2000" fill="hold"/>
                                        <p:tgtEl>
                                          <p:spTgt spid="29"/>
                                        </p:tgtEl>
                                        <p:attrNameLst>
                                          <p:attrName>ppt_x</p:attrName>
                                          <p:attrName>ppt_y</p:attrName>
                                        </p:attrNameLst>
                                      </p:cBhvr>
                                      <p:rCtr x="87" y="3310"/>
                                    </p:animMotion>
                                  </p:childTnLst>
                                </p:cTn>
                              </p:par>
                              <p:par>
                                <p:cTn id="19" presetID="42" presetClass="path" presetSubtype="0" accel="50000" decel="50000" fill="hold" nodeType="withEffect">
                                  <p:stCondLst>
                                    <p:cond delay="0"/>
                                  </p:stCondLst>
                                  <p:childTnLst>
                                    <p:animMotion origin="layout" path="M 4.16667E-6 7.40741E-7 L 0.00243 0.06875 " pathEditMode="relative" rAng="0" ptsTypes="AA">
                                      <p:cBhvr>
                                        <p:cTn id="20" dur="2000" fill="hold"/>
                                        <p:tgtEl>
                                          <p:spTgt spid="11"/>
                                        </p:tgtEl>
                                        <p:attrNameLst>
                                          <p:attrName>ppt_x</p:attrName>
                                          <p:attrName>ppt_y</p:attrName>
                                        </p:attrNameLst>
                                      </p:cBhvr>
                                      <p:rCtr x="122" y="3426"/>
                                    </p:animMotion>
                                  </p:childTnLst>
                                </p:cTn>
                              </p:par>
                              <p:par>
                                <p:cTn id="21" presetID="64" presetClass="path" presetSubtype="0" accel="50000" decel="50000" fill="hold" nodeType="withEffect">
                                  <p:stCondLst>
                                    <p:cond delay="0"/>
                                  </p:stCondLst>
                                  <p:childTnLst>
                                    <p:animMotion origin="layout" path="M 1.38889E-6 2.59259E-6 L -0.00208 -0.05718 " pathEditMode="relative" rAng="0" ptsTypes="AA">
                                      <p:cBhvr>
                                        <p:cTn id="22" dur="2000" fill="hold"/>
                                        <p:tgtEl>
                                          <p:spTgt spid="14"/>
                                        </p:tgtEl>
                                        <p:attrNameLst>
                                          <p:attrName>ppt_x</p:attrName>
                                          <p:attrName>ppt_y</p:attrName>
                                        </p:attrNameLst>
                                      </p:cBhvr>
                                      <p:rCtr x="-104" y="-287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38889E-6 2.59259E-6 L 1.38889E-6 0.00023 " pathEditMode="relative" rAng="0" ptsTypes="AA">
                                      <p:cBhvr>
                                        <p:cTn id="30" dur="500" fill="hold"/>
                                        <p:tgtEl>
                                          <p:spTgt spid="14"/>
                                        </p:tgtEl>
                                        <p:attrNameLst>
                                          <p:attrName>ppt_x</p:attrName>
                                          <p:attrName>ppt_y</p:attrName>
                                        </p:attrNameLst>
                                      </p:cBhvr>
                                      <p:rCtr x="0" y="0"/>
                                    </p:animMotion>
                                  </p:childTnLst>
                                </p:cTn>
                              </p:par>
                              <p:par>
                                <p:cTn id="31" presetID="8" presetClass="emph" presetSubtype="0" fill="hold" grpId="1" nodeType="withEffect">
                                  <p:stCondLst>
                                    <p:cond delay="0"/>
                                  </p:stCondLst>
                                  <p:childTnLst>
                                    <p:animRot by="600000">
                                      <p:cBhvr>
                                        <p:cTn id="32" dur="500" fill="hold"/>
                                        <p:tgtEl>
                                          <p:spTgt spid="25"/>
                                        </p:tgtEl>
                                        <p:attrNameLst>
                                          <p:attrName>r</p:attrName>
                                        </p:attrNameLst>
                                      </p:cBhvr>
                                    </p:animRot>
                                  </p:childTnLst>
                                </p:cTn>
                              </p:par>
                              <p:par>
                                <p:cTn id="33" presetID="42" presetClass="path" presetSubtype="0" accel="50000" decel="50000" fill="hold" nodeType="withEffect">
                                  <p:stCondLst>
                                    <p:cond delay="0"/>
                                  </p:stCondLst>
                                  <p:childTnLst>
                                    <p:animMotion origin="layout" path="M 3.61111E-6 -7.40741E-7 L -0.00625 0.06157 " pathEditMode="relative" rAng="0" ptsTypes="AA">
                                      <p:cBhvr>
                                        <p:cTn id="34" dur="500" fill="hold"/>
                                        <p:tgtEl>
                                          <p:spTgt spid="15"/>
                                        </p:tgtEl>
                                        <p:attrNameLst>
                                          <p:attrName>ppt_x</p:attrName>
                                          <p:attrName>ppt_y</p:attrName>
                                        </p:attrNameLst>
                                      </p:cBhvr>
                                      <p:rCtr x="-313" y="3079"/>
                                    </p:animMotion>
                                  </p:childTnLst>
                                </p:cTn>
                              </p:par>
                              <p:par>
                                <p:cTn id="35" presetID="64" presetClass="path" presetSubtype="0" accel="50000" decel="50000" fill="hold" grpId="1" nodeType="withEffect">
                                  <p:stCondLst>
                                    <p:cond delay="0"/>
                                  </p:stCondLst>
                                  <p:childTnLst>
                                    <p:animMotion origin="layout" path="M -8.33333E-7 3.7037E-6 L 1.66667E-6 4.44444E-6 " pathEditMode="relative" rAng="0" ptsTypes="AA">
                                      <p:cBhvr>
                                        <p:cTn id="36" dur="500" fill="hold"/>
                                        <p:tgtEl>
                                          <p:spTgt spid="13"/>
                                        </p:tgtEl>
                                        <p:attrNameLst>
                                          <p:attrName>ppt_x</p:attrName>
                                          <p:attrName>ppt_y</p:attrName>
                                        </p:attrNameLst>
                                      </p:cBhvr>
                                      <p:rCtr x="-87" y="-162"/>
                                    </p:animMotion>
                                  </p:childTnLst>
                                </p:cTn>
                              </p:par>
                              <p:par>
                                <p:cTn id="37" presetID="64" presetClass="path" presetSubtype="0" accel="50000" decel="50000" fill="hold" grpId="1" nodeType="withEffect">
                                  <p:stCondLst>
                                    <p:cond delay="0"/>
                                  </p:stCondLst>
                                  <p:childTnLst>
                                    <p:animMotion origin="layout" path="M 5.55556E-7 2.96296E-6 L 5.55556E-7 0.00023 " pathEditMode="relative" rAng="0" ptsTypes="AA">
                                      <p:cBhvr>
                                        <p:cTn id="38" dur="500" fill="hold"/>
                                        <p:tgtEl>
                                          <p:spTgt spid="2"/>
                                        </p:tgtEl>
                                        <p:attrNameLst>
                                          <p:attrName>ppt_x</p:attrName>
                                          <p:attrName>ppt_y</p:attrName>
                                        </p:attrNameLst>
                                      </p:cBhvr>
                                      <p:rCtr x="0" y="0"/>
                                    </p:animMotion>
                                  </p:childTnLst>
                                </p:cTn>
                              </p:par>
                              <p:par>
                                <p:cTn id="39" presetID="64" presetClass="path" presetSubtype="0" accel="50000" decel="50000" fill="hold" grpId="1" nodeType="withEffect">
                                  <p:stCondLst>
                                    <p:cond delay="0"/>
                                  </p:stCondLst>
                                  <p:childTnLst>
                                    <p:animMotion origin="layout" path="M -4.72222E-6 -1.11111E-6 L -4.72222E-6 0.00023 " pathEditMode="relative" rAng="0" ptsTypes="AA">
                                      <p:cBhvr>
                                        <p:cTn id="40" dur="500" fill="hold"/>
                                        <p:tgtEl>
                                          <p:spTgt spid="29"/>
                                        </p:tgtEl>
                                        <p:attrNameLst>
                                          <p:attrName>ppt_x</p:attrName>
                                          <p:attrName>ppt_y</p:attrName>
                                        </p:attrNameLst>
                                      </p:cBhvr>
                                      <p:rCtr x="0" y="0"/>
                                    </p:animMotion>
                                  </p:childTnLst>
                                </p:cTn>
                              </p:par>
                              <p:par>
                                <p:cTn id="41" presetID="64" presetClass="path" presetSubtype="0" accel="50000" decel="50000" fill="hold" nodeType="withEffect">
                                  <p:stCondLst>
                                    <p:cond delay="0"/>
                                  </p:stCondLst>
                                  <p:childTnLst>
                                    <p:animMotion origin="layout" path="M 4.16667E-6 7.40741E-7 L 4.16667E-6 0.00023 " pathEditMode="relative" rAng="0" ptsTypes="AA">
                                      <p:cBhvr>
                                        <p:cTn id="42" dur="500" fill="hold"/>
                                        <p:tgtEl>
                                          <p:spTgt spid="11"/>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3" grpId="0" animBg="1"/>
      <p:bldP spid="13" grpId="1" animBg="1"/>
      <p:bldP spid="25" grpId="0" animBg="1"/>
      <p:bldP spid="25" grpId="1" animBg="1"/>
      <p:bldP spid="29" grpId="0" animBg="1"/>
      <p:bldP spid="29" grpId="1" animBg="1"/>
      <p:bldP spid="29"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0098B0DF-C3D0-4616-872D-E3CBCD79C74F}"/>
              </a:ext>
            </a:extLst>
          </p:cNvPr>
          <p:cNvPicPr>
            <a:picLocks noChangeAspect="1"/>
          </p:cNvPicPr>
          <p:nvPr/>
        </p:nvPicPr>
        <p:blipFill rotWithShape="1">
          <a:blip r:embed="rId3"/>
          <a:srcRect r="19158"/>
          <a:stretch/>
        </p:blipFill>
        <p:spPr>
          <a:xfrm>
            <a:off x="3186122" y="4528293"/>
            <a:ext cx="2833678" cy="1733550"/>
          </a:xfrm>
          <a:prstGeom prst="rect">
            <a:avLst/>
          </a:prstGeom>
        </p:spPr>
      </p:pic>
      <p:pic>
        <p:nvPicPr>
          <p:cNvPr id="16" name="Imagen 22">
            <a:extLst>
              <a:ext uri="{FF2B5EF4-FFF2-40B4-BE49-F238E27FC236}">
                <a16:creationId xmlns:a16="http://schemas.microsoft.com/office/drawing/2014/main" xmlns="" id="{624023EE-1952-497D-8211-D353864F5ED0}"/>
              </a:ext>
            </a:extLst>
          </p:cNvPr>
          <p:cNvPicPr>
            <a:picLocks noChangeAspect="1"/>
          </p:cNvPicPr>
          <p:nvPr/>
        </p:nvPicPr>
        <p:blipFill rotWithShape="1">
          <a:blip r:embed="rId4"/>
          <a:srcRect b="26846"/>
          <a:stretch/>
        </p:blipFill>
        <p:spPr>
          <a:xfrm>
            <a:off x="3186122" y="2663987"/>
            <a:ext cx="2833678" cy="1129909"/>
          </a:xfrm>
          <a:prstGeom prst="rect">
            <a:avLst/>
          </a:prstGeom>
        </p:spPr>
      </p:pic>
      <p:pic>
        <p:nvPicPr>
          <p:cNvPr id="2" name="Picture 1">
            <a:extLst>
              <a:ext uri="{FF2B5EF4-FFF2-40B4-BE49-F238E27FC236}">
                <a16:creationId xmlns:a16="http://schemas.microsoft.com/office/drawing/2014/main" xmlns="" id="{C492BFE7-E0AE-42EF-A8D2-A53B3EDC6157}"/>
              </a:ext>
            </a:extLst>
          </p:cNvPr>
          <p:cNvPicPr>
            <a:picLocks noChangeAspect="1"/>
          </p:cNvPicPr>
          <p:nvPr/>
        </p:nvPicPr>
        <p:blipFill>
          <a:blip r:embed="rId5"/>
          <a:stretch>
            <a:fillRect/>
          </a:stretch>
        </p:blipFill>
        <p:spPr>
          <a:xfrm>
            <a:off x="98475" y="2493830"/>
            <a:ext cx="2833677" cy="1300066"/>
          </a:xfrm>
          <a:prstGeom prst="rect">
            <a:avLst/>
          </a:prstGeom>
        </p:spPr>
      </p:pic>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p:txBody>
          <a:bodyPr/>
          <a:lstStyle/>
          <a:p>
            <a:fld id="{AD2E422D-0E65-4B81-9088-EA407164B4A1}" type="slidenum">
              <a:rPr lang="en-GB" smtClean="0"/>
              <a:t>28</a:t>
            </a:fld>
            <a:endParaRPr lang="en-GB"/>
          </a:p>
        </p:txBody>
      </p:sp>
      <p:sp>
        <p:nvSpPr>
          <p:cNvPr id="7" name="Title 5">
            <a:extLst>
              <a:ext uri="{FF2B5EF4-FFF2-40B4-BE49-F238E27FC236}">
                <a16:creationId xmlns:a16="http://schemas.microsoft.com/office/drawing/2014/main" xmlns="" id="{CA41621F-5822-464D-9964-1FE745DD2B84}"/>
              </a:ext>
            </a:extLst>
          </p:cNvPr>
          <p:cNvSpPr txBox="1">
            <a:spLocks/>
          </p:cNvSpPr>
          <p:nvPr/>
        </p:nvSpPr>
        <p:spPr>
          <a:xfrm>
            <a:off x="457200" y="215986"/>
            <a:ext cx="5842992"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8AC"/>
                </a:solidFill>
              </a:rPr>
              <a:t>Is this Sustainable? </a:t>
            </a:r>
          </a:p>
        </p:txBody>
      </p:sp>
      <p:sp>
        <p:nvSpPr>
          <p:cNvPr id="8" name="Title 5">
            <a:extLst>
              <a:ext uri="{FF2B5EF4-FFF2-40B4-BE49-F238E27FC236}">
                <a16:creationId xmlns:a16="http://schemas.microsoft.com/office/drawing/2014/main" xmlns="" id="{E4F8B6CA-A018-44E2-9072-62831F0E13B9}"/>
              </a:ext>
            </a:extLst>
          </p:cNvPr>
          <p:cNvSpPr txBox="1">
            <a:spLocks/>
          </p:cNvSpPr>
          <p:nvPr/>
        </p:nvSpPr>
        <p:spPr>
          <a:xfrm>
            <a:off x="2843808" y="1335084"/>
            <a:ext cx="5842992" cy="720080"/>
          </a:xfrm>
          <a:prstGeom prst="rect">
            <a:avLst/>
          </a:prstGeom>
        </p:spPr>
        <p:txBody>
          <a:bodyPr anchor="t"/>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9AE"/>
                </a:solidFill>
              </a:rPr>
              <a:t>NOT WITHOUT…</a:t>
            </a:r>
          </a:p>
        </p:txBody>
      </p:sp>
      <p:sp>
        <p:nvSpPr>
          <p:cNvPr id="9" name="Title 5">
            <a:extLst>
              <a:ext uri="{FF2B5EF4-FFF2-40B4-BE49-F238E27FC236}">
                <a16:creationId xmlns:a16="http://schemas.microsoft.com/office/drawing/2014/main" xmlns="" id="{50E0648E-9625-4A5B-966D-0EC6D1792E66}"/>
              </a:ext>
            </a:extLst>
          </p:cNvPr>
          <p:cNvSpPr txBox="1">
            <a:spLocks/>
          </p:cNvSpPr>
          <p:nvPr/>
        </p:nvSpPr>
        <p:spPr>
          <a:xfrm>
            <a:off x="4168551" y="5942139"/>
            <a:ext cx="894721"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a:solidFill>
                  <a:srgbClr val="2F79AE"/>
                </a:solidFill>
              </a:rPr>
              <a:t>…</a:t>
            </a:r>
          </a:p>
        </p:txBody>
      </p:sp>
      <p:sp>
        <p:nvSpPr>
          <p:cNvPr id="10" name="Rectangle: Rounded Corners 9">
            <a:extLst>
              <a:ext uri="{FF2B5EF4-FFF2-40B4-BE49-F238E27FC236}">
                <a16:creationId xmlns:a16="http://schemas.microsoft.com/office/drawing/2014/main" xmlns="" id="{ADBCE37C-4A1A-4F47-8803-93B800B06271}"/>
              </a:ext>
            </a:extLst>
          </p:cNvPr>
          <p:cNvSpPr/>
          <p:nvPr/>
        </p:nvSpPr>
        <p:spPr>
          <a:xfrm>
            <a:off x="3191129" y="3921734"/>
            <a:ext cx="2833678" cy="720080"/>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LOW CARBON ELECTRICITY GENERATION</a:t>
            </a:r>
            <a:endParaRPr lang="es-ES" b="1">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xmlns="" id="{A99F0775-8B32-4DAD-89AF-CCB484BEEEAC}"/>
              </a:ext>
            </a:extLst>
          </p:cNvPr>
          <p:cNvSpPr/>
          <p:nvPr/>
        </p:nvSpPr>
        <p:spPr>
          <a:xfrm>
            <a:off x="103481" y="1943907"/>
            <a:ext cx="2833678" cy="720080"/>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LIMITED UPGRADE GRID DISTRIBUTION NETWORK</a:t>
            </a:r>
            <a:endParaRPr lang="es-ES" b="1">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xmlns="" id="{B56EE832-6A67-4EBA-9149-5F0D6845185B}"/>
              </a:ext>
            </a:extLst>
          </p:cNvPr>
          <p:cNvSpPr/>
          <p:nvPr/>
        </p:nvSpPr>
        <p:spPr>
          <a:xfrm>
            <a:off x="98476" y="3930316"/>
            <a:ext cx="2833678" cy="720080"/>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SMART CHARGING</a:t>
            </a:r>
            <a:endParaRPr lang="es-ES" b="1">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4FABB1E4-FD78-4C71-8FD6-52D025AD0416}"/>
              </a:ext>
            </a:extLst>
          </p:cNvPr>
          <p:cNvSpPr/>
          <p:nvPr/>
        </p:nvSpPr>
        <p:spPr>
          <a:xfrm>
            <a:off x="6216855" y="1993674"/>
            <a:ext cx="2833678" cy="720080"/>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LITHIUM RECYCLING</a:t>
            </a:r>
            <a:endParaRPr lang="es-ES" b="1">
              <a:solidFill>
                <a:schemeClr val="bg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C06859E1-6B28-4586-A817-06C65A3ACC78}"/>
              </a:ext>
            </a:extLst>
          </p:cNvPr>
          <p:cNvSpPr/>
          <p:nvPr/>
        </p:nvSpPr>
        <p:spPr>
          <a:xfrm>
            <a:off x="6216855" y="3921734"/>
            <a:ext cx="2833678" cy="720080"/>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PUBLIC ADOPTION OF EVs</a:t>
            </a:r>
            <a:endParaRPr lang="es-ES" b="1">
              <a:solidFill>
                <a:schemeClr val="bg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CE8E9756-BC6A-4636-AF2A-E3373AC096FB}"/>
              </a:ext>
            </a:extLst>
          </p:cNvPr>
          <p:cNvSpPr/>
          <p:nvPr/>
        </p:nvSpPr>
        <p:spPr>
          <a:xfrm>
            <a:off x="3191129" y="1972051"/>
            <a:ext cx="2833678" cy="720080"/>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BALANCE </a:t>
            </a:r>
          </a:p>
          <a:p>
            <a:pPr algn="ctr"/>
            <a:r>
              <a:rPr lang="en-GB" b="1">
                <a:solidFill>
                  <a:schemeClr val="bg1"/>
                </a:solidFill>
              </a:rPr>
              <a:t>TAX REVENUE LOST</a:t>
            </a:r>
            <a:endParaRPr lang="es-ES" b="1">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xmlns="" id="{340BA508-9874-488E-9B52-E547885F1F27}"/>
              </a:ext>
            </a:extLst>
          </p:cNvPr>
          <p:cNvPicPr>
            <a:picLocks noChangeAspect="1"/>
          </p:cNvPicPr>
          <p:nvPr/>
        </p:nvPicPr>
        <p:blipFill>
          <a:blip r:embed="rId6"/>
          <a:stretch>
            <a:fillRect/>
          </a:stretch>
        </p:blipFill>
        <p:spPr>
          <a:xfrm>
            <a:off x="6968338" y="2801693"/>
            <a:ext cx="1330712" cy="1098418"/>
          </a:xfrm>
          <a:prstGeom prst="rect">
            <a:avLst/>
          </a:prstGeom>
        </p:spPr>
      </p:pic>
      <p:pic>
        <p:nvPicPr>
          <p:cNvPr id="18" name="Picture 17">
            <a:extLst>
              <a:ext uri="{FF2B5EF4-FFF2-40B4-BE49-F238E27FC236}">
                <a16:creationId xmlns:a16="http://schemas.microsoft.com/office/drawing/2014/main" xmlns="" id="{FCE2C7EB-68D2-49F1-A785-97A82DF4391F}"/>
              </a:ext>
            </a:extLst>
          </p:cNvPr>
          <p:cNvPicPr>
            <a:picLocks noChangeAspect="1"/>
          </p:cNvPicPr>
          <p:nvPr/>
        </p:nvPicPr>
        <p:blipFill>
          <a:blip r:embed="rId7"/>
          <a:stretch>
            <a:fillRect/>
          </a:stretch>
        </p:blipFill>
        <p:spPr>
          <a:xfrm>
            <a:off x="98475" y="4613664"/>
            <a:ext cx="2862265" cy="1657351"/>
          </a:xfrm>
          <a:prstGeom prst="rect">
            <a:avLst/>
          </a:prstGeom>
        </p:spPr>
      </p:pic>
      <p:pic>
        <p:nvPicPr>
          <p:cNvPr id="24" name="Picture 23">
            <a:extLst>
              <a:ext uri="{FF2B5EF4-FFF2-40B4-BE49-F238E27FC236}">
                <a16:creationId xmlns:a16="http://schemas.microsoft.com/office/drawing/2014/main" xmlns="" id="{D9F7F1EC-ABC5-423E-89E3-01E8F6259317}"/>
              </a:ext>
            </a:extLst>
          </p:cNvPr>
          <p:cNvPicPr>
            <a:picLocks noChangeAspect="1"/>
          </p:cNvPicPr>
          <p:nvPr/>
        </p:nvPicPr>
        <p:blipFill rotWithShape="1">
          <a:blip r:embed="rId8"/>
          <a:srcRect l="2554" r="30022"/>
          <a:stretch/>
        </p:blipFill>
        <p:spPr>
          <a:xfrm>
            <a:off x="6212177" y="4580341"/>
            <a:ext cx="2838356" cy="1681502"/>
          </a:xfrm>
          <a:prstGeom prst="rect">
            <a:avLst/>
          </a:prstGeom>
        </p:spPr>
      </p:pic>
      <p:sp>
        <p:nvSpPr>
          <p:cNvPr id="20" name="Footer Placeholder 3">
            <a:extLst>
              <a:ext uri="{FF2B5EF4-FFF2-40B4-BE49-F238E27FC236}">
                <a16:creationId xmlns:a16="http://schemas.microsoft.com/office/drawing/2014/main" xmlns="" id="{779B91ED-B557-4A46-A08F-ADC4992C5809}"/>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712584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AE397675-E989-B443-BB00-2CCC7DF35EC0}"/>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BECA7FE9-0BA2-184B-B5ED-840235DE00D0}"/>
              </a:ext>
            </a:extLst>
          </p:cNvPr>
          <p:cNvSpPr>
            <a:spLocks noGrp="1"/>
          </p:cNvSpPr>
          <p:nvPr>
            <p:ph type="sldNum" sz="quarter" idx="12"/>
          </p:nvPr>
        </p:nvSpPr>
        <p:spPr/>
        <p:txBody>
          <a:bodyPr/>
          <a:lstStyle/>
          <a:p>
            <a:fld id="{AD2E422D-0E65-4B81-9088-EA407164B4A1}" type="slidenum">
              <a:rPr lang="en-GB" smtClean="0"/>
              <a:t>29</a:t>
            </a:fld>
            <a:endParaRPr lang="en-GB"/>
          </a:p>
        </p:txBody>
      </p:sp>
      <p:sp>
        <p:nvSpPr>
          <p:cNvPr id="15" name="Title 5">
            <a:extLst>
              <a:ext uri="{FF2B5EF4-FFF2-40B4-BE49-F238E27FC236}">
                <a16:creationId xmlns:a16="http://schemas.microsoft.com/office/drawing/2014/main" xmlns="" id="{1B894316-8BB7-4BD4-AF12-4FC589487CA7}"/>
              </a:ext>
            </a:extLst>
          </p:cNvPr>
          <p:cNvSpPr txBox="1">
            <a:spLocks/>
          </p:cNvSpPr>
          <p:nvPr/>
        </p:nvSpPr>
        <p:spPr>
          <a:xfrm>
            <a:off x="1167408" y="1771469"/>
            <a:ext cx="7976592"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5000" b="1">
                <a:solidFill>
                  <a:srgbClr val="2F79AE"/>
                </a:solidFill>
              </a:rPr>
              <a:t>Thank you for coming!</a:t>
            </a:r>
          </a:p>
        </p:txBody>
      </p:sp>
      <p:pic>
        <p:nvPicPr>
          <p:cNvPr id="6" name="Picture 5">
            <a:extLst>
              <a:ext uri="{FF2B5EF4-FFF2-40B4-BE49-F238E27FC236}">
                <a16:creationId xmlns:a16="http://schemas.microsoft.com/office/drawing/2014/main" xmlns="" id="{56FDFA9E-FC30-45FE-959F-8796EEA1920E}"/>
              </a:ext>
            </a:extLst>
          </p:cNvPr>
          <p:cNvPicPr>
            <a:picLocks noChangeAspect="1"/>
          </p:cNvPicPr>
          <p:nvPr/>
        </p:nvPicPr>
        <p:blipFill>
          <a:blip r:embed="rId3"/>
          <a:stretch>
            <a:fillRect/>
          </a:stretch>
        </p:blipFill>
        <p:spPr>
          <a:xfrm>
            <a:off x="0" y="2834482"/>
            <a:ext cx="9144000" cy="2721735"/>
          </a:xfrm>
          <a:prstGeom prst="rect">
            <a:avLst/>
          </a:prstGeom>
        </p:spPr>
      </p:pic>
      <p:pic>
        <p:nvPicPr>
          <p:cNvPr id="2" name="Picture 1">
            <a:extLst>
              <a:ext uri="{FF2B5EF4-FFF2-40B4-BE49-F238E27FC236}">
                <a16:creationId xmlns:a16="http://schemas.microsoft.com/office/drawing/2014/main" xmlns="" id="{20C3BCBB-FAD1-4E68-8871-E866C7A007FF}"/>
              </a:ext>
            </a:extLst>
          </p:cNvPr>
          <p:cNvPicPr>
            <a:picLocks noChangeAspect="1"/>
          </p:cNvPicPr>
          <p:nvPr/>
        </p:nvPicPr>
        <p:blipFill>
          <a:blip r:embed="rId4"/>
          <a:stretch>
            <a:fillRect/>
          </a:stretch>
        </p:blipFill>
        <p:spPr>
          <a:xfrm>
            <a:off x="4885885" y="3119601"/>
            <a:ext cx="2734115" cy="253681"/>
          </a:xfrm>
          <a:prstGeom prst="rect">
            <a:avLst/>
          </a:prstGeom>
        </p:spPr>
      </p:pic>
      <p:sp>
        <p:nvSpPr>
          <p:cNvPr id="9" name="Footer Placeholder 3">
            <a:extLst>
              <a:ext uri="{FF2B5EF4-FFF2-40B4-BE49-F238E27FC236}">
                <a16:creationId xmlns:a16="http://schemas.microsoft.com/office/drawing/2014/main" xmlns="" id="{EF3F0A6B-3DD9-9441-8B4E-2921861B06F0}"/>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30128403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D97A150F-36DD-E943-B6A0-393006FA792B}"/>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FAB378D5-6C5A-324B-84DE-AAB3E6976F2B}"/>
              </a:ext>
            </a:extLst>
          </p:cNvPr>
          <p:cNvSpPr>
            <a:spLocks noGrp="1"/>
          </p:cNvSpPr>
          <p:nvPr>
            <p:ph type="sldNum" sz="quarter" idx="12"/>
          </p:nvPr>
        </p:nvSpPr>
        <p:spPr/>
        <p:txBody>
          <a:bodyPr/>
          <a:lstStyle/>
          <a:p>
            <a:fld id="{AD2E422D-0E65-4B81-9088-EA407164B4A1}" type="slidenum">
              <a:rPr lang="en-GB" smtClean="0"/>
              <a:t>3</a:t>
            </a:fld>
            <a:endParaRPr lang="en-GB"/>
          </a:p>
        </p:txBody>
      </p:sp>
      <p:sp>
        <p:nvSpPr>
          <p:cNvPr id="8" name="Title 7">
            <a:extLst>
              <a:ext uri="{FF2B5EF4-FFF2-40B4-BE49-F238E27FC236}">
                <a16:creationId xmlns:a16="http://schemas.microsoft.com/office/drawing/2014/main" xmlns="" id="{866ECC26-B474-4A49-A48B-39C58BF1FEC9}"/>
              </a:ext>
            </a:extLst>
          </p:cNvPr>
          <p:cNvSpPr>
            <a:spLocks noGrp="1"/>
          </p:cNvSpPr>
          <p:nvPr>
            <p:ph type="ctrTitle"/>
          </p:nvPr>
        </p:nvSpPr>
        <p:spPr>
          <a:xfrm>
            <a:off x="457200" y="234846"/>
            <a:ext cx="8208912" cy="720080"/>
          </a:xfrm>
        </p:spPr>
        <p:txBody>
          <a:bodyPr/>
          <a:lstStyle/>
          <a:p>
            <a:r>
              <a:rPr lang="en-GB" b="1">
                <a:solidFill>
                  <a:srgbClr val="2F78AC"/>
                </a:solidFill>
              </a:rPr>
              <a:t>Presentation Structure</a:t>
            </a:r>
          </a:p>
        </p:txBody>
      </p:sp>
      <p:sp>
        <p:nvSpPr>
          <p:cNvPr id="9" name="Rectangle: Rounded Corners 8">
            <a:extLst>
              <a:ext uri="{FF2B5EF4-FFF2-40B4-BE49-F238E27FC236}">
                <a16:creationId xmlns:a16="http://schemas.microsoft.com/office/drawing/2014/main" xmlns="" id="{0E24C3F2-DADD-4708-B2C6-19C94E8A847B}"/>
              </a:ext>
            </a:extLst>
          </p:cNvPr>
          <p:cNvSpPr/>
          <p:nvPr/>
        </p:nvSpPr>
        <p:spPr>
          <a:xfrm>
            <a:off x="498576" y="3501520"/>
            <a:ext cx="3097369" cy="612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TECHNICAL IMPLICATIONS</a:t>
            </a:r>
          </a:p>
        </p:txBody>
      </p:sp>
      <p:sp>
        <p:nvSpPr>
          <p:cNvPr id="17" name="Rectangle: Rounded Corners 16">
            <a:extLst>
              <a:ext uri="{FF2B5EF4-FFF2-40B4-BE49-F238E27FC236}">
                <a16:creationId xmlns:a16="http://schemas.microsoft.com/office/drawing/2014/main" xmlns="" id="{69E8A4B7-BF54-413F-91F2-DC1765F54FAB}"/>
              </a:ext>
            </a:extLst>
          </p:cNvPr>
          <p:cNvSpPr/>
          <p:nvPr/>
        </p:nvSpPr>
        <p:spPr>
          <a:xfrm>
            <a:off x="5768733" y="3501520"/>
            <a:ext cx="2918067" cy="612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SUSTAINABILITY</a:t>
            </a:r>
          </a:p>
        </p:txBody>
      </p:sp>
      <p:sp>
        <p:nvSpPr>
          <p:cNvPr id="19" name="Rectangle: Rounded Corners 18">
            <a:extLst>
              <a:ext uri="{FF2B5EF4-FFF2-40B4-BE49-F238E27FC236}">
                <a16:creationId xmlns:a16="http://schemas.microsoft.com/office/drawing/2014/main" xmlns="" id="{9CFCA555-52B7-463F-94D1-4277C9950D9A}"/>
              </a:ext>
            </a:extLst>
          </p:cNvPr>
          <p:cNvSpPr/>
          <p:nvPr/>
        </p:nvSpPr>
        <p:spPr>
          <a:xfrm>
            <a:off x="498576" y="4197775"/>
            <a:ext cx="3097370"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Electricity Demand</a:t>
            </a:r>
          </a:p>
        </p:txBody>
      </p:sp>
      <p:sp>
        <p:nvSpPr>
          <p:cNvPr id="22" name="Rectangle: Rounded Corners 21">
            <a:extLst>
              <a:ext uri="{FF2B5EF4-FFF2-40B4-BE49-F238E27FC236}">
                <a16:creationId xmlns:a16="http://schemas.microsoft.com/office/drawing/2014/main" xmlns="" id="{FB754171-B0B5-4FB5-A35A-1FFA14CEC56E}"/>
              </a:ext>
            </a:extLst>
          </p:cNvPr>
          <p:cNvSpPr/>
          <p:nvPr/>
        </p:nvSpPr>
        <p:spPr>
          <a:xfrm>
            <a:off x="498576" y="4666960"/>
            <a:ext cx="3097370"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Grid Infrastructure</a:t>
            </a:r>
          </a:p>
        </p:txBody>
      </p:sp>
      <p:sp>
        <p:nvSpPr>
          <p:cNvPr id="23" name="Rectangle: Rounded Corners 22">
            <a:extLst>
              <a:ext uri="{FF2B5EF4-FFF2-40B4-BE49-F238E27FC236}">
                <a16:creationId xmlns:a16="http://schemas.microsoft.com/office/drawing/2014/main" xmlns="" id="{493C87E4-C581-43D7-A893-531C4500009E}"/>
              </a:ext>
            </a:extLst>
          </p:cNvPr>
          <p:cNvSpPr/>
          <p:nvPr/>
        </p:nvSpPr>
        <p:spPr>
          <a:xfrm>
            <a:off x="498576" y="5136145"/>
            <a:ext cx="3097372"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Public Charging Infrastructure</a:t>
            </a:r>
          </a:p>
        </p:txBody>
      </p:sp>
      <p:sp>
        <p:nvSpPr>
          <p:cNvPr id="24" name="Rectangle: Rounded Corners 23">
            <a:extLst>
              <a:ext uri="{FF2B5EF4-FFF2-40B4-BE49-F238E27FC236}">
                <a16:creationId xmlns:a16="http://schemas.microsoft.com/office/drawing/2014/main" xmlns="" id="{E25EA4D6-21EF-4A76-A2D4-DA789B1D1EFF}"/>
              </a:ext>
            </a:extLst>
          </p:cNvPr>
          <p:cNvSpPr/>
          <p:nvPr/>
        </p:nvSpPr>
        <p:spPr>
          <a:xfrm>
            <a:off x="5768732" y="4220520"/>
            <a:ext cx="2918068"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Lithium Resources</a:t>
            </a:r>
          </a:p>
        </p:txBody>
      </p:sp>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xmlns="" id="{0ED1DC22-6967-4A3F-8D16-C0101D59967A}"/>
                  </a:ext>
                </a:extLst>
              </p:cNvPr>
              <p:cNvSpPr/>
              <p:nvPr/>
            </p:nvSpPr>
            <p:spPr>
              <a:xfrm>
                <a:off x="5768732" y="4678517"/>
                <a:ext cx="2918068"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1500" b="1" i="1" smtClean="0">
                              <a:solidFill>
                                <a:srgbClr val="2F78AC"/>
                              </a:solidFill>
                              <a:latin typeface="Cambria Math" panose="02040503050406030204" pitchFamily="18" charset="0"/>
                              <a:cs typeface="Arial" panose="020B0604020202020204" pitchFamily="34" charset="0"/>
                            </a:rPr>
                          </m:ctrlPr>
                        </m:sSubPr>
                        <m:e>
                          <m:r>
                            <a:rPr lang="en-GB" sz="1500" b="1" i="1" smtClean="0">
                              <a:solidFill>
                                <a:srgbClr val="2F78AC"/>
                              </a:solidFill>
                              <a:latin typeface="Cambria Math" panose="02040503050406030204" pitchFamily="18" charset="0"/>
                              <a:cs typeface="Arial" panose="020B0604020202020204" pitchFamily="34" charset="0"/>
                            </a:rPr>
                            <m:t>𝑪𝑶</m:t>
                          </m:r>
                        </m:e>
                        <m:sub>
                          <m:r>
                            <a:rPr lang="en-GB" sz="1500" b="1" i="1" smtClean="0">
                              <a:solidFill>
                                <a:srgbClr val="2F78AC"/>
                              </a:solidFill>
                              <a:latin typeface="Cambria Math" panose="02040503050406030204" pitchFamily="18" charset="0"/>
                              <a:cs typeface="Arial" panose="020B0604020202020204" pitchFamily="34" charset="0"/>
                            </a:rPr>
                            <m:t>𝟐</m:t>
                          </m:r>
                        </m:sub>
                      </m:sSub>
                      <m:r>
                        <a:rPr lang="en-GB" sz="1500" b="1" i="1" smtClean="0">
                          <a:solidFill>
                            <a:srgbClr val="2F78AC"/>
                          </a:solidFill>
                          <a:latin typeface="Cambria Math" panose="02040503050406030204" pitchFamily="18" charset="0"/>
                          <a:cs typeface="Arial" panose="020B0604020202020204" pitchFamily="34" charset="0"/>
                        </a:rPr>
                        <m:t> &amp;</m:t>
                      </m:r>
                      <m:sSub>
                        <m:sSubPr>
                          <m:ctrlPr>
                            <a:rPr lang="en-GB" sz="1500" b="1" i="1" smtClean="0">
                              <a:solidFill>
                                <a:srgbClr val="2F78AC"/>
                              </a:solidFill>
                              <a:latin typeface="Cambria Math" panose="02040503050406030204" pitchFamily="18" charset="0"/>
                              <a:cs typeface="Arial" panose="020B0604020202020204" pitchFamily="34" charset="0"/>
                            </a:rPr>
                          </m:ctrlPr>
                        </m:sSubPr>
                        <m:e>
                          <m:r>
                            <a:rPr lang="en-GB" sz="1500" b="1" i="1" smtClean="0">
                              <a:solidFill>
                                <a:srgbClr val="2F78AC"/>
                              </a:solidFill>
                              <a:latin typeface="Cambria Math" panose="02040503050406030204" pitchFamily="18" charset="0"/>
                              <a:cs typeface="Arial" panose="020B0604020202020204" pitchFamily="34" charset="0"/>
                            </a:rPr>
                            <m:t> </m:t>
                          </m:r>
                          <m:r>
                            <a:rPr lang="en-GB" sz="1500" b="1" i="1" smtClean="0">
                              <a:solidFill>
                                <a:srgbClr val="2F78AC"/>
                              </a:solidFill>
                              <a:latin typeface="Cambria Math" panose="02040503050406030204" pitchFamily="18" charset="0"/>
                              <a:cs typeface="Arial" panose="020B0604020202020204" pitchFamily="34" charset="0"/>
                            </a:rPr>
                            <m:t>𝑵𝑶</m:t>
                          </m:r>
                        </m:e>
                        <m:sub>
                          <m:r>
                            <a:rPr lang="en-GB" sz="1500" b="1" i="1" smtClean="0">
                              <a:solidFill>
                                <a:srgbClr val="2F78AC"/>
                              </a:solidFill>
                              <a:latin typeface="Cambria Math" panose="02040503050406030204" pitchFamily="18" charset="0"/>
                              <a:cs typeface="Arial" panose="020B0604020202020204" pitchFamily="34" charset="0"/>
                            </a:rPr>
                            <m:t>𝑿</m:t>
                          </m:r>
                        </m:sub>
                      </m:sSub>
                      <m:r>
                        <a:rPr lang="en-GB" sz="1500" b="1" i="1" smtClean="0">
                          <a:solidFill>
                            <a:srgbClr val="2F78AC"/>
                          </a:solidFill>
                          <a:latin typeface="Cambria Math" panose="02040503050406030204" pitchFamily="18" charset="0"/>
                          <a:cs typeface="Arial" panose="020B0604020202020204" pitchFamily="34" charset="0"/>
                        </a:rPr>
                        <m:t> </m:t>
                      </m:r>
                      <m:r>
                        <a:rPr lang="en-GB" sz="1500" b="1" i="1" smtClean="0">
                          <a:solidFill>
                            <a:srgbClr val="2F78AC"/>
                          </a:solidFill>
                          <a:latin typeface="Cambria Math" panose="02040503050406030204" pitchFamily="18" charset="0"/>
                          <a:cs typeface="Arial" panose="020B0604020202020204" pitchFamily="34" charset="0"/>
                        </a:rPr>
                        <m:t>𝒕𝒂𝒊𝒍𝒑𝒊𝒑𝒆</m:t>
                      </m:r>
                      <m:r>
                        <a:rPr lang="en-GB" sz="1500" b="1" i="1" smtClean="0">
                          <a:solidFill>
                            <a:srgbClr val="2F78AC"/>
                          </a:solidFill>
                          <a:latin typeface="Cambria Math" panose="02040503050406030204" pitchFamily="18" charset="0"/>
                          <a:cs typeface="Arial" panose="020B0604020202020204" pitchFamily="34" charset="0"/>
                        </a:rPr>
                        <m:t> </m:t>
                      </m:r>
                      <m:r>
                        <a:rPr lang="en-GB" sz="1500" b="1" i="1" smtClean="0">
                          <a:solidFill>
                            <a:srgbClr val="2F78AC"/>
                          </a:solidFill>
                          <a:latin typeface="Cambria Math" panose="02040503050406030204" pitchFamily="18" charset="0"/>
                          <a:cs typeface="Arial" panose="020B0604020202020204" pitchFamily="34" charset="0"/>
                        </a:rPr>
                        <m:t>𝒆𝒎𝒊𝒔𝒔𝒊𝒐𝒏𝒔</m:t>
                      </m:r>
                    </m:oMath>
                  </m:oMathPara>
                </a14:m>
                <a:endParaRPr lang="en-GB" sz="1500" b="1">
                  <a:solidFill>
                    <a:srgbClr val="2F78AC"/>
                  </a:solidFill>
                  <a:latin typeface="Arial" panose="020B0604020202020204" pitchFamily="34" charset="0"/>
                  <a:cs typeface="Arial" panose="020B0604020202020204" pitchFamily="34" charset="0"/>
                </a:endParaRPr>
              </a:p>
            </p:txBody>
          </p:sp>
        </mc:Choice>
        <mc:Fallback xmlns="">
          <p:sp>
            <p:nvSpPr>
              <p:cNvPr id="25" name="Rectangle: Rounded Corners 24">
                <a:extLst>
                  <a:ext uri="{FF2B5EF4-FFF2-40B4-BE49-F238E27FC236}">
                    <a16:creationId xmlns:a16="http://schemas.microsoft.com/office/drawing/2014/main" id="{0ED1DC22-6967-4A3F-8D16-C0101D59967A}"/>
                  </a:ext>
                </a:extLst>
              </p:cNvPr>
              <p:cNvSpPr>
                <a:spLocks noRot="1" noChangeAspect="1" noMove="1" noResize="1" noEditPoints="1" noAdjustHandles="1" noChangeArrowheads="1" noChangeShapeType="1" noTextEdit="1"/>
              </p:cNvSpPr>
              <p:nvPr/>
            </p:nvSpPr>
            <p:spPr>
              <a:xfrm>
                <a:off x="5768732" y="4678517"/>
                <a:ext cx="2918068" cy="418193"/>
              </a:xfrm>
              <a:prstGeom prst="roundRect">
                <a:avLst/>
              </a:prstGeom>
              <a:blipFill>
                <a:blip r:embed="rId3"/>
                <a:stretch>
                  <a:fillRect/>
                </a:stretch>
              </a:blipFill>
            </p:spPr>
            <p:txBody>
              <a:bodyPr/>
              <a:lstStyle/>
              <a:p>
                <a:r>
                  <a:rPr lang="en-US">
                    <a:noFill/>
                  </a:rPr>
                  <a:t> </a:t>
                </a:r>
              </a:p>
            </p:txBody>
          </p:sp>
        </mc:Fallback>
      </mc:AlternateContent>
      <p:sp>
        <p:nvSpPr>
          <p:cNvPr id="27" name="Rectangle: Rounded Corners 26">
            <a:extLst>
              <a:ext uri="{FF2B5EF4-FFF2-40B4-BE49-F238E27FC236}">
                <a16:creationId xmlns:a16="http://schemas.microsoft.com/office/drawing/2014/main" xmlns="" id="{8C79A117-1BA0-4051-8D45-B1E04DB19AE1}"/>
              </a:ext>
            </a:extLst>
          </p:cNvPr>
          <p:cNvSpPr/>
          <p:nvPr/>
        </p:nvSpPr>
        <p:spPr>
          <a:xfrm>
            <a:off x="5790835" y="5137046"/>
            <a:ext cx="2895965"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Assessment of sustainability</a:t>
            </a:r>
          </a:p>
        </p:txBody>
      </p:sp>
      <p:sp>
        <p:nvSpPr>
          <p:cNvPr id="28" name="Rectangle: Rounded Corners 27">
            <a:extLst>
              <a:ext uri="{FF2B5EF4-FFF2-40B4-BE49-F238E27FC236}">
                <a16:creationId xmlns:a16="http://schemas.microsoft.com/office/drawing/2014/main" xmlns="" id="{804C3FFE-97E9-4C09-BF8F-0F0A4217BA73}"/>
              </a:ext>
            </a:extLst>
          </p:cNvPr>
          <p:cNvSpPr/>
          <p:nvPr/>
        </p:nvSpPr>
        <p:spPr>
          <a:xfrm>
            <a:off x="3693648" y="3501520"/>
            <a:ext cx="1977380" cy="61261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ECONOMIC IMPLICATIONS</a:t>
            </a:r>
          </a:p>
        </p:txBody>
      </p:sp>
      <p:sp>
        <p:nvSpPr>
          <p:cNvPr id="29" name="Rectangle: Rounded Corners 28">
            <a:extLst>
              <a:ext uri="{FF2B5EF4-FFF2-40B4-BE49-F238E27FC236}">
                <a16:creationId xmlns:a16="http://schemas.microsoft.com/office/drawing/2014/main" xmlns="" id="{D922DD26-CD34-437C-A575-BDD6B14E876F}"/>
              </a:ext>
            </a:extLst>
          </p:cNvPr>
          <p:cNvSpPr/>
          <p:nvPr/>
        </p:nvSpPr>
        <p:spPr>
          <a:xfrm>
            <a:off x="3693648" y="4197775"/>
            <a:ext cx="1977380" cy="14144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Fuel Tax </a:t>
            </a:r>
          </a:p>
          <a:p>
            <a:pPr algn="ctr"/>
            <a:r>
              <a:rPr lang="en-GB" sz="1500" b="1">
                <a:solidFill>
                  <a:srgbClr val="2F78AC"/>
                </a:solidFill>
                <a:latin typeface="Arial" panose="020B0604020202020204" pitchFamily="34" charset="0"/>
                <a:cs typeface="Arial" panose="020B0604020202020204" pitchFamily="34" charset="0"/>
              </a:rPr>
              <a:t>Revenue Lost </a:t>
            </a:r>
          </a:p>
        </p:txBody>
      </p:sp>
      <p:sp>
        <p:nvSpPr>
          <p:cNvPr id="26" name="Rectangle: Rounded Corners 25">
            <a:extLst>
              <a:ext uri="{FF2B5EF4-FFF2-40B4-BE49-F238E27FC236}">
                <a16:creationId xmlns:a16="http://schemas.microsoft.com/office/drawing/2014/main" xmlns="" id="{4DF2600B-1493-4271-A289-6DF81AA011E5}"/>
              </a:ext>
            </a:extLst>
          </p:cNvPr>
          <p:cNvSpPr/>
          <p:nvPr/>
        </p:nvSpPr>
        <p:spPr>
          <a:xfrm>
            <a:off x="3575257" y="2642655"/>
            <a:ext cx="2282090" cy="705360"/>
          </a:xfrm>
          <a:prstGeom prst="roundRect">
            <a:avLst/>
          </a:prstGeom>
          <a:solidFill>
            <a:srgbClr val="2F78A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Conservative Scenario</a:t>
            </a:r>
          </a:p>
        </p:txBody>
      </p:sp>
      <p:sp>
        <p:nvSpPr>
          <p:cNvPr id="30" name="Rectangle: Rounded Corners 29">
            <a:extLst>
              <a:ext uri="{FF2B5EF4-FFF2-40B4-BE49-F238E27FC236}">
                <a16:creationId xmlns:a16="http://schemas.microsoft.com/office/drawing/2014/main" xmlns="" id="{92D84C49-95FF-4AD1-A85F-3CC1B5141B61}"/>
              </a:ext>
            </a:extLst>
          </p:cNvPr>
          <p:cNvSpPr/>
          <p:nvPr/>
        </p:nvSpPr>
        <p:spPr>
          <a:xfrm>
            <a:off x="6133621" y="2642655"/>
            <a:ext cx="2294986" cy="692952"/>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Most Aggressive Scenario</a:t>
            </a:r>
          </a:p>
        </p:txBody>
      </p:sp>
      <p:sp>
        <p:nvSpPr>
          <p:cNvPr id="31" name="Rectangle: Rounded Corners 30">
            <a:extLst>
              <a:ext uri="{FF2B5EF4-FFF2-40B4-BE49-F238E27FC236}">
                <a16:creationId xmlns:a16="http://schemas.microsoft.com/office/drawing/2014/main" xmlns="" id="{C605A6DC-9428-4975-B7A3-70FF08332DE2}"/>
              </a:ext>
            </a:extLst>
          </p:cNvPr>
          <p:cNvSpPr/>
          <p:nvPr/>
        </p:nvSpPr>
        <p:spPr>
          <a:xfrm>
            <a:off x="987975" y="2635295"/>
            <a:ext cx="2282091" cy="712720"/>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Business as Usual Scenario</a:t>
            </a:r>
          </a:p>
        </p:txBody>
      </p:sp>
      <p:sp>
        <p:nvSpPr>
          <p:cNvPr id="37" name="Rectangle: Rounded Corners 36">
            <a:extLst>
              <a:ext uri="{FF2B5EF4-FFF2-40B4-BE49-F238E27FC236}">
                <a16:creationId xmlns:a16="http://schemas.microsoft.com/office/drawing/2014/main" xmlns="" id="{20B00084-43C1-476C-8BC9-E3C3372B4F99}"/>
              </a:ext>
            </a:extLst>
          </p:cNvPr>
          <p:cNvSpPr/>
          <p:nvPr/>
        </p:nvSpPr>
        <p:spPr>
          <a:xfrm>
            <a:off x="2018207" y="4323942"/>
            <a:ext cx="5556739" cy="569946"/>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OVERALL ELECTRIC VEHICLE TRANSITION ASSESSMENT</a:t>
            </a:r>
          </a:p>
        </p:txBody>
      </p:sp>
      <p:sp>
        <p:nvSpPr>
          <p:cNvPr id="7" name="Rectangle: Rounded Corners 6">
            <a:extLst>
              <a:ext uri="{FF2B5EF4-FFF2-40B4-BE49-F238E27FC236}">
                <a16:creationId xmlns:a16="http://schemas.microsoft.com/office/drawing/2014/main" xmlns="" id="{C6A328E3-2814-454F-A4A1-88A250879BB7}"/>
              </a:ext>
            </a:extLst>
          </p:cNvPr>
          <p:cNvSpPr/>
          <p:nvPr/>
        </p:nvSpPr>
        <p:spPr>
          <a:xfrm>
            <a:off x="3437120" y="2642655"/>
            <a:ext cx="2558363" cy="712720"/>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ELECTRIC VEHICLE SCENARIOS</a:t>
            </a:r>
          </a:p>
        </p:txBody>
      </p:sp>
      <p:sp>
        <p:nvSpPr>
          <p:cNvPr id="21" name="Rectangle: Rounded Corners 20">
            <a:extLst>
              <a:ext uri="{FF2B5EF4-FFF2-40B4-BE49-F238E27FC236}">
                <a16:creationId xmlns:a16="http://schemas.microsoft.com/office/drawing/2014/main" xmlns="" id="{A5E09966-75AF-4CD9-8E2F-8EAE2FD02952}"/>
              </a:ext>
            </a:extLst>
          </p:cNvPr>
          <p:cNvSpPr/>
          <p:nvPr/>
        </p:nvSpPr>
        <p:spPr>
          <a:xfrm>
            <a:off x="2026570" y="5727152"/>
            <a:ext cx="5556739" cy="569946"/>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OVERALL ELECTRIC VEHICLE TRANSITION ASSESSMENT</a:t>
            </a:r>
          </a:p>
        </p:txBody>
      </p:sp>
      <p:sp>
        <p:nvSpPr>
          <p:cNvPr id="32" name="Footer Placeholder 3">
            <a:extLst>
              <a:ext uri="{FF2B5EF4-FFF2-40B4-BE49-F238E27FC236}">
                <a16:creationId xmlns:a16="http://schemas.microsoft.com/office/drawing/2014/main" xmlns="" id="{8B3C0C65-0D62-574E-90E2-AA6134C60647}"/>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31039416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38889E-6 1.48148E-6 L -0.00226 -0.1213 " pathEditMode="relative" rAng="0" ptsTypes="AA">
                                      <p:cBhvr>
                                        <p:cTn id="6" dur="2000" fill="hold"/>
                                        <p:tgtEl>
                                          <p:spTgt spid="7"/>
                                        </p:tgtEl>
                                        <p:attrNameLst>
                                          <p:attrName>ppt_x</p:attrName>
                                          <p:attrName>ppt_y</p:attrName>
                                        </p:attrNameLst>
                                      </p:cBhvr>
                                      <p:rCtr x="-122" y="-606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P spid="24" grpId="0" animBg="1"/>
      <p:bldP spid="25" grpId="0" animBg="1"/>
      <p:bldP spid="27" grpId="0" animBg="1"/>
      <p:bldP spid="29" grpId="0" animBg="1"/>
      <p:bldP spid="26" grpId="0" animBg="1"/>
      <p:bldP spid="30" grpId="0" animBg="1"/>
      <p:bldP spid="31" grpId="0" animBg="1"/>
      <p:bldP spid="37" grpId="0" animBg="1"/>
      <p:bldP spid="7"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295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1602266053"/>
              </p:ext>
            </p:extLst>
          </p:nvPr>
        </p:nvGraphicFramePr>
        <p:xfrm>
          <a:off x="371475" y="1514475"/>
          <a:ext cx="8480157" cy="4642236"/>
        </p:xfrm>
        <a:graphic>
          <a:graphicData uri="http://schemas.openxmlformats.org/drawingml/2006/table">
            <a:tbl>
              <a:tblPr firstRow="1" bandRow="1">
                <a:tableStyleId>{69CF1AB2-1976-4502-BF36-3FF5EA218861}</a:tableStyleId>
              </a:tblPr>
              <a:tblGrid>
                <a:gridCol w="1053891">
                  <a:extLst>
                    <a:ext uri="{9D8B030D-6E8A-4147-A177-3AD203B41FA5}">
                      <a16:colId xmlns:a16="http://schemas.microsoft.com/office/drawing/2014/main" xmlns="" val="20000"/>
                    </a:ext>
                  </a:extLst>
                </a:gridCol>
                <a:gridCol w="1480116">
                  <a:extLst>
                    <a:ext uri="{9D8B030D-6E8A-4147-A177-3AD203B41FA5}">
                      <a16:colId xmlns:a16="http://schemas.microsoft.com/office/drawing/2014/main" xmlns="" val="20001"/>
                    </a:ext>
                  </a:extLst>
                </a:gridCol>
                <a:gridCol w="1982050">
                  <a:extLst>
                    <a:ext uri="{9D8B030D-6E8A-4147-A177-3AD203B41FA5}">
                      <a16:colId xmlns:a16="http://schemas.microsoft.com/office/drawing/2014/main" xmlns="" val="20002"/>
                    </a:ext>
                  </a:extLst>
                </a:gridCol>
                <a:gridCol w="1982050">
                  <a:extLst>
                    <a:ext uri="{9D8B030D-6E8A-4147-A177-3AD203B41FA5}">
                      <a16:colId xmlns:a16="http://schemas.microsoft.com/office/drawing/2014/main" xmlns="" val="20003"/>
                    </a:ext>
                  </a:extLst>
                </a:gridCol>
                <a:gridCol w="1982050">
                  <a:extLst>
                    <a:ext uri="{9D8B030D-6E8A-4147-A177-3AD203B41FA5}">
                      <a16:colId xmlns:a16="http://schemas.microsoft.com/office/drawing/2014/main" xmlns="" val="20004"/>
                    </a:ext>
                  </a:extLst>
                </a:gridCol>
              </a:tblGrid>
              <a:tr h="361299">
                <a:tc rowSpan="2" gridSpan="2">
                  <a:txBody>
                    <a:bodyPr/>
                    <a:lstStyle/>
                    <a:p>
                      <a:pPr algn="ctr"/>
                      <a:r>
                        <a:rPr lang="en-GB" b="1">
                          <a:latin typeface="Arial"/>
                        </a:rPr>
                        <a:t>Three</a:t>
                      </a:r>
                      <a:r>
                        <a:rPr lang="en-GB" b="1" baseline="0">
                          <a:latin typeface="Arial"/>
                        </a:rPr>
                        <a:t> scenarios to present today</a:t>
                      </a:r>
                      <a:endParaRPr lang="en-GB" b="1">
                        <a:latin typeface="Arial"/>
                      </a:endParaRPr>
                    </a:p>
                  </a:txBody>
                  <a:tcPr anchor="ctr"/>
                </a:tc>
                <a:tc rowSpan="2" hMerge="1">
                  <a:txBody>
                    <a:bodyPr/>
                    <a:lstStyle/>
                    <a:p>
                      <a:pPr algn="ctr"/>
                      <a:endParaRPr lang="en-GB"/>
                    </a:p>
                  </a:txBody>
                  <a:tcPr anchor="ctr"/>
                </a:tc>
                <a:tc gridSpan="3">
                  <a:txBody>
                    <a:bodyPr/>
                    <a:lstStyle/>
                    <a:p>
                      <a:pPr algn="ctr"/>
                      <a:r>
                        <a:rPr lang="en-GB"/>
                        <a:t>EV Projections</a:t>
                      </a:r>
                      <a:endParaRPr lang="en-GB" b="1"/>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204331">
                <a:tc gridSpan="2" vMerge="1">
                  <a:txBody>
                    <a:bodyPr/>
                    <a:lstStyle/>
                    <a:p>
                      <a:pPr algn="ctr"/>
                      <a:endParaRPr lang="en-GB" b="0"/>
                    </a:p>
                  </a:txBody>
                  <a:tcPr anchor="ctr"/>
                </a:tc>
                <a:tc hMerge="1" vMerge="1">
                  <a:txBody>
                    <a:bodyPr/>
                    <a:lstStyle/>
                    <a:p>
                      <a:pPr algn="ctr"/>
                      <a:endParaRPr lang="en-GB"/>
                    </a:p>
                  </a:txBody>
                  <a:tcPr anchor="ctr"/>
                </a:tc>
                <a:tc>
                  <a:txBody>
                    <a:bodyPr/>
                    <a:lstStyle/>
                    <a:p>
                      <a:pPr algn="ctr"/>
                      <a:endParaRPr lang="en-GB" b="1"/>
                    </a:p>
                    <a:p>
                      <a:pPr lvl="0" algn="ctr">
                        <a:buNone/>
                      </a:pPr>
                      <a:endParaRPr lang="en-GB" b="1"/>
                    </a:p>
                    <a:p>
                      <a:pPr lvl="0" algn="ctr">
                        <a:buNone/>
                      </a:pPr>
                      <a:endParaRPr lang="en-GB" b="1"/>
                    </a:p>
                    <a:p>
                      <a:pPr lvl="0" algn="ctr">
                        <a:buNone/>
                      </a:pPr>
                      <a:r>
                        <a:rPr lang="en-GB" b="1"/>
                        <a:t>Business as usual</a:t>
                      </a:r>
                      <a:endParaRPr lang="en-US" b="1"/>
                    </a:p>
                  </a:txBody>
                  <a:tcPr anchor="ctr"/>
                </a:tc>
                <a:tc>
                  <a:txBody>
                    <a:bodyPr/>
                    <a:lstStyle/>
                    <a:p>
                      <a:pPr algn="ctr"/>
                      <a:endParaRPr lang="en-GB" b="1"/>
                    </a:p>
                    <a:p>
                      <a:pPr lvl="0" algn="ctr">
                        <a:buNone/>
                      </a:pPr>
                      <a:endParaRPr lang="en-GB" b="1"/>
                    </a:p>
                    <a:p>
                      <a:pPr lvl="0" algn="ctr">
                        <a:buNone/>
                      </a:pPr>
                      <a:endParaRPr lang="en-GB" b="1"/>
                    </a:p>
                    <a:p>
                      <a:pPr lvl="0" algn="ctr">
                        <a:buNone/>
                      </a:pPr>
                      <a:r>
                        <a:rPr lang="en-GB" b="1"/>
                        <a:t>Intermediate</a:t>
                      </a:r>
                      <a:endParaRPr lang="en-US" b="1"/>
                    </a:p>
                  </a:txBody>
                  <a:tcPr anchor="ctr"/>
                </a:tc>
                <a:tc>
                  <a:txBody>
                    <a:bodyPr/>
                    <a:lstStyle/>
                    <a:p>
                      <a:pPr algn="ctr"/>
                      <a:endParaRPr lang="en-GB" b="1"/>
                    </a:p>
                    <a:p>
                      <a:pPr lvl="0" algn="ctr">
                        <a:buNone/>
                      </a:pPr>
                      <a:endParaRPr lang="en-GB" b="1"/>
                    </a:p>
                    <a:p>
                      <a:pPr lvl="0" algn="ctr">
                        <a:buNone/>
                      </a:pPr>
                      <a:endParaRPr lang="en-GB" b="1"/>
                    </a:p>
                    <a:p>
                      <a:pPr lvl="0" algn="ctr">
                        <a:buNone/>
                      </a:pPr>
                      <a:r>
                        <a:rPr lang="en-GB" b="1"/>
                        <a:t>High EVs</a:t>
                      </a:r>
                      <a:endParaRPr lang="en-US" b="1"/>
                    </a:p>
                  </a:txBody>
                  <a:tcPr anchor="ctr"/>
                </a:tc>
                <a:extLst>
                  <a:ext uri="{0D108BD9-81ED-4DB2-BD59-A6C34878D82A}">
                    <a16:rowId xmlns:a16="http://schemas.microsoft.com/office/drawing/2014/main" xmlns="" val="10001"/>
                  </a:ext>
                </a:extLst>
              </a:tr>
              <a:tr h="15621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latin typeface="Arial"/>
                        </a:rPr>
                        <a:t>Number of Cars Projections*</a:t>
                      </a:r>
                      <a:endParaRPr lang="en-US">
                        <a:latin typeface="Arial"/>
                      </a:endParaRPr>
                    </a:p>
                  </a:txBody>
                  <a:tcPr vert="vert270" anchor="ctr"/>
                </a:tc>
                <a:tc>
                  <a:txBody>
                    <a:bodyPr/>
                    <a:lstStyle/>
                    <a:p>
                      <a:pPr algn="ctr"/>
                      <a:endParaRPr lang="en-GB" b="1"/>
                    </a:p>
                    <a:p>
                      <a:pPr lvl="0" algn="ctr">
                        <a:buNone/>
                      </a:pPr>
                      <a:endParaRPr lang="en-GB" b="1"/>
                    </a:p>
                    <a:p>
                      <a:pPr lvl="0" algn="ctr">
                        <a:buNone/>
                      </a:pPr>
                      <a:endParaRPr lang="en-GB" b="1"/>
                    </a:p>
                    <a:p>
                      <a:pPr lvl="0" algn="ctr">
                        <a:buNone/>
                      </a:pPr>
                      <a:r>
                        <a:rPr lang="en-GB" b="1"/>
                        <a:t>Business as usual</a:t>
                      </a:r>
                      <a:endParaRPr lang="en-US" b="1"/>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xmlns="" val="10002"/>
                  </a:ext>
                </a:extLst>
              </a:tr>
              <a:tr h="1510045">
                <a:tc vMerge="1">
                  <a:txBody>
                    <a:bodyPr/>
                    <a:lstStyle/>
                    <a:p>
                      <a:pPr algn="ctr"/>
                      <a:endParaRPr lang="en-US"/>
                    </a:p>
                  </a:txBody>
                  <a:tcPr vert="vert270" anchor="ctr"/>
                </a:tc>
                <a:tc>
                  <a:txBody>
                    <a:bodyPr/>
                    <a:lstStyle/>
                    <a:p>
                      <a:pPr algn="ctr"/>
                      <a:endParaRPr lang="en-GB" b="1"/>
                    </a:p>
                    <a:p>
                      <a:pPr lvl="0" algn="ctr">
                        <a:buNone/>
                      </a:pPr>
                      <a:endParaRPr lang="en-GB" b="1"/>
                    </a:p>
                    <a:p>
                      <a:pPr lvl="0" algn="ctr">
                        <a:buNone/>
                      </a:pPr>
                      <a:endParaRPr lang="en-GB" b="1"/>
                    </a:p>
                    <a:p>
                      <a:pPr lvl="0" algn="ctr">
                        <a:buNone/>
                      </a:pPr>
                      <a:r>
                        <a:rPr lang="en-GB" b="1"/>
                        <a:t>Dep. Of Transport</a:t>
                      </a:r>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extLst>
                  <a:ext uri="{0D108BD9-81ED-4DB2-BD59-A6C34878D82A}">
                    <a16:rowId xmlns:a16="http://schemas.microsoft.com/office/drawing/2014/main" xmlns="" val="2278463041"/>
                  </a:ext>
                </a:extLst>
              </a:tr>
            </a:tbl>
          </a:graphicData>
        </a:graphic>
      </p:graphicFrame>
      <p:sp>
        <p:nvSpPr>
          <p:cNvPr id="3" name="Date Placeholder 2">
            <a:extLst>
              <a:ext uri="{FF2B5EF4-FFF2-40B4-BE49-F238E27FC236}">
                <a16:creationId xmlns:a16="http://schemas.microsoft.com/office/drawing/2014/main" xmlns="" id="{EE78A3B5-1F88-B948-A535-E707E941379B}"/>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DF27654B-66A6-D942-AA0E-C76EE2919B98}"/>
              </a:ext>
            </a:extLst>
          </p:cNvPr>
          <p:cNvSpPr>
            <a:spLocks noGrp="1"/>
          </p:cNvSpPr>
          <p:nvPr>
            <p:ph type="sldNum" sz="quarter" idx="12"/>
          </p:nvPr>
        </p:nvSpPr>
        <p:spPr/>
        <p:txBody>
          <a:bodyPr/>
          <a:lstStyle/>
          <a:p>
            <a:fld id="{AD2E422D-0E65-4B81-9088-EA407164B4A1}" type="slidenum">
              <a:rPr lang="en-GB" smtClean="0"/>
              <a:t>4</a:t>
            </a:fld>
            <a:endParaRPr lang="en-GB"/>
          </a:p>
        </p:txBody>
      </p:sp>
      <p:sp>
        <p:nvSpPr>
          <p:cNvPr id="7" name="Title 5">
            <a:extLst>
              <a:ext uri="{FF2B5EF4-FFF2-40B4-BE49-F238E27FC236}">
                <a16:creationId xmlns:a16="http://schemas.microsoft.com/office/drawing/2014/main" xmlns="" id="{08C56CD4-A403-F64D-B2F0-5D7EDADF0FFC}"/>
              </a:ext>
            </a:extLst>
          </p:cNvPr>
          <p:cNvSpPr>
            <a:spLocks noGrp="1"/>
          </p:cNvSpPr>
          <p:nvPr>
            <p:ph type="ctrTitle"/>
          </p:nvPr>
        </p:nvSpPr>
        <p:spPr>
          <a:xfrm>
            <a:off x="457200" y="237360"/>
            <a:ext cx="8208912" cy="720080"/>
          </a:xfrm>
        </p:spPr>
        <p:txBody>
          <a:bodyPr/>
          <a:lstStyle/>
          <a:p>
            <a:r>
              <a:rPr lang="en-GB" b="1">
                <a:solidFill>
                  <a:srgbClr val="2F78AC"/>
                </a:solidFill>
              </a:rPr>
              <a:t>Scenario Matrix</a:t>
            </a:r>
          </a:p>
        </p:txBody>
      </p:sp>
      <p:sp>
        <p:nvSpPr>
          <p:cNvPr id="17" name="Rectangle: Rounded Corners 16">
            <a:extLst>
              <a:ext uri="{FF2B5EF4-FFF2-40B4-BE49-F238E27FC236}">
                <a16:creationId xmlns:a16="http://schemas.microsoft.com/office/drawing/2014/main" xmlns="" id="{E4F60FB7-808E-4706-A087-8754722DF60F}"/>
              </a:ext>
            </a:extLst>
          </p:cNvPr>
          <p:cNvSpPr/>
          <p:nvPr/>
        </p:nvSpPr>
        <p:spPr>
          <a:xfrm>
            <a:off x="4886036" y="4859207"/>
            <a:ext cx="1976582" cy="1151881"/>
          </a:xfrm>
          <a:prstGeom prst="roundRect">
            <a:avLst/>
          </a:prstGeom>
          <a:solidFill>
            <a:srgbClr val="2F78A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Conservative Scenario</a:t>
            </a:r>
          </a:p>
        </p:txBody>
      </p:sp>
      <p:sp>
        <p:nvSpPr>
          <p:cNvPr id="18" name="Rectangle: Rounded Corners 17">
            <a:extLst>
              <a:ext uri="{FF2B5EF4-FFF2-40B4-BE49-F238E27FC236}">
                <a16:creationId xmlns:a16="http://schemas.microsoft.com/office/drawing/2014/main" xmlns="" id="{D80F8E93-A9D4-4D8D-8F97-98A80112BC23}"/>
              </a:ext>
            </a:extLst>
          </p:cNvPr>
          <p:cNvSpPr/>
          <p:nvPr/>
        </p:nvSpPr>
        <p:spPr>
          <a:xfrm>
            <a:off x="6862618" y="3272311"/>
            <a:ext cx="1976582" cy="1143002"/>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Most Aggressive Scenario</a:t>
            </a:r>
          </a:p>
        </p:txBody>
      </p:sp>
      <p:sp>
        <p:nvSpPr>
          <p:cNvPr id="19" name="Rectangle: Rounded Corners 18">
            <a:extLst>
              <a:ext uri="{FF2B5EF4-FFF2-40B4-BE49-F238E27FC236}">
                <a16:creationId xmlns:a16="http://schemas.microsoft.com/office/drawing/2014/main" xmlns="" id="{8705CEF5-2D83-41AD-ADBA-7DD77F3F53E6}"/>
              </a:ext>
            </a:extLst>
          </p:cNvPr>
          <p:cNvSpPr/>
          <p:nvPr/>
        </p:nvSpPr>
        <p:spPr>
          <a:xfrm>
            <a:off x="2909456" y="3272029"/>
            <a:ext cx="1976580" cy="1143002"/>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Business as Usual Scenario</a:t>
            </a:r>
          </a:p>
        </p:txBody>
      </p:sp>
      <p:cxnSp>
        <p:nvCxnSpPr>
          <p:cNvPr id="2" name="Straight Arrow Connector 1">
            <a:extLst>
              <a:ext uri="{FF2B5EF4-FFF2-40B4-BE49-F238E27FC236}">
                <a16:creationId xmlns:a16="http://schemas.microsoft.com/office/drawing/2014/main" xmlns="" id="{7FEE984A-8B85-494F-BD56-A7F8E31E7191}"/>
              </a:ext>
            </a:extLst>
          </p:cNvPr>
          <p:cNvCxnSpPr/>
          <p:nvPr/>
        </p:nvCxnSpPr>
        <p:spPr>
          <a:xfrm>
            <a:off x="1699404" y="3140015"/>
            <a:ext cx="8627" cy="82813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xmlns="" id="{70E98C0E-27E4-4879-AA46-E49813FC4AC0}"/>
              </a:ext>
            </a:extLst>
          </p:cNvPr>
          <p:cNvCxnSpPr>
            <a:cxnSpLocks/>
          </p:cNvCxnSpPr>
          <p:nvPr/>
        </p:nvCxnSpPr>
        <p:spPr>
          <a:xfrm flipH="1">
            <a:off x="1688981" y="3968689"/>
            <a:ext cx="858148" cy="898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xmlns="" id="{7B4BE24B-68DF-4D59-A55E-108B6EC003B9}"/>
              </a:ext>
            </a:extLst>
          </p:cNvPr>
          <p:cNvCxnSpPr>
            <a:cxnSpLocks/>
          </p:cNvCxnSpPr>
          <p:nvPr/>
        </p:nvCxnSpPr>
        <p:spPr>
          <a:xfrm>
            <a:off x="1718454" y="4702114"/>
            <a:ext cx="8627" cy="82813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xmlns="" id="{F92E92C3-BFA1-4120-969F-F8B188D252AE}"/>
              </a:ext>
            </a:extLst>
          </p:cNvPr>
          <p:cNvCxnSpPr>
            <a:cxnSpLocks/>
          </p:cNvCxnSpPr>
          <p:nvPr/>
        </p:nvCxnSpPr>
        <p:spPr>
          <a:xfrm flipH="1">
            <a:off x="1708030" y="5530785"/>
            <a:ext cx="858148" cy="898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xmlns="" id="{3D5BA361-2421-4FB3-9E9E-09D6E957BDEA}"/>
              </a:ext>
            </a:extLst>
          </p:cNvPr>
          <p:cNvCxnSpPr>
            <a:cxnSpLocks/>
          </p:cNvCxnSpPr>
          <p:nvPr/>
        </p:nvCxnSpPr>
        <p:spPr>
          <a:xfrm>
            <a:off x="3490104" y="1939864"/>
            <a:ext cx="8627" cy="82813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xmlns="" id="{793645D0-650B-466D-A8F9-9127DBF8C0B6}"/>
              </a:ext>
            </a:extLst>
          </p:cNvPr>
          <p:cNvCxnSpPr>
            <a:cxnSpLocks/>
          </p:cNvCxnSpPr>
          <p:nvPr/>
        </p:nvCxnSpPr>
        <p:spPr>
          <a:xfrm flipH="1">
            <a:off x="3479680" y="2768538"/>
            <a:ext cx="858148" cy="898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xmlns="" id="{2809E93F-D1D6-4BF9-9E06-4DB013CD9C45}"/>
              </a:ext>
            </a:extLst>
          </p:cNvPr>
          <p:cNvCxnSpPr>
            <a:cxnSpLocks/>
          </p:cNvCxnSpPr>
          <p:nvPr/>
        </p:nvCxnSpPr>
        <p:spPr>
          <a:xfrm>
            <a:off x="5442728" y="1939864"/>
            <a:ext cx="8627" cy="82813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xmlns="" id="{BE6C5749-4EA6-4757-AEB2-10C54954460B}"/>
              </a:ext>
            </a:extLst>
          </p:cNvPr>
          <p:cNvCxnSpPr>
            <a:cxnSpLocks/>
          </p:cNvCxnSpPr>
          <p:nvPr/>
        </p:nvCxnSpPr>
        <p:spPr>
          <a:xfrm flipH="1">
            <a:off x="5432304" y="2768538"/>
            <a:ext cx="858148" cy="898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xmlns="" id="{7796F472-42F2-4651-AE3B-996DCBA3D3ED}"/>
              </a:ext>
            </a:extLst>
          </p:cNvPr>
          <p:cNvCxnSpPr>
            <a:cxnSpLocks/>
          </p:cNvCxnSpPr>
          <p:nvPr/>
        </p:nvCxnSpPr>
        <p:spPr>
          <a:xfrm>
            <a:off x="7366781" y="1949389"/>
            <a:ext cx="8627" cy="82813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xmlns="" id="{4C20E082-22A3-440E-A04F-FE1148D82ECF}"/>
              </a:ext>
            </a:extLst>
          </p:cNvPr>
          <p:cNvCxnSpPr>
            <a:cxnSpLocks/>
          </p:cNvCxnSpPr>
          <p:nvPr/>
        </p:nvCxnSpPr>
        <p:spPr>
          <a:xfrm flipH="1">
            <a:off x="7356357" y="2778063"/>
            <a:ext cx="858148" cy="898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xmlns="" id="{36878051-2591-4D72-A07B-23351ACBD807}"/>
              </a:ext>
            </a:extLst>
          </p:cNvPr>
          <p:cNvCxnSpPr/>
          <p:nvPr/>
        </p:nvCxnSpPr>
        <p:spPr>
          <a:xfrm flipV="1">
            <a:off x="3497935" y="2359975"/>
            <a:ext cx="838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xmlns="" id="{43C42F2F-30CF-46FB-BDEF-F40350D46240}"/>
              </a:ext>
            </a:extLst>
          </p:cNvPr>
          <p:cNvCxnSpPr>
            <a:cxnSpLocks/>
          </p:cNvCxnSpPr>
          <p:nvPr/>
        </p:nvCxnSpPr>
        <p:spPr>
          <a:xfrm flipV="1">
            <a:off x="5450560" y="2255199"/>
            <a:ext cx="838200" cy="1047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xmlns="" id="{015C3FB1-4A8B-410C-860C-0188BE2753F4}"/>
              </a:ext>
            </a:extLst>
          </p:cNvPr>
          <p:cNvCxnSpPr>
            <a:cxnSpLocks/>
          </p:cNvCxnSpPr>
          <p:nvPr/>
        </p:nvCxnSpPr>
        <p:spPr>
          <a:xfrm flipV="1">
            <a:off x="7365085" y="2017074"/>
            <a:ext cx="800100" cy="3333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xmlns="" id="{49733A3A-A5C2-4CCA-94FC-26132BACA245}"/>
              </a:ext>
            </a:extLst>
          </p:cNvPr>
          <p:cNvCxnSpPr>
            <a:cxnSpLocks/>
          </p:cNvCxnSpPr>
          <p:nvPr/>
        </p:nvCxnSpPr>
        <p:spPr>
          <a:xfrm flipV="1">
            <a:off x="1726284" y="3171388"/>
            <a:ext cx="819150" cy="3792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xmlns="" id="{6C366B27-BFEB-49EB-A031-B9744AADD6F3}"/>
              </a:ext>
            </a:extLst>
          </p:cNvPr>
          <p:cNvCxnSpPr>
            <a:cxnSpLocks/>
          </p:cNvCxnSpPr>
          <p:nvPr/>
        </p:nvCxnSpPr>
        <p:spPr>
          <a:xfrm flipV="1">
            <a:off x="1716759" y="4988870"/>
            <a:ext cx="828675" cy="1238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xmlns="" id="{12AF346B-0720-47F8-BEE5-EB715A5739CD}"/>
              </a:ext>
            </a:extLst>
          </p:cNvPr>
          <p:cNvSpPr txBox="1"/>
          <p:nvPr/>
        </p:nvSpPr>
        <p:spPr>
          <a:xfrm>
            <a:off x="3633518" y="6143625"/>
            <a:ext cx="5220059" cy="2308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7F7F7F"/>
                </a:solidFill>
                <a:latin typeface="Arial" panose="020B0604020202020204" pitchFamily="34" charset="0"/>
                <a:cs typeface="Arial" panose="020B0604020202020204" pitchFamily="34" charset="0"/>
              </a:rPr>
              <a:t>*We have modelled three other scenarios with National Grid's projection of  total cars to 25 million</a:t>
            </a:r>
          </a:p>
        </p:txBody>
      </p:sp>
      <p:sp>
        <p:nvSpPr>
          <p:cNvPr id="28" name="Footer Placeholder 3">
            <a:extLst>
              <a:ext uri="{FF2B5EF4-FFF2-40B4-BE49-F238E27FC236}">
                <a16:creationId xmlns:a16="http://schemas.microsoft.com/office/drawing/2014/main" xmlns="" id="{AB519615-4F31-6941-AD69-BA7B42D94CBA}"/>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20792534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15B652CC-9CB9-4F6B-AB1B-5F7410F48E0C}"/>
              </a:ext>
            </a:extLst>
          </p:cNvPr>
          <p:cNvSpPr/>
          <p:nvPr/>
        </p:nvSpPr>
        <p:spPr>
          <a:xfrm>
            <a:off x="987975" y="2635295"/>
            <a:ext cx="2282091" cy="712720"/>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Business as Usual Scenario</a:t>
            </a:r>
          </a:p>
        </p:txBody>
      </p:sp>
      <p:sp>
        <p:nvSpPr>
          <p:cNvPr id="26" name="Rectangle: Rounded Corners 25">
            <a:extLst>
              <a:ext uri="{FF2B5EF4-FFF2-40B4-BE49-F238E27FC236}">
                <a16:creationId xmlns:a16="http://schemas.microsoft.com/office/drawing/2014/main" xmlns="" id="{4DF2600B-1493-4271-A289-6DF81AA011E5}"/>
              </a:ext>
            </a:extLst>
          </p:cNvPr>
          <p:cNvSpPr/>
          <p:nvPr/>
        </p:nvSpPr>
        <p:spPr>
          <a:xfrm>
            <a:off x="987976" y="2606433"/>
            <a:ext cx="2282090" cy="705360"/>
          </a:xfrm>
          <a:prstGeom prst="roundRect">
            <a:avLst/>
          </a:prstGeom>
          <a:solidFill>
            <a:schemeClr val="accent1">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Business as Usual Scenario</a:t>
            </a:r>
          </a:p>
        </p:txBody>
      </p:sp>
      <p:sp>
        <p:nvSpPr>
          <p:cNvPr id="3" name="Date Placeholder 2">
            <a:extLst>
              <a:ext uri="{FF2B5EF4-FFF2-40B4-BE49-F238E27FC236}">
                <a16:creationId xmlns:a16="http://schemas.microsoft.com/office/drawing/2014/main" xmlns="" id="{D97A150F-36DD-E943-B6A0-393006FA792B}"/>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FAB378D5-6C5A-324B-84DE-AAB3E6976F2B}"/>
              </a:ext>
            </a:extLst>
          </p:cNvPr>
          <p:cNvSpPr>
            <a:spLocks noGrp="1"/>
          </p:cNvSpPr>
          <p:nvPr>
            <p:ph type="sldNum" sz="quarter" idx="12"/>
          </p:nvPr>
        </p:nvSpPr>
        <p:spPr/>
        <p:txBody>
          <a:bodyPr/>
          <a:lstStyle/>
          <a:p>
            <a:fld id="{AD2E422D-0E65-4B81-9088-EA407164B4A1}" type="slidenum">
              <a:rPr lang="en-GB" smtClean="0"/>
              <a:t>5</a:t>
            </a:fld>
            <a:endParaRPr lang="en-GB"/>
          </a:p>
        </p:txBody>
      </p:sp>
      <p:sp>
        <p:nvSpPr>
          <p:cNvPr id="8" name="Title 7">
            <a:extLst>
              <a:ext uri="{FF2B5EF4-FFF2-40B4-BE49-F238E27FC236}">
                <a16:creationId xmlns:a16="http://schemas.microsoft.com/office/drawing/2014/main" xmlns="" id="{866ECC26-B474-4A49-A48B-39C58BF1FEC9}"/>
              </a:ext>
            </a:extLst>
          </p:cNvPr>
          <p:cNvSpPr>
            <a:spLocks noGrp="1"/>
          </p:cNvSpPr>
          <p:nvPr>
            <p:ph type="ctrTitle"/>
          </p:nvPr>
        </p:nvSpPr>
        <p:spPr>
          <a:xfrm>
            <a:off x="457200" y="208898"/>
            <a:ext cx="8208912" cy="720080"/>
          </a:xfrm>
        </p:spPr>
        <p:txBody>
          <a:bodyPr/>
          <a:lstStyle/>
          <a:p>
            <a:r>
              <a:rPr lang="en-GB" b="1">
                <a:solidFill>
                  <a:srgbClr val="2F78AC"/>
                </a:solidFill>
              </a:rPr>
              <a:t>Presentation Structure</a:t>
            </a:r>
          </a:p>
        </p:txBody>
      </p:sp>
      <p:sp>
        <p:nvSpPr>
          <p:cNvPr id="7" name="Rectangle: Rounded Corners 6">
            <a:extLst>
              <a:ext uri="{FF2B5EF4-FFF2-40B4-BE49-F238E27FC236}">
                <a16:creationId xmlns:a16="http://schemas.microsoft.com/office/drawing/2014/main" xmlns="" id="{C6A328E3-2814-454F-A4A1-88A250879BB7}"/>
              </a:ext>
            </a:extLst>
          </p:cNvPr>
          <p:cNvSpPr/>
          <p:nvPr/>
        </p:nvSpPr>
        <p:spPr>
          <a:xfrm>
            <a:off x="3461437" y="1766743"/>
            <a:ext cx="2558363" cy="712720"/>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ELECTRIC VEHICLE SCENARIOS</a:t>
            </a:r>
          </a:p>
        </p:txBody>
      </p:sp>
      <p:sp>
        <p:nvSpPr>
          <p:cNvPr id="15" name="Rectangle: Rounded Corners 14">
            <a:extLst>
              <a:ext uri="{FF2B5EF4-FFF2-40B4-BE49-F238E27FC236}">
                <a16:creationId xmlns:a16="http://schemas.microsoft.com/office/drawing/2014/main" xmlns="" id="{279A538B-BA3C-4AA6-8A2C-ACDD4E686049}"/>
              </a:ext>
            </a:extLst>
          </p:cNvPr>
          <p:cNvSpPr/>
          <p:nvPr/>
        </p:nvSpPr>
        <p:spPr>
          <a:xfrm>
            <a:off x="3575257" y="2689088"/>
            <a:ext cx="2282090" cy="705360"/>
          </a:xfrm>
          <a:prstGeom prst="roundRect">
            <a:avLst/>
          </a:prstGeom>
          <a:solidFill>
            <a:srgbClr val="2F78A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Conservative Scenario</a:t>
            </a:r>
          </a:p>
        </p:txBody>
      </p:sp>
      <p:sp>
        <p:nvSpPr>
          <p:cNvPr id="21" name="Rectangle: Rounded Corners 20">
            <a:extLst>
              <a:ext uri="{FF2B5EF4-FFF2-40B4-BE49-F238E27FC236}">
                <a16:creationId xmlns:a16="http://schemas.microsoft.com/office/drawing/2014/main" xmlns="" id="{1BC24FFE-3507-4B12-8760-462B54E7459B}"/>
              </a:ext>
            </a:extLst>
          </p:cNvPr>
          <p:cNvSpPr/>
          <p:nvPr/>
        </p:nvSpPr>
        <p:spPr>
          <a:xfrm>
            <a:off x="6162538" y="2669204"/>
            <a:ext cx="2294986" cy="692952"/>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Most Aggressive Scenario</a:t>
            </a:r>
          </a:p>
        </p:txBody>
      </p:sp>
      <p:sp>
        <p:nvSpPr>
          <p:cNvPr id="16" name="Footer Placeholder 3">
            <a:extLst>
              <a:ext uri="{FF2B5EF4-FFF2-40B4-BE49-F238E27FC236}">
                <a16:creationId xmlns:a16="http://schemas.microsoft.com/office/drawing/2014/main" xmlns="" id="{BD81E383-19A1-9846-A751-1998CCCCED2B}"/>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19637412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15"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screenshot of a cell phone&#10;&#10;Description generated with very high confidence">
            <a:extLst>
              <a:ext uri="{FF2B5EF4-FFF2-40B4-BE49-F238E27FC236}">
                <a16:creationId xmlns:a16="http://schemas.microsoft.com/office/drawing/2014/main" xmlns="" id="{967AFB8E-B2E7-4553-9D59-920781E4F1EF}"/>
              </a:ext>
            </a:extLst>
          </p:cNvPr>
          <p:cNvPicPr>
            <a:picLocks noChangeAspect="1"/>
          </p:cNvPicPr>
          <p:nvPr/>
        </p:nvPicPr>
        <p:blipFill>
          <a:blip r:embed="rId3"/>
          <a:stretch>
            <a:fillRect/>
          </a:stretch>
        </p:blipFill>
        <p:spPr>
          <a:xfrm>
            <a:off x="684363" y="1604485"/>
            <a:ext cx="7415841" cy="4439784"/>
          </a:xfrm>
          <a:prstGeom prst="rect">
            <a:avLst/>
          </a:prstGeom>
        </p:spPr>
      </p:pic>
      <p:sp>
        <p:nvSpPr>
          <p:cNvPr id="3" name="Date Placeholder 2">
            <a:extLst>
              <a:ext uri="{FF2B5EF4-FFF2-40B4-BE49-F238E27FC236}">
                <a16:creationId xmlns:a16="http://schemas.microsoft.com/office/drawing/2014/main" xmlns="" id="{711827A7-25ED-43CF-809E-99F39981897F}"/>
              </a:ext>
            </a:extLst>
          </p:cNvPr>
          <p:cNvSpPr>
            <a:spLocks noGrp="1"/>
          </p:cNvSpPr>
          <p:nvPr>
            <p:ph type="dt" sz="half" idx="10"/>
          </p:nvPr>
        </p:nvSpPr>
        <p:spPr>
          <a:xfrm>
            <a:off x="457200" y="6356350"/>
            <a:ext cx="2133600" cy="365125"/>
          </a:xfrm>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F315A335-473E-4E3D-8AB9-D43D3455BCC0}"/>
              </a:ext>
            </a:extLst>
          </p:cNvPr>
          <p:cNvSpPr>
            <a:spLocks noGrp="1"/>
          </p:cNvSpPr>
          <p:nvPr>
            <p:ph type="sldNum" sz="quarter" idx="12"/>
          </p:nvPr>
        </p:nvSpPr>
        <p:spPr>
          <a:xfrm>
            <a:off x="6553200" y="6356350"/>
            <a:ext cx="2133600" cy="365125"/>
          </a:xfrm>
        </p:spPr>
        <p:txBody>
          <a:bodyPr/>
          <a:lstStyle/>
          <a:p>
            <a:fld id="{AD2E422D-0E65-4B81-9088-EA407164B4A1}" type="slidenum">
              <a:rPr lang="en-GB" smtClean="0"/>
              <a:t>6</a:t>
            </a:fld>
            <a:endParaRPr lang="en-GB"/>
          </a:p>
        </p:txBody>
      </p:sp>
      <p:sp>
        <p:nvSpPr>
          <p:cNvPr id="6" name="Title 5">
            <a:extLst>
              <a:ext uri="{FF2B5EF4-FFF2-40B4-BE49-F238E27FC236}">
                <a16:creationId xmlns:a16="http://schemas.microsoft.com/office/drawing/2014/main" xmlns="" id="{92BA2EB7-36DD-4AC4-9EF4-399F30B7775F}"/>
              </a:ext>
            </a:extLst>
          </p:cNvPr>
          <p:cNvSpPr>
            <a:spLocks noGrp="1"/>
          </p:cNvSpPr>
          <p:nvPr>
            <p:ph type="ctrTitle"/>
          </p:nvPr>
        </p:nvSpPr>
        <p:spPr>
          <a:xfrm>
            <a:off x="457200" y="229642"/>
            <a:ext cx="8208912" cy="720080"/>
          </a:xfrm>
        </p:spPr>
        <p:txBody>
          <a:bodyPr anchor="t"/>
          <a:lstStyle/>
          <a:p>
            <a:r>
              <a:rPr lang="en-GB" b="1">
                <a:solidFill>
                  <a:srgbClr val="2F78AC"/>
                </a:solidFill>
              </a:rPr>
              <a:t>Business as Usual Scenario</a:t>
            </a:r>
          </a:p>
        </p:txBody>
      </p:sp>
      <p:sp>
        <p:nvSpPr>
          <p:cNvPr id="12" name="TextBox 1">
            <a:extLst>
              <a:ext uri="{FF2B5EF4-FFF2-40B4-BE49-F238E27FC236}">
                <a16:creationId xmlns:a16="http://schemas.microsoft.com/office/drawing/2014/main" xmlns="" id="{F1446529-2A4F-4B23-AF68-9237F7E46EC3}"/>
              </a:ext>
            </a:extLst>
          </p:cNvPr>
          <p:cNvSpPr txBox="1"/>
          <p:nvPr/>
        </p:nvSpPr>
        <p:spPr>
          <a:xfrm>
            <a:off x="1505414" y="4742356"/>
            <a:ext cx="665567" cy="415498"/>
          </a:xfrm>
          <a:prstGeom prst="rect">
            <a:avLst/>
          </a:prstGeom>
          <a:solidFill>
            <a:schemeClr val="bg1"/>
          </a:solidFill>
          <a:ln>
            <a:solidFill>
              <a:srgbClr val="00B05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b="1">
                <a:solidFill>
                  <a:srgbClr val="00B050"/>
                </a:solidFill>
                <a:latin typeface="Arial" panose="020B0604020202020204" pitchFamily="34" charset="0"/>
                <a:cs typeface="Arial" panose="020B0604020202020204" pitchFamily="34" charset="0"/>
              </a:rPr>
              <a:t>EV 2016:</a:t>
            </a:r>
          </a:p>
          <a:p>
            <a:r>
              <a:rPr lang="en-GB" sz="1200" b="1">
                <a:solidFill>
                  <a:srgbClr val="00B050"/>
                </a:solidFill>
                <a:latin typeface="Arial" panose="020B0604020202020204" pitchFamily="34" charset="0"/>
                <a:cs typeface="Arial" panose="020B0604020202020204" pitchFamily="34" charset="0"/>
              </a:rPr>
              <a:t>33,860</a:t>
            </a:r>
          </a:p>
        </p:txBody>
      </p:sp>
      <p:sp>
        <p:nvSpPr>
          <p:cNvPr id="15" name="TextBox 1">
            <a:extLst>
              <a:ext uri="{FF2B5EF4-FFF2-40B4-BE49-F238E27FC236}">
                <a16:creationId xmlns:a16="http://schemas.microsoft.com/office/drawing/2014/main" xmlns="" id="{3CAECCD8-C7AE-475C-B4DE-92143CEC227E}"/>
              </a:ext>
            </a:extLst>
          </p:cNvPr>
          <p:cNvSpPr txBox="1"/>
          <p:nvPr/>
        </p:nvSpPr>
        <p:spPr>
          <a:xfrm>
            <a:off x="6591762" y="4599482"/>
            <a:ext cx="1017992" cy="415498"/>
          </a:xfrm>
          <a:prstGeom prst="rect">
            <a:avLst/>
          </a:prstGeom>
          <a:solidFill>
            <a:schemeClr val="bg1"/>
          </a:solidFill>
          <a:ln>
            <a:solidFill>
              <a:srgbClr val="00B050"/>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b="1">
                <a:solidFill>
                  <a:srgbClr val="00B050"/>
                </a:solidFill>
                <a:latin typeface="Arial" panose="020B0604020202020204" pitchFamily="34" charset="0"/>
                <a:cs typeface="Arial" panose="020B0604020202020204" pitchFamily="34" charset="0"/>
              </a:rPr>
              <a:t>EV 2050:</a:t>
            </a:r>
          </a:p>
          <a:p>
            <a:r>
              <a:rPr lang="en-GB" sz="1200" b="1">
                <a:solidFill>
                  <a:srgbClr val="00B050"/>
                </a:solidFill>
                <a:latin typeface="Arial" panose="020B0604020202020204" pitchFamily="34" charset="0"/>
                <a:cs typeface="Arial" panose="020B0604020202020204" pitchFamily="34" charset="0"/>
              </a:rPr>
              <a:t>1.4 million</a:t>
            </a:r>
          </a:p>
        </p:txBody>
      </p:sp>
      <p:sp>
        <p:nvSpPr>
          <p:cNvPr id="2" name="Title 5">
            <a:extLst>
              <a:ext uri="{FF2B5EF4-FFF2-40B4-BE49-F238E27FC236}">
                <a16:creationId xmlns:a16="http://schemas.microsoft.com/office/drawing/2014/main" xmlns="" id="{4E3AF66E-44A5-4A7B-A71F-CB314681E0A4}"/>
              </a:ext>
            </a:extLst>
          </p:cNvPr>
          <p:cNvSpPr txBox="1">
            <a:spLocks/>
          </p:cNvSpPr>
          <p:nvPr/>
        </p:nvSpPr>
        <p:spPr>
          <a:xfrm>
            <a:off x="552090" y="1115288"/>
            <a:ext cx="8208912" cy="720080"/>
          </a:xfrm>
          <a:prstGeom prst="rect">
            <a:avLst/>
          </a:prstGeom>
        </p:spPr>
        <p:txBody>
          <a:bodyPr anchor="t"/>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2400" b="1">
                <a:solidFill>
                  <a:srgbClr val="2F78AC"/>
                </a:solidFill>
              </a:rPr>
              <a:t>Car Projections</a:t>
            </a:r>
            <a:endParaRPr lang="en-GB" b="1">
              <a:solidFill>
                <a:srgbClr val="2F78AC"/>
              </a:solidFill>
            </a:endParaRPr>
          </a:p>
        </p:txBody>
      </p:sp>
      <p:sp>
        <p:nvSpPr>
          <p:cNvPr id="7" name="TextBox 6">
            <a:extLst>
              <a:ext uri="{FF2B5EF4-FFF2-40B4-BE49-F238E27FC236}">
                <a16:creationId xmlns:a16="http://schemas.microsoft.com/office/drawing/2014/main" xmlns="" id="{11FC0A65-428E-4C93-A364-EADA19140041}"/>
              </a:ext>
            </a:extLst>
          </p:cNvPr>
          <p:cNvSpPr txBox="1"/>
          <p:nvPr/>
        </p:nvSpPr>
        <p:spPr>
          <a:xfrm>
            <a:off x="6534247" y="1939668"/>
            <a:ext cx="1133010" cy="415498"/>
          </a:xfrm>
          <a:prstGeom prst="rect">
            <a:avLst/>
          </a:prstGeom>
          <a:solidFill>
            <a:schemeClr val="bg1"/>
          </a:solidFill>
          <a:ln>
            <a:solidFill>
              <a:schemeClr val="accent1"/>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b="1">
                <a:solidFill>
                  <a:srgbClr val="4F81BD"/>
                </a:solidFill>
                <a:latin typeface="Arial" panose="020B0604020202020204" pitchFamily="34" charset="0"/>
                <a:cs typeface="Arial" panose="020B0604020202020204" pitchFamily="34" charset="0"/>
              </a:rPr>
              <a:t>Total Cars 2050:</a:t>
            </a:r>
          </a:p>
          <a:p>
            <a:r>
              <a:rPr lang="en-GB" sz="1200" b="1">
                <a:solidFill>
                  <a:srgbClr val="4F81BD"/>
                </a:solidFill>
                <a:latin typeface="Arial" panose="020B0604020202020204" pitchFamily="34" charset="0"/>
                <a:cs typeface="Arial" panose="020B0604020202020204" pitchFamily="34" charset="0"/>
              </a:rPr>
              <a:t>44.5 million</a:t>
            </a:r>
          </a:p>
        </p:txBody>
      </p:sp>
      <p:sp>
        <p:nvSpPr>
          <p:cNvPr id="11" name="Footer Placeholder 3">
            <a:extLst>
              <a:ext uri="{FF2B5EF4-FFF2-40B4-BE49-F238E27FC236}">
                <a16:creationId xmlns:a16="http://schemas.microsoft.com/office/drawing/2014/main" xmlns="" id="{FC935984-D9C7-A44C-A7FD-0A94AC8CFDD6}"/>
              </a:ext>
            </a:extLst>
          </p:cNvPr>
          <p:cNvSpPr>
            <a:spLocks noGrp="1"/>
          </p:cNvSpPr>
          <p:nvPr>
            <p:ph type="ftr" sz="quarter" idx="11"/>
          </p:nvPr>
        </p:nvSpPr>
        <p:spPr>
          <a:xfrm>
            <a:off x="3124200" y="6356350"/>
            <a:ext cx="2895600" cy="365125"/>
          </a:xfrm>
        </p:spPr>
        <p:txBody>
          <a:bodyPr/>
          <a:lstStyle/>
          <a:p>
            <a:r>
              <a:rPr lang="en-GB"/>
              <a:t>Electric Vehicle Paradigm Shift</a:t>
            </a:r>
          </a:p>
        </p:txBody>
      </p:sp>
    </p:spTree>
    <p:extLst>
      <p:ext uri="{BB962C8B-B14F-4D97-AF65-F5344CB8AC3E}">
        <p14:creationId xmlns:p14="http://schemas.microsoft.com/office/powerpoint/2010/main" val="41923737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D97A150F-36DD-E943-B6A0-393006FA792B}"/>
              </a:ext>
            </a:extLst>
          </p:cNvPr>
          <p:cNvSpPr>
            <a:spLocks noGrp="1"/>
          </p:cNvSpPr>
          <p:nvPr>
            <p:ph type="dt" sz="half" idx="10"/>
          </p:nvPr>
        </p:nvSpPr>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FAB378D5-6C5A-324B-84DE-AAB3E6976F2B}"/>
              </a:ext>
            </a:extLst>
          </p:cNvPr>
          <p:cNvSpPr>
            <a:spLocks noGrp="1"/>
          </p:cNvSpPr>
          <p:nvPr>
            <p:ph type="sldNum" sz="quarter" idx="12"/>
          </p:nvPr>
        </p:nvSpPr>
        <p:spPr/>
        <p:txBody>
          <a:bodyPr/>
          <a:lstStyle/>
          <a:p>
            <a:fld id="{AD2E422D-0E65-4B81-9088-EA407164B4A1}" type="slidenum">
              <a:rPr lang="en-GB" smtClean="0"/>
              <a:t>7</a:t>
            </a:fld>
            <a:endParaRPr lang="en-GB"/>
          </a:p>
        </p:txBody>
      </p:sp>
      <p:sp>
        <p:nvSpPr>
          <p:cNvPr id="8" name="Title 7">
            <a:extLst>
              <a:ext uri="{FF2B5EF4-FFF2-40B4-BE49-F238E27FC236}">
                <a16:creationId xmlns:a16="http://schemas.microsoft.com/office/drawing/2014/main" xmlns="" id="{866ECC26-B474-4A49-A48B-39C58BF1FEC9}"/>
              </a:ext>
            </a:extLst>
          </p:cNvPr>
          <p:cNvSpPr>
            <a:spLocks noGrp="1"/>
          </p:cNvSpPr>
          <p:nvPr>
            <p:ph type="ctrTitle"/>
          </p:nvPr>
        </p:nvSpPr>
        <p:spPr>
          <a:xfrm>
            <a:off x="457200" y="208898"/>
            <a:ext cx="8208912" cy="720080"/>
          </a:xfrm>
        </p:spPr>
        <p:txBody>
          <a:bodyPr/>
          <a:lstStyle/>
          <a:p>
            <a:r>
              <a:rPr lang="en-GB" b="1">
                <a:solidFill>
                  <a:srgbClr val="2F78AC"/>
                </a:solidFill>
              </a:rPr>
              <a:t>Presentation Structure</a:t>
            </a:r>
          </a:p>
        </p:txBody>
      </p:sp>
      <p:sp>
        <p:nvSpPr>
          <p:cNvPr id="9" name="Rectangle: Rounded Corners 8">
            <a:extLst>
              <a:ext uri="{FF2B5EF4-FFF2-40B4-BE49-F238E27FC236}">
                <a16:creationId xmlns:a16="http://schemas.microsoft.com/office/drawing/2014/main" xmlns="" id="{0E24C3F2-DADD-4708-B2C6-19C94E8A847B}"/>
              </a:ext>
            </a:extLst>
          </p:cNvPr>
          <p:cNvSpPr/>
          <p:nvPr/>
        </p:nvSpPr>
        <p:spPr>
          <a:xfrm>
            <a:off x="312799" y="3514763"/>
            <a:ext cx="3097369" cy="612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TECHNICAL IMPLICATIONS</a:t>
            </a:r>
          </a:p>
        </p:txBody>
      </p:sp>
      <p:sp>
        <p:nvSpPr>
          <p:cNvPr id="19" name="Rectangle: Rounded Corners 18">
            <a:extLst>
              <a:ext uri="{FF2B5EF4-FFF2-40B4-BE49-F238E27FC236}">
                <a16:creationId xmlns:a16="http://schemas.microsoft.com/office/drawing/2014/main" xmlns="" id="{9CFCA555-52B7-463F-94D1-4277C9950D9A}"/>
              </a:ext>
            </a:extLst>
          </p:cNvPr>
          <p:cNvSpPr/>
          <p:nvPr/>
        </p:nvSpPr>
        <p:spPr>
          <a:xfrm>
            <a:off x="312799" y="4211018"/>
            <a:ext cx="3097370"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Electricity Demand</a:t>
            </a:r>
          </a:p>
        </p:txBody>
      </p:sp>
      <p:sp>
        <p:nvSpPr>
          <p:cNvPr id="22" name="Rectangle: Rounded Corners 21">
            <a:extLst>
              <a:ext uri="{FF2B5EF4-FFF2-40B4-BE49-F238E27FC236}">
                <a16:creationId xmlns:a16="http://schemas.microsoft.com/office/drawing/2014/main" xmlns="" id="{FB754171-B0B5-4FB5-A35A-1FFA14CEC56E}"/>
              </a:ext>
            </a:extLst>
          </p:cNvPr>
          <p:cNvSpPr/>
          <p:nvPr/>
        </p:nvSpPr>
        <p:spPr>
          <a:xfrm>
            <a:off x="312799" y="4680203"/>
            <a:ext cx="3097370"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Grid Infrastructure</a:t>
            </a:r>
          </a:p>
        </p:txBody>
      </p:sp>
      <p:sp>
        <p:nvSpPr>
          <p:cNvPr id="23" name="Rectangle: Rounded Corners 22">
            <a:extLst>
              <a:ext uri="{FF2B5EF4-FFF2-40B4-BE49-F238E27FC236}">
                <a16:creationId xmlns:a16="http://schemas.microsoft.com/office/drawing/2014/main" xmlns="" id="{493C87E4-C581-43D7-A893-531C4500009E}"/>
              </a:ext>
            </a:extLst>
          </p:cNvPr>
          <p:cNvSpPr/>
          <p:nvPr/>
        </p:nvSpPr>
        <p:spPr>
          <a:xfrm>
            <a:off x="312799" y="5149388"/>
            <a:ext cx="3097372" cy="418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Charging Infrastructure</a:t>
            </a:r>
          </a:p>
        </p:txBody>
      </p:sp>
      <p:sp>
        <p:nvSpPr>
          <p:cNvPr id="26" name="Rectangle: Rounded Corners 25">
            <a:extLst>
              <a:ext uri="{FF2B5EF4-FFF2-40B4-BE49-F238E27FC236}">
                <a16:creationId xmlns:a16="http://schemas.microsoft.com/office/drawing/2014/main" xmlns="" id="{4DF2600B-1493-4271-A289-6DF81AA011E5}"/>
              </a:ext>
            </a:extLst>
          </p:cNvPr>
          <p:cNvSpPr/>
          <p:nvPr/>
        </p:nvSpPr>
        <p:spPr>
          <a:xfrm>
            <a:off x="3575257" y="2642655"/>
            <a:ext cx="2282090" cy="705360"/>
          </a:xfrm>
          <a:prstGeom prst="roundRect">
            <a:avLst/>
          </a:prstGeom>
          <a:solidFill>
            <a:srgbClr val="2F78AC"/>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Conservative Scenario</a:t>
            </a:r>
          </a:p>
        </p:txBody>
      </p:sp>
      <p:sp>
        <p:nvSpPr>
          <p:cNvPr id="7" name="Rectangle: Rounded Corners 6">
            <a:extLst>
              <a:ext uri="{FF2B5EF4-FFF2-40B4-BE49-F238E27FC236}">
                <a16:creationId xmlns:a16="http://schemas.microsoft.com/office/drawing/2014/main" xmlns="" id="{C6A328E3-2814-454F-A4A1-88A250879BB7}"/>
              </a:ext>
            </a:extLst>
          </p:cNvPr>
          <p:cNvSpPr/>
          <p:nvPr/>
        </p:nvSpPr>
        <p:spPr>
          <a:xfrm>
            <a:off x="3461437" y="1766743"/>
            <a:ext cx="2558363" cy="712720"/>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Arial" panose="020B0604020202020204" pitchFamily="34" charset="0"/>
                <a:cs typeface="Arial" panose="020B0604020202020204" pitchFamily="34" charset="0"/>
              </a:rPr>
              <a:t>ELECTRIC VEHICLE SCENARIOS</a:t>
            </a:r>
          </a:p>
        </p:txBody>
      </p:sp>
      <p:sp>
        <p:nvSpPr>
          <p:cNvPr id="16" name="Rectangle: Rounded Corners 18">
            <a:extLst>
              <a:ext uri="{FF2B5EF4-FFF2-40B4-BE49-F238E27FC236}">
                <a16:creationId xmlns:a16="http://schemas.microsoft.com/office/drawing/2014/main" xmlns="" id="{6F5775B0-0C2E-1F46-A7D0-6568B957892B}"/>
              </a:ext>
            </a:extLst>
          </p:cNvPr>
          <p:cNvSpPr/>
          <p:nvPr/>
        </p:nvSpPr>
        <p:spPr>
          <a:xfrm>
            <a:off x="3575257" y="3707903"/>
            <a:ext cx="3468925" cy="4181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What is the Conservative Scenario?</a:t>
            </a:r>
          </a:p>
        </p:txBody>
      </p:sp>
      <p:sp>
        <p:nvSpPr>
          <p:cNvPr id="17" name="Rectangle: Rounded Corners 21">
            <a:extLst>
              <a:ext uri="{FF2B5EF4-FFF2-40B4-BE49-F238E27FC236}">
                <a16:creationId xmlns:a16="http://schemas.microsoft.com/office/drawing/2014/main" xmlns="" id="{30F8C4D7-D0CF-E44A-B32B-62D8A6692864}"/>
              </a:ext>
            </a:extLst>
          </p:cNvPr>
          <p:cNvSpPr/>
          <p:nvPr/>
        </p:nvSpPr>
        <p:spPr>
          <a:xfrm>
            <a:off x="3575257" y="4314439"/>
            <a:ext cx="3468924" cy="5052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Modelling techniques for the Technical Implications</a:t>
            </a:r>
          </a:p>
        </p:txBody>
      </p:sp>
      <p:sp>
        <p:nvSpPr>
          <p:cNvPr id="18" name="Rectangle: Rounded Corners 22">
            <a:extLst>
              <a:ext uri="{FF2B5EF4-FFF2-40B4-BE49-F238E27FC236}">
                <a16:creationId xmlns:a16="http://schemas.microsoft.com/office/drawing/2014/main" xmlns="" id="{6BDE4285-E498-2F40-BDCE-9955FE16D948}"/>
              </a:ext>
            </a:extLst>
          </p:cNvPr>
          <p:cNvSpPr/>
          <p:nvPr/>
        </p:nvSpPr>
        <p:spPr>
          <a:xfrm>
            <a:off x="3575257" y="4985505"/>
            <a:ext cx="3468924" cy="5465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rgbClr val="2F78AC"/>
                </a:solidFill>
                <a:latin typeface="Arial" panose="020B0604020202020204" pitchFamily="34" charset="0"/>
                <a:cs typeface="Arial" panose="020B0604020202020204" pitchFamily="34" charset="0"/>
              </a:rPr>
              <a:t>Results of these models for the Conservative Scenario</a:t>
            </a:r>
          </a:p>
        </p:txBody>
      </p:sp>
      <p:sp>
        <p:nvSpPr>
          <p:cNvPr id="15" name="Rectangle: Rounded Corners 14">
            <a:extLst>
              <a:ext uri="{FF2B5EF4-FFF2-40B4-BE49-F238E27FC236}">
                <a16:creationId xmlns:a16="http://schemas.microsoft.com/office/drawing/2014/main" xmlns="" id="{279A538B-BA3C-4AA6-8A2C-ACDD4E686049}"/>
              </a:ext>
            </a:extLst>
          </p:cNvPr>
          <p:cNvSpPr/>
          <p:nvPr/>
        </p:nvSpPr>
        <p:spPr>
          <a:xfrm>
            <a:off x="3575257" y="2633243"/>
            <a:ext cx="2282090" cy="705360"/>
          </a:xfrm>
          <a:prstGeom prst="roundRect">
            <a:avLst/>
          </a:prstGeom>
          <a:solidFill>
            <a:srgbClr val="2F78A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Conservative Scenario</a:t>
            </a:r>
          </a:p>
        </p:txBody>
      </p:sp>
      <p:sp>
        <p:nvSpPr>
          <p:cNvPr id="20" name="Rectangle: Rounded Corners 19">
            <a:extLst>
              <a:ext uri="{FF2B5EF4-FFF2-40B4-BE49-F238E27FC236}">
                <a16:creationId xmlns:a16="http://schemas.microsoft.com/office/drawing/2014/main" xmlns="" id="{15B652CC-9CB9-4F6B-AB1B-5F7410F48E0C}"/>
              </a:ext>
            </a:extLst>
          </p:cNvPr>
          <p:cNvSpPr/>
          <p:nvPr/>
        </p:nvSpPr>
        <p:spPr>
          <a:xfrm>
            <a:off x="987975" y="2635295"/>
            <a:ext cx="2282091" cy="712720"/>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Business as Usual Scenario</a:t>
            </a:r>
          </a:p>
        </p:txBody>
      </p:sp>
      <p:sp>
        <p:nvSpPr>
          <p:cNvPr id="21" name="Rectangle: Rounded Corners 20">
            <a:extLst>
              <a:ext uri="{FF2B5EF4-FFF2-40B4-BE49-F238E27FC236}">
                <a16:creationId xmlns:a16="http://schemas.microsoft.com/office/drawing/2014/main" xmlns="" id="{1BC24FFE-3507-4B12-8760-462B54E7459B}"/>
              </a:ext>
            </a:extLst>
          </p:cNvPr>
          <p:cNvSpPr/>
          <p:nvPr/>
        </p:nvSpPr>
        <p:spPr>
          <a:xfrm>
            <a:off x="6162538" y="2669204"/>
            <a:ext cx="2294986" cy="692952"/>
          </a:xfrm>
          <a:prstGeom prst="round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Most Aggressive Scenario</a:t>
            </a:r>
          </a:p>
        </p:txBody>
      </p:sp>
      <p:sp>
        <p:nvSpPr>
          <p:cNvPr id="24" name="Footer Placeholder 3">
            <a:extLst>
              <a:ext uri="{FF2B5EF4-FFF2-40B4-BE49-F238E27FC236}">
                <a16:creationId xmlns:a16="http://schemas.microsoft.com/office/drawing/2014/main" xmlns="" id="{B84A0F17-41AA-E541-8D31-CA4FEA7C6D34}"/>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Electric Vehicle Paradigm Shift</a:t>
            </a:r>
          </a:p>
        </p:txBody>
      </p:sp>
    </p:spTree>
    <p:extLst>
      <p:ext uri="{BB962C8B-B14F-4D97-AF65-F5344CB8AC3E}">
        <p14:creationId xmlns:p14="http://schemas.microsoft.com/office/powerpoint/2010/main" val="10173870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7" grpId="0" animBg="1"/>
      <p:bldP spid="18" grpId="0" animBg="1"/>
      <p:bldP spid="15"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screenshot of a cell phone&#10;&#10;Description generated with very high confidence">
            <a:extLst>
              <a:ext uri="{FF2B5EF4-FFF2-40B4-BE49-F238E27FC236}">
                <a16:creationId xmlns:a16="http://schemas.microsoft.com/office/drawing/2014/main" xmlns="" id="{970C8C94-5E89-4521-B06A-EAF40F230D57}"/>
              </a:ext>
            </a:extLst>
          </p:cNvPr>
          <p:cNvPicPr>
            <a:picLocks noChangeAspect="1"/>
          </p:cNvPicPr>
          <p:nvPr/>
        </p:nvPicPr>
        <p:blipFill>
          <a:blip r:embed="rId3"/>
          <a:stretch>
            <a:fillRect/>
          </a:stretch>
        </p:blipFill>
        <p:spPr>
          <a:xfrm>
            <a:off x="552090" y="1701174"/>
            <a:ext cx="7403190" cy="4548438"/>
          </a:xfrm>
          <a:prstGeom prst="rect">
            <a:avLst/>
          </a:prstGeom>
        </p:spPr>
      </p:pic>
      <p:sp>
        <p:nvSpPr>
          <p:cNvPr id="6" name="Title 5">
            <a:extLst>
              <a:ext uri="{FF2B5EF4-FFF2-40B4-BE49-F238E27FC236}">
                <a16:creationId xmlns:a16="http://schemas.microsoft.com/office/drawing/2014/main" xmlns="" id="{0A929372-1B0F-4252-A99F-5C5C31457B39}"/>
              </a:ext>
            </a:extLst>
          </p:cNvPr>
          <p:cNvSpPr>
            <a:spLocks noGrp="1"/>
          </p:cNvSpPr>
          <p:nvPr>
            <p:ph type="ctrTitle"/>
          </p:nvPr>
        </p:nvSpPr>
        <p:spPr>
          <a:xfrm>
            <a:off x="457200" y="187119"/>
            <a:ext cx="8208912" cy="720080"/>
          </a:xfrm>
        </p:spPr>
        <p:txBody>
          <a:bodyPr anchor="t"/>
          <a:lstStyle/>
          <a:p>
            <a:r>
              <a:rPr lang="en-GB" b="1">
                <a:solidFill>
                  <a:srgbClr val="2F78AC"/>
                </a:solidFill>
              </a:rPr>
              <a:t>Conservative Scenario</a:t>
            </a:r>
          </a:p>
        </p:txBody>
      </p:sp>
      <p:sp>
        <p:nvSpPr>
          <p:cNvPr id="10" name="Date Placeholder 2">
            <a:extLst>
              <a:ext uri="{FF2B5EF4-FFF2-40B4-BE49-F238E27FC236}">
                <a16:creationId xmlns:a16="http://schemas.microsoft.com/office/drawing/2014/main" xmlns="" id="{01B0EA51-B006-8749-B98B-162DF439F7EE}"/>
              </a:ext>
            </a:extLst>
          </p:cNvPr>
          <p:cNvSpPr>
            <a:spLocks noGrp="1"/>
          </p:cNvSpPr>
          <p:nvPr>
            <p:ph type="dt" sz="half" idx="10"/>
          </p:nvPr>
        </p:nvSpPr>
        <p:spPr>
          <a:xfrm>
            <a:off x="457200" y="6356350"/>
            <a:ext cx="2133600" cy="365125"/>
          </a:xfrm>
        </p:spPr>
        <p:txBody>
          <a:bodyPr/>
          <a:lstStyle/>
          <a:p>
            <a:fld id="{5EB0DD12-6927-4169-B1D3-2ACDC86A20CA}" type="datetime1">
              <a:rPr lang="en-GB" smtClean="0"/>
              <a:t>12/05/2018</a:t>
            </a:fld>
            <a:endParaRPr lang="en-GB"/>
          </a:p>
        </p:txBody>
      </p:sp>
      <p:sp>
        <p:nvSpPr>
          <p:cNvPr id="14" name="Slide Number Placeholder 4">
            <a:extLst>
              <a:ext uri="{FF2B5EF4-FFF2-40B4-BE49-F238E27FC236}">
                <a16:creationId xmlns:a16="http://schemas.microsoft.com/office/drawing/2014/main" xmlns="" id="{4569DFA4-15C5-644C-A9D0-97C76A6608D2}"/>
              </a:ext>
            </a:extLst>
          </p:cNvPr>
          <p:cNvSpPr>
            <a:spLocks noGrp="1"/>
          </p:cNvSpPr>
          <p:nvPr>
            <p:ph type="sldNum" sz="quarter" idx="12"/>
          </p:nvPr>
        </p:nvSpPr>
        <p:spPr>
          <a:xfrm>
            <a:off x="6553200" y="6356350"/>
            <a:ext cx="2133600" cy="365125"/>
          </a:xfrm>
        </p:spPr>
        <p:txBody>
          <a:bodyPr/>
          <a:lstStyle/>
          <a:p>
            <a:fld id="{AD2E422D-0E65-4B81-9088-EA407164B4A1}" type="slidenum">
              <a:rPr lang="en-GB" smtClean="0"/>
              <a:t>8</a:t>
            </a:fld>
            <a:endParaRPr lang="en-GB"/>
          </a:p>
        </p:txBody>
      </p:sp>
      <p:sp>
        <p:nvSpPr>
          <p:cNvPr id="8" name="TextBox 7">
            <a:extLst>
              <a:ext uri="{FF2B5EF4-FFF2-40B4-BE49-F238E27FC236}">
                <a16:creationId xmlns:a16="http://schemas.microsoft.com/office/drawing/2014/main" xmlns="" id="{EB1CD415-E597-4D86-9B7D-BFC23A343170}"/>
              </a:ext>
            </a:extLst>
          </p:cNvPr>
          <p:cNvSpPr txBox="1"/>
          <p:nvPr/>
        </p:nvSpPr>
        <p:spPr>
          <a:xfrm>
            <a:off x="1524000" y="4855551"/>
            <a:ext cx="665567" cy="415498"/>
          </a:xfrm>
          <a:prstGeom prst="rect">
            <a:avLst/>
          </a:prstGeom>
          <a:solidFill>
            <a:schemeClr val="bg1"/>
          </a:solidFill>
          <a:ln>
            <a:solidFill>
              <a:srgbClr val="00B05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b="1">
                <a:solidFill>
                  <a:srgbClr val="00B050"/>
                </a:solidFill>
                <a:latin typeface="Arial" panose="020B0604020202020204" pitchFamily="34" charset="0"/>
                <a:cs typeface="Arial" panose="020B0604020202020204" pitchFamily="34" charset="0"/>
              </a:rPr>
              <a:t>EV 2016:</a:t>
            </a:r>
          </a:p>
          <a:p>
            <a:r>
              <a:rPr lang="en-GB" sz="1200" b="1">
                <a:solidFill>
                  <a:srgbClr val="00B050"/>
                </a:solidFill>
                <a:latin typeface="Arial" panose="020B0604020202020204" pitchFamily="34" charset="0"/>
                <a:cs typeface="Arial" panose="020B0604020202020204" pitchFamily="34" charset="0"/>
              </a:rPr>
              <a:t>33,860</a:t>
            </a:r>
          </a:p>
        </p:txBody>
      </p:sp>
      <p:sp>
        <p:nvSpPr>
          <p:cNvPr id="9" name="TextBox 8">
            <a:extLst>
              <a:ext uri="{FF2B5EF4-FFF2-40B4-BE49-F238E27FC236}">
                <a16:creationId xmlns:a16="http://schemas.microsoft.com/office/drawing/2014/main" xmlns="" id="{C4CEB7B1-3F76-4031-A971-230FEB68BD53}"/>
              </a:ext>
            </a:extLst>
          </p:cNvPr>
          <p:cNvSpPr txBox="1"/>
          <p:nvPr/>
        </p:nvSpPr>
        <p:spPr>
          <a:xfrm>
            <a:off x="6784685" y="4566116"/>
            <a:ext cx="1017992" cy="415498"/>
          </a:xfrm>
          <a:prstGeom prst="rect">
            <a:avLst/>
          </a:prstGeom>
          <a:solidFill>
            <a:schemeClr val="bg1"/>
          </a:solidFill>
          <a:ln>
            <a:solidFill>
              <a:srgbClr val="00B050"/>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b="1">
                <a:solidFill>
                  <a:srgbClr val="00B050"/>
                </a:solidFill>
                <a:latin typeface="Arial" panose="020B0604020202020204" pitchFamily="34" charset="0"/>
                <a:cs typeface="Arial" panose="020B0604020202020204" pitchFamily="34" charset="0"/>
              </a:rPr>
              <a:t>EV 2050:</a:t>
            </a:r>
          </a:p>
          <a:p>
            <a:r>
              <a:rPr lang="en-GB" sz="1200" b="1">
                <a:solidFill>
                  <a:srgbClr val="00B050"/>
                </a:solidFill>
                <a:latin typeface="Arial" panose="020B0604020202020204" pitchFamily="34" charset="0"/>
                <a:cs typeface="Arial" panose="020B0604020202020204" pitchFamily="34" charset="0"/>
              </a:rPr>
              <a:t>4.3 million</a:t>
            </a:r>
          </a:p>
        </p:txBody>
      </p:sp>
      <p:sp>
        <p:nvSpPr>
          <p:cNvPr id="20" name="Title 5">
            <a:extLst>
              <a:ext uri="{FF2B5EF4-FFF2-40B4-BE49-F238E27FC236}">
                <a16:creationId xmlns:a16="http://schemas.microsoft.com/office/drawing/2014/main" xmlns="" id="{E0DF7FF3-67F3-4743-9302-CFA1CAEFFC06}"/>
              </a:ext>
            </a:extLst>
          </p:cNvPr>
          <p:cNvSpPr txBox="1">
            <a:spLocks/>
          </p:cNvSpPr>
          <p:nvPr/>
        </p:nvSpPr>
        <p:spPr>
          <a:xfrm>
            <a:off x="552090" y="1115288"/>
            <a:ext cx="8208912" cy="720080"/>
          </a:xfrm>
          <a:prstGeom prst="rect">
            <a:avLst/>
          </a:prstGeom>
        </p:spPr>
        <p:txBody>
          <a:bodyPr anchor="t"/>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2400" b="1">
                <a:solidFill>
                  <a:srgbClr val="2F78AC"/>
                </a:solidFill>
              </a:rPr>
              <a:t>Car Projections</a:t>
            </a:r>
            <a:endParaRPr lang="en-GB" b="1">
              <a:solidFill>
                <a:srgbClr val="2F78AC"/>
              </a:solidFill>
            </a:endParaRPr>
          </a:p>
        </p:txBody>
      </p:sp>
      <p:sp>
        <p:nvSpPr>
          <p:cNvPr id="13" name="TextBox 12">
            <a:extLst>
              <a:ext uri="{FF2B5EF4-FFF2-40B4-BE49-F238E27FC236}">
                <a16:creationId xmlns:a16="http://schemas.microsoft.com/office/drawing/2014/main" xmlns="" id="{4DA81EA9-0816-472F-931E-353E3DDB8D7E}"/>
              </a:ext>
            </a:extLst>
          </p:cNvPr>
          <p:cNvSpPr txBox="1"/>
          <p:nvPr/>
        </p:nvSpPr>
        <p:spPr>
          <a:xfrm>
            <a:off x="6831153" y="3150581"/>
            <a:ext cx="1017992" cy="415498"/>
          </a:xfrm>
          <a:prstGeom prst="rect">
            <a:avLst/>
          </a:prstGeom>
          <a:solidFill>
            <a:schemeClr val="bg1"/>
          </a:solidFill>
          <a:ln>
            <a:solidFill>
              <a:schemeClr val="bg1">
                <a:lumMod val="50000"/>
              </a:schemeClr>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b="1">
                <a:solidFill>
                  <a:schemeClr val="bg1">
                    <a:lumMod val="50000"/>
                  </a:schemeClr>
                </a:solidFill>
                <a:latin typeface="Arial" panose="020B0604020202020204" pitchFamily="34" charset="0"/>
                <a:cs typeface="Arial" panose="020B0604020202020204" pitchFamily="34" charset="0"/>
              </a:rPr>
              <a:t>Hybrids* 2050:</a:t>
            </a:r>
          </a:p>
          <a:p>
            <a:r>
              <a:rPr lang="en-GB" sz="1200" b="1">
                <a:solidFill>
                  <a:schemeClr val="bg1">
                    <a:lumMod val="50000"/>
                  </a:schemeClr>
                </a:solidFill>
                <a:latin typeface="Arial" panose="020B0604020202020204" pitchFamily="34" charset="0"/>
                <a:cs typeface="Arial" panose="020B0604020202020204" pitchFamily="34" charset="0"/>
              </a:rPr>
              <a:t>31.9 million</a:t>
            </a:r>
          </a:p>
        </p:txBody>
      </p:sp>
      <p:sp>
        <p:nvSpPr>
          <p:cNvPr id="15" name="TextBox 14">
            <a:extLst>
              <a:ext uri="{FF2B5EF4-FFF2-40B4-BE49-F238E27FC236}">
                <a16:creationId xmlns:a16="http://schemas.microsoft.com/office/drawing/2014/main" xmlns="" id="{9F1F68D1-A1A4-4BB1-B570-624939B8184F}"/>
              </a:ext>
            </a:extLst>
          </p:cNvPr>
          <p:cNvSpPr txBox="1"/>
          <p:nvPr/>
        </p:nvSpPr>
        <p:spPr>
          <a:xfrm>
            <a:off x="6571598" y="2043457"/>
            <a:ext cx="1133010" cy="415498"/>
          </a:xfrm>
          <a:prstGeom prst="rect">
            <a:avLst/>
          </a:prstGeom>
          <a:solidFill>
            <a:schemeClr val="bg1"/>
          </a:solidFill>
          <a:ln>
            <a:solidFill>
              <a:schemeClr val="accent1"/>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b="1">
                <a:solidFill>
                  <a:srgbClr val="4F81BD"/>
                </a:solidFill>
                <a:latin typeface="Arial" panose="020B0604020202020204" pitchFamily="34" charset="0"/>
                <a:cs typeface="Arial" panose="020B0604020202020204" pitchFamily="34" charset="0"/>
              </a:rPr>
              <a:t>Total Cars 2050:</a:t>
            </a:r>
          </a:p>
          <a:p>
            <a:r>
              <a:rPr lang="en-GB" sz="1200" b="1">
                <a:solidFill>
                  <a:srgbClr val="4F81BD"/>
                </a:solidFill>
                <a:latin typeface="Arial" panose="020B0604020202020204" pitchFamily="34" charset="0"/>
                <a:cs typeface="Arial" panose="020B0604020202020204" pitchFamily="34" charset="0"/>
              </a:rPr>
              <a:t>37.2 million</a:t>
            </a:r>
          </a:p>
        </p:txBody>
      </p:sp>
      <p:sp>
        <p:nvSpPr>
          <p:cNvPr id="16" name="Footer Placeholder 3">
            <a:extLst>
              <a:ext uri="{FF2B5EF4-FFF2-40B4-BE49-F238E27FC236}">
                <a16:creationId xmlns:a16="http://schemas.microsoft.com/office/drawing/2014/main" xmlns="" id="{F63359FC-C072-1048-B929-8EBE24983061}"/>
              </a:ext>
            </a:extLst>
          </p:cNvPr>
          <p:cNvSpPr>
            <a:spLocks noGrp="1"/>
          </p:cNvSpPr>
          <p:nvPr>
            <p:ph type="ftr" sz="quarter" idx="11"/>
          </p:nvPr>
        </p:nvSpPr>
        <p:spPr>
          <a:xfrm>
            <a:off x="3124200" y="6356350"/>
            <a:ext cx="2895600" cy="365125"/>
          </a:xfrm>
        </p:spPr>
        <p:txBody>
          <a:bodyPr/>
          <a:lstStyle/>
          <a:p>
            <a:r>
              <a:rPr lang="en-GB"/>
              <a:t>Electric Vehicle Paradigm Shift</a:t>
            </a:r>
          </a:p>
        </p:txBody>
      </p:sp>
      <p:sp>
        <p:nvSpPr>
          <p:cNvPr id="3" name="TextBox 2">
            <a:extLst>
              <a:ext uri="{FF2B5EF4-FFF2-40B4-BE49-F238E27FC236}">
                <a16:creationId xmlns:a16="http://schemas.microsoft.com/office/drawing/2014/main" xmlns="" id="{3079CBF3-716E-4A65-BD05-B857CD159180}"/>
              </a:ext>
            </a:extLst>
          </p:cNvPr>
          <p:cNvSpPr txBox="1"/>
          <p:nvPr/>
        </p:nvSpPr>
        <p:spPr>
          <a:xfrm>
            <a:off x="5126966" y="6255588"/>
            <a:ext cx="2743200" cy="2308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7F7F7F"/>
                </a:solidFill>
                <a:latin typeface="Arial"/>
                <a:cs typeface="Arial"/>
              </a:rPr>
              <a:t>*Hybrids include both plug-in and non-plug-in</a:t>
            </a:r>
          </a:p>
        </p:txBody>
      </p:sp>
    </p:spTree>
    <p:extLst>
      <p:ext uri="{BB962C8B-B14F-4D97-AF65-F5344CB8AC3E}">
        <p14:creationId xmlns:p14="http://schemas.microsoft.com/office/powerpoint/2010/main" val="9343556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CE262420-66F5-45AF-B728-A07AAE8C66B2}"/>
              </a:ext>
            </a:extLst>
          </p:cNvPr>
          <p:cNvSpPr>
            <a:spLocks noGrp="1"/>
          </p:cNvSpPr>
          <p:nvPr>
            <p:ph type="dt" sz="half" idx="10"/>
          </p:nvPr>
        </p:nvSpPr>
        <p:spPr>
          <a:xfrm>
            <a:off x="457200" y="6356350"/>
            <a:ext cx="2133600" cy="365125"/>
          </a:xfrm>
        </p:spPr>
        <p:txBody>
          <a:bodyPr/>
          <a:lstStyle/>
          <a:p>
            <a:fld id="{5EB0DD12-6927-4169-B1D3-2ACDC86A20CA}" type="datetime1">
              <a:rPr lang="en-GB" smtClean="0"/>
              <a:t>12/05/2018</a:t>
            </a:fld>
            <a:endParaRPr lang="en-GB"/>
          </a:p>
        </p:txBody>
      </p:sp>
      <p:sp>
        <p:nvSpPr>
          <p:cNvPr id="5" name="Slide Number Placeholder 4">
            <a:extLst>
              <a:ext uri="{FF2B5EF4-FFF2-40B4-BE49-F238E27FC236}">
                <a16:creationId xmlns:a16="http://schemas.microsoft.com/office/drawing/2014/main" xmlns="" id="{224D5D7E-F097-4E56-B45E-00102950CE3D}"/>
              </a:ext>
            </a:extLst>
          </p:cNvPr>
          <p:cNvSpPr>
            <a:spLocks noGrp="1"/>
          </p:cNvSpPr>
          <p:nvPr>
            <p:ph type="sldNum" sz="quarter" idx="12"/>
          </p:nvPr>
        </p:nvSpPr>
        <p:spPr>
          <a:xfrm>
            <a:off x="6553200" y="6356350"/>
            <a:ext cx="2133600" cy="365125"/>
          </a:xfrm>
        </p:spPr>
        <p:txBody>
          <a:bodyPr/>
          <a:lstStyle/>
          <a:p>
            <a:fld id="{AD2E422D-0E65-4B81-9088-EA407164B4A1}" type="slidenum">
              <a:rPr lang="en-GB" smtClean="0"/>
              <a:t>9</a:t>
            </a:fld>
            <a:endParaRPr lang="en-GB"/>
          </a:p>
        </p:txBody>
      </p:sp>
      <p:sp>
        <p:nvSpPr>
          <p:cNvPr id="6" name="Title 5">
            <a:extLst>
              <a:ext uri="{FF2B5EF4-FFF2-40B4-BE49-F238E27FC236}">
                <a16:creationId xmlns:a16="http://schemas.microsoft.com/office/drawing/2014/main" xmlns="" id="{DA2CFE4B-723A-4387-B0B8-60905DBDDF7F}"/>
              </a:ext>
            </a:extLst>
          </p:cNvPr>
          <p:cNvSpPr>
            <a:spLocks noGrp="1"/>
          </p:cNvSpPr>
          <p:nvPr>
            <p:ph type="ctrTitle"/>
          </p:nvPr>
        </p:nvSpPr>
        <p:spPr>
          <a:xfrm>
            <a:off x="453926" y="224274"/>
            <a:ext cx="8208912" cy="720080"/>
          </a:xfrm>
        </p:spPr>
        <p:txBody>
          <a:bodyPr anchor="t"/>
          <a:lstStyle/>
          <a:p>
            <a:r>
              <a:rPr lang="en-GB" b="1">
                <a:solidFill>
                  <a:srgbClr val="2F78AC"/>
                </a:solidFill>
              </a:rPr>
              <a:t>Electrical Demand</a:t>
            </a:r>
            <a:br>
              <a:rPr lang="en-GB" b="1">
                <a:solidFill>
                  <a:srgbClr val="2F78AC"/>
                </a:solidFill>
              </a:rPr>
            </a:br>
            <a:endParaRPr lang="en-GB" b="1">
              <a:solidFill>
                <a:srgbClr val="2F78AC"/>
              </a:solidFill>
            </a:endParaRPr>
          </a:p>
        </p:txBody>
      </p:sp>
      <p:sp>
        <p:nvSpPr>
          <p:cNvPr id="11" name="Rectangle: Rounded Corners 10">
            <a:extLst>
              <a:ext uri="{FF2B5EF4-FFF2-40B4-BE49-F238E27FC236}">
                <a16:creationId xmlns:a16="http://schemas.microsoft.com/office/drawing/2014/main" xmlns="" id="{15888CD8-EEAA-40AB-B89B-B9B2B9676580}"/>
              </a:ext>
            </a:extLst>
          </p:cNvPr>
          <p:cNvSpPr/>
          <p:nvPr/>
        </p:nvSpPr>
        <p:spPr>
          <a:xfrm>
            <a:off x="300228" y="3390281"/>
            <a:ext cx="2812726" cy="613541"/>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Arial" panose="020B0604020202020204" pitchFamily="34" charset="0"/>
                <a:cs typeface="Arial" panose="020B0604020202020204" pitchFamily="34" charset="0"/>
              </a:rPr>
              <a:t>Business as Usual</a:t>
            </a:r>
          </a:p>
        </p:txBody>
      </p:sp>
      <p:sp>
        <p:nvSpPr>
          <p:cNvPr id="13" name="Rectangle: Rounded Corners 12">
            <a:extLst>
              <a:ext uri="{FF2B5EF4-FFF2-40B4-BE49-F238E27FC236}">
                <a16:creationId xmlns:a16="http://schemas.microsoft.com/office/drawing/2014/main" xmlns="" id="{009433A7-F8FE-48C3-815C-FE9B8A3CF005}"/>
              </a:ext>
            </a:extLst>
          </p:cNvPr>
          <p:cNvSpPr/>
          <p:nvPr/>
        </p:nvSpPr>
        <p:spPr>
          <a:xfrm>
            <a:off x="3359477" y="2920450"/>
            <a:ext cx="2525653" cy="514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latin typeface="Arial" panose="020B0604020202020204" pitchFamily="34" charset="0"/>
                <a:cs typeface="Arial" panose="020B0604020202020204" pitchFamily="34" charset="0"/>
              </a:rPr>
              <a:t>2127.51kWh/EV* </a:t>
            </a:r>
          </a:p>
        </p:txBody>
      </p:sp>
      <p:sp>
        <p:nvSpPr>
          <p:cNvPr id="16" name="Arrow: Right 15">
            <a:extLst>
              <a:ext uri="{FF2B5EF4-FFF2-40B4-BE49-F238E27FC236}">
                <a16:creationId xmlns:a16="http://schemas.microsoft.com/office/drawing/2014/main" xmlns="" id="{AF0811CD-42A6-4521-BBFA-DB69E660F391}"/>
              </a:ext>
            </a:extLst>
          </p:cNvPr>
          <p:cNvSpPr/>
          <p:nvPr/>
        </p:nvSpPr>
        <p:spPr>
          <a:xfrm rot="5400000">
            <a:off x="1351809" y="4204856"/>
            <a:ext cx="705239" cy="312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CA9E7833-BE65-4EAE-9D39-3E5145053749}"/>
              </a:ext>
            </a:extLst>
          </p:cNvPr>
          <p:cNvSpPr/>
          <p:nvPr/>
        </p:nvSpPr>
        <p:spPr>
          <a:xfrm>
            <a:off x="6079928" y="3404658"/>
            <a:ext cx="2582689" cy="613541"/>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Arial" panose="020B0604020202020204" pitchFamily="34" charset="0"/>
                <a:cs typeface="Arial" panose="020B0604020202020204" pitchFamily="34" charset="0"/>
              </a:rPr>
              <a:t>Conservative</a:t>
            </a:r>
          </a:p>
        </p:txBody>
      </p:sp>
      <p:sp>
        <p:nvSpPr>
          <p:cNvPr id="18" name="Arrow: Right 17">
            <a:extLst>
              <a:ext uri="{FF2B5EF4-FFF2-40B4-BE49-F238E27FC236}">
                <a16:creationId xmlns:a16="http://schemas.microsoft.com/office/drawing/2014/main" xmlns="" id="{721C0CD8-F150-4654-A4CE-237E2C392D2E}"/>
              </a:ext>
            </a:extLst>
          </p:cNvPr>
          <p:cNvSpPr/>
          <p:nvPr/>
        </p:nvSpPr>
        <p:spPr>
          <a:xfrm rot="5400000">
            <a:off x="7045424" y="4228574"/>
            <a:ext cx="710271" cy="317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xmlns="" id="{C0A70725-F19B-421D-84F0-ED4E675F3C9A}"/>
              </a:ext>
            </a:extLst>
          </p:cNvPr>
          <p:cNvSpPr/>
          <p:nvPr/>
        </p:nvSpPr>
        <p:spPr>
          <a:xfrm>
            <a:off x="780181" y="4755003"/>
            <a:ext cx="1835541" cy="600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latin typeface="Arial" panose="020B0604020202020204" pitchFamily="34" charset="0"/>
                <a:cs typeface="Arial" panose="020B0604020202020204" pitchFamily="34" charset="0"/>
              </a:rPr>
              <a:t>2.98TWh </a:t>
            </a:r>
          </a:p>
        </p:txBody>
      </p:sp>
      <p:sp>
        <p:nvSpPr>
          <p:cNvPr id="31" name="Rectangle: Rounded Corners 30">
            <a:extLst>
              <a:ext uri="{FF2B5EF4-FFF2-40B4-BE49-F238E27FC236}">
                <a16:creationId xmlns:a16="http://schemas.microsoft.com/office/drawing/2014/main" xmlns="" id="{C76324AA-E629-4172-9506-7064ACA8F6CF}"/>
              </a:ext>
            </a:extLst>
          </p:cNvPr>
          <p:cNvSpPr/>
          <p:nvPr/>
        </p:nvSpPr>
        <p:spPr>
          <a:xfrm>
            <a:off x="6525374" y="4763629"/>
            <a:ext cx="1835541" cy="600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a:latin typeface="Arial" panose="020B0604020202020204" pitchFamily="34" charset="0"/>
                <a:cs typeface="Arial" panose="020B0604020202020204" pitchFamily="34" charset="0"/>
              </a:rPr>
              <a:t>9.15TWh </a:t>
            </a:r>
          </a:p>
        </p:txBody>
      </p:sp>
      <p:sp>
        <p:nvSpPr>
          <p:cNvPr id="36" name="Rectangle: Rounded Corners 35">
            <a:extLst>
              <a:ext uri="{FF2B5EF4-FFF2-40B4-BE49-F238E27FC236}">
                <a16:creationId xmlns:a16="http://schemas.microsoft.com/office/drawing/2014/main" xmlns="" id="{0C2F8419-F59E-4D56-8E9B-E6EA3093A7BD}"/>
              </a:ext>
            </a:extLst>
          </p:cNvPr>
          <p:cNvSpPr/>
          <p:nvPr/>
        </p:nvSpPr>
        <p:spPr>
          <a:xfrm>
            <a:off x="299977" y="1571856"/>
            <a:ext cx="1993691" cy="9456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b="1">
              <a:solidFill>
                <a:srgbClr val="1F497D"/>
              </a:solidFill>
              <a:latin typeface="Arial" panose="020B060402020202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xmlns="" id="{3147C820-31EE-4CF9-82F5-BDC82F1140B6}"/>
              </a:ext>
            </a:extLst>
          </p:cNvPr>
          <p:cNvSpPr/>
          <p:nvPr/>
        </p:nvSpPr>
        <p:spPr>
          <a:xfrm>
            <a:off x="6807171" y="1623615"/>
            <a:ext cx="2151841" cy="902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solidFill>
                <a:srgbClr val="1F497D"/>
              </a:solidFill>
              <a:latin typeface="Arial" panose="020B0604020202020204" pitchFamily="34" charset="0"/>
              <a:cs typeface="Arial" panose="020B0604020202020204" pitchFamily="34" charset="0"/>
            </a:endParaRPr>
          </a:p>
          <a:p>
            <a:pPr algn="ctr"/>
            <a:endParaRPr lang="es-ES" sz="2000" b="1">
              <a:solidFill>
                <a:srgbClr val="1F497D"/>
              </a:solidFill>
              <a:latin typeface="Arial" panose="020B0604020202020204" pitchFamily="34" charset="0"/>
              <a:cs typeface="Arial" panose="020B0604020202020204" pitchFamily="34" charset="0"/>
            </a:endParaRPr>
          </a:p>
          <a:p>
            <a:pPr algn="ctr"/>
            <a:endParaRPr lang="es-ES" sz="2200" b="1">
              <a:solidFill>
                <a:srgbClr val="1F497D"/>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xmlns="" id="{A8A7E33A-A035-40EF-B4D0-260A5A4F8CF7}"/>
              </a:ext>
            </a:extLst>
          </p:cNvPr>
          <p:cNvSpPr/>
          <p:nvPr/>
        </p:nvSpPr>
        <p:spPr>
          <a:xfrm>
            <a:off x="995841" y="5718291"/>
            <a:ext cx="1404220" cy="600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200" b="1">
                <a:latin typeface="Arial" panose="020B0604020202020204" pitchFamily="34" charset="0"/>
                <a:cs typeface="Arial" panose="020B0604020202020204" pitchFamily="34" charset="0"/>
              </a:rPr>
              <a:t>0.98%</a:t>
            </a:r>
            <a:endParaRPr lang="en-US">
              <a:latin typeface="Arial" panose="020B0604020202020204" pitchFamily="34" charset="0"/>
              <a:cs typeface="Arial" panose="020B0604020202020204" pitchFamily="34" charset="0"/>
            </a:endParaRPr>
          </a:p>
        </p:txBody>
      </p:sp>
      <p:sp>
        <p:nvSpPr>
          <p:cNvPr id="30" name="Arrow: Right 29">
            <a:extLst>
              <a:ext uri="{FF2B5EF4-FFF2-40B4-BE49-F238E27FC236}">
                <a16:creationId xmlns:a16="http://schemas.microsoft.com/office/drawing/2014/main" xmlns="" id="{36F088E5-D28A-4B1B-998E-B73E5252E143}"/>
              </a:ext>
            </a:extLst>
          </p:cNvPr>
          <p:cNvSpPr/>
          <p:nvPr/>
        </p:nvSpPr>
        <p:spPr>
          <a:xfrm rot="-5400000">
            <a:off x="1847826" y="5865436"/>
            <a:ext cx="503956" cy="29772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7" name="Picture 7">
            <a:extLst>
              <a:ext uri="{FF2B5EF4-FFF2-40B4-BE49-F238E27FC236}">
                <a16:creationId xmlns:a16="http://schemas.microsoft.com/office/drawing/2014/main" xmlns="" id="{814821E4-D18C-4655-96C3-76CD62B9F0F0}"/>
              </a:ext>
            </a:extLst>
          </p:cNvPr>
          <p:cNvPicPr>
            <a:picLocks noChangeAspect="1"/>
          </p:cNvPicPr>
          <p:nvPr/>
        </p:nvPicPr>
        <p:blipFill>
          <a:blip r:embed="rId3"/>
          <a:stretch>
            <a:fillRect/>
          </a:stretch>
        </p:blipFill>
        <p:spPr>
          <a:xfrm>
            <a:off x="382437" y="1675974"/>
            <a:ext cx="1823050" cy="774353"/>
          </a:xfrm>
          <a:prstGeom prst="rect">
            <a:avLst/>
          </a:prstGeom>
        </p:spPr>
      </p:pic>
      <p:sp>
        <p:nvSpPr>
          <p:cNvPr id="43" name="Rectangle: Rounded Corners 42">
            <a:extLst>
              <a:ext uri="{FF2B5EF4-FFF2-40B4-BE49-F238E27FC236}">
                <a16:creationId xmlns:a16="http://schemas.microsoft.com/office/drawing/2014/main" xmlns="" id="{64AE3510-9820-4A1A-804D-E5BB4634B593}"/>
              </a:ext>
            </a:extLst>
          </p:cNvPr>
          <p:cNvSpPr/>
          <p:nvPr/>
        </p:nvSpPr>
        <p:spPr>
          <a:xfrm>
            <a:off x="2499712" y="1586232"/>
            <a:ext cx="1993691" cy="9456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b="1">
              <a:solidFill>
                <a:srgbClr val="1F497D"/>
              </a:solidFill>
              <a:latin typeface="Arial" panose="020B0604020202020204" pitchFamily="34" charset="0"/>
              <a:cs typeface="Arial" panose="020B0604020202020204" pitchFamily="34" charset="0"/>
            </a:endParaRPr>
          </a:p>
        </p:txBody>
      </p:sp>
      <p:sp>
        <p:nvSpPr>
          <p:cNvPr id="44" name="Rectangle: Rounded Corners 43">
            <a:extLst>
              <a:ext uri="{FF2B5EF4-FFF2-40B4-BE49-F238E27FC236}">
                <a16:creationId xmlns:a16="http://schemas.microsoft.com/office/drawing/2014/main" xmlns="" id="{5F17C2D6-7A96-4689-B0F4-19D63AC6CEAA}"/>
              </a:ext>
            </a:extLst>
          </p:cNvPr>
          <p:cNvSpPr/>
          <p:nvPr/>
        </p:nvSpPr>
        <p:spPr>
          <a:xfrm>
            <a:off x="4685069" y="1614986"/>
            <a:ext cx="1993691" cy="9456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b="1">
              <a:solidFill>
                <a:srgbClr val="1F497D"/>
              </a:solidFill>
              <a:latin typeface="Arial" panose="020B0604020202020204" pitchFamily="34" charset="0"/>
              <a:cs typeface="Arial" panose="020B0604020202020204" pitchFamily="34" charset="0"/>
            </a:endParaRPr>
          </a:p>
        </p:txBody>
      </p:sp>
      <p:pic>
        <p:nvPicPr>
          <p:cNvPr id="20" name="Picture 20">
            <a:extLst>
              <a:ext uri="{FF2B5EF4-FFF2-40B4-BE49-F238E27FC236}">
                <a16:creationId xmlns:a16="http://schemas.microsoft.com/office/drawing/2014/main" xmlns="" id="{1C2F4834-A2A3-4F03-A6EF-12009665DF8F}"/>
              </a:ext>
            </a:extLst>
          </p:cNvPr>
          <p:cNvPicPr>
            <a:picLocks noChangeAspect="1"/>
          </p:cNvPicPr>
          <p:nvPr/>
        </p:nvPicPr>
        <p:blipFill>
          <a:blip r:embed="rId4"/>
          <a:stretch>
            <a:fillRect/>
          </a:stretch>
        </p:blipFill>
        <p:spPr>
          <a:xfrm>
            <a:off x="4894590" y="1663997"/>
            <a:ext cx="1626439" cy="870192"/>
          </a:xfrm>
          <a:prstGeom prst="rect">
            <a:avLst/>
          </a:prstGeom>
        </p:spPr>
      </p:pic>
      <p:pic>
        <p:nvPicPr>
          <p:cNvPr id="22" name="Picture 44">
            <a:extLst>
              <a:ext uri="{FF2B5EF4-FFF2-40B4-BE49-F238E27FC236}">
                <a16:creationId xmlns:a16="http://schemas.microsoft.com/office/drawing/2014/main" xmlns="" id="{203A2CE3-4CCB-47AE-AD10-6BDE1C0581EF}"/>
              </a:ext>
            </a:extLst>
          </p:cNvPr>
          <p:cNvPicPr>
            <a:picLocks noChangeAspect="1"/>
          </p:cNvPicPr>
          <p:nvPr/>
        </p:nvPicPr>
        <p:blipFill>
          <a:blip r:embed="rId5"/>
          <a:stretch>
            <a:fillRect/>
          </a:stretch>
        </p:blipFill>
        <p:spPr>
          <a:xfrm>
            <a:off x="6909757" y="1792489"/>
            <a:ext cx="1952446" cy="570079"/>
          </a:xfrm>
          <a:prstGeom prst="rect">
            <a:avLst/>
          </a:prstGeom>
        </p:spPr>
      </p:pic>
      <p:pic>
        <p:nvPicPr>
          <p:cNvPr id="48" name="Picture 48">
            <a:extLst>
              <a:ext uri="{FF2B5EF4-FFF2-40B4-BE49-F238E27FC236}">
                <a16:creationId xmlns:a16="http://schemas.microsoft.com/office/drawing/2014/main" xmlns="" id="{1A1CD8C8-E3DE-478B-871B-4F1A555BB0CB}"/>
              </a:ext>
            </a:extLst>
          </p:cNvPr>
          <p:cNvPicPr>
            <a:picLocks noChangeAspect="1"/>
          </p:cNvPicPr>
          <p:nvPr/>
        </p:nvPicPr>
        <p:blipFill>
          <a:blip r:embed="rId6"/>
          <a:stretch>
            <a:fillRect/>
          </a:stretch>
        </p:blipFill>
        <p:spPr>
          <a:xfrm>
            <a:off x="2681737" y="1676221"/>
            <a:ext cx="1652677" cy="773860"/>
          </a:xfrm>
          <a:prstGeom prst="rect">
            <a:avLst/>
          </a:prstGeom>
        </p:spPr>
      </p:pic>
      <p:sp>
        <p:nvSpPr>
          <p:cNvPr id="50" name="Rectangle: Rounded Corners 49">
            <a:extLst>
              <a:ext uri="{FF2B5EF4-FFF2-40B4-BE49-F238E27FC236}">
                <a16:creationId xmlns:a16="http://schemas.microsoft.com/office/drawing/2014/main" xmlns="" id="{3875EBE1-838D-45B0-B6E8-192B1D907E7D}"/>
              </a:ext>
            </a:extLst>
          </p:cNvPr>
          <p:cNvSpPr/>
          <p:nvPr/>
        </p:nvSpPr>
        <p:spPr>
          <a:xfrm>
            <a:off x="6559878" y="5747043"/>
            <a:ext cx="1404220" cy="600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200" b="1">
                <a:latin typeface="Arial" panose="020B0604020202020204" pitchFamily="34" charset="0"/>
                <a:cs typeface="Arial" panose="020B0604020202020204" pitchFamily="34" charset="0"/>
              </a:rPr>
              <a:t>3.01%</a:t>
            </a:r>
            <a:endParaRPr lang="en-US">
              <a:latin typeface="Arial" panose="020B0604020202020204" pitchFamily="34" charset="0"/>
              <a:cs typeface="Arial" panose="020B0604020202020204" pitchFamily="34" charset="0"/>
            </a:endParaRPr>
          </a:p>
        </p:txBody>
      </p:sp>
      <p:sp>
        <p:nvSpPr>
          <p:cNvPr id="51" name="Arrow: Right 50">
            <a:extLst>
              <a:ext uri="{FF2B5EF4-FFF2-40B4-BE49-F238E27FC236}">
                <a16:creationId xmlns:a16="http://schemas.microsoft.com/office/drawing/2014/main" xmlns="" id="{604990C6-0EE8-4187-98BE-71F613016B4F}"/>
              </a:ext>
            </a:extLst>
          </p:cNvPr>
          <p:cNvSpPr/>
          <p:nvPr/>
        </p:nvSpPr>
        <p:spPr>
          <a:xfrm rot="-5400000">
            <a:off x="7411861" y="5894188"/>
            <a:ext cx="503956" cy="29772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EA916475-2938-481E-9DA2-FD1AD14261AD}"/>
              </a:ext>
            </a:extLst>
          </p:cNvPr>
          <p:cNvSpPr txBox="1"/>
          <p:nvPr/>
        </p:nvSpPr>
        <p:spPr>
          <a:xfrm>
            <a:off x="2884099" y="5047890"/>
            <a:ext cx="3347048"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1F497D"/>
                </a:solidFill>
                <a:latin typeface="Arial" panose="020B0604020202020204" pitchFamily="34" charset="0"/>
                <a:cs typeface="Arial" panose="020B0604020202020204" pitchFamily="34" charset="0"/>
              </a:rPr>
              <a:t>EV's Annual Electrical Demand</a:t>
            </a:r>
            <a:r>
              <a:rPr lang="en-US">
                <a:latin typeface="Arial" panose="020B0604020202020204" pitchFamily="34" charset="0"/>
                <a:cs typeface="Arial" panose="020B0604020202020204" pitchFamily="34" charset="0"/>
              </a:rPr>
              <a:t> </a:t>
            </a:r>
          </a:p>
        </p:txBody>
      </p:sp>
      <p:sp>
        <p:nvSpPr>
          <p:cNvPr id="57" name="TextBox 56">
            <a:extLst>
              <a:ext uri="{FF2B5EF4-FFF2-40B4-BE49-F238E27FC236}">
                <a16:creationId xmlns:a16="http://schemas.microsoft.com/office/drawing/2014/main" xmlns="" id="{904B771B-0C0C-4863-A494-C13BE6315588}"/>
              </a:ext>
            </a:extLst>
          </p:cNvPr>
          <p:cNvSpPr txBox="1"/>
          <p:nvPr/>
        </p:nvSpPr>
        <p:spPr>
          <a:xfrm>
            <a:off x="488395" y="4100947"/>
            <a:ext cx="2411517" cy="400110"/>
          </a:xfrm>
          <a:prstGeom prst="rect">
            <a:avLst/>
          </a:prstGeom>
          <a:solidFill>
            <a:schemeClr val="bg1"/>
          </a:solidFill>
          <a:ln>
            <a:solidFill>
              <a:srgbClr val="00B050"/>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rgbClr val="00B050"/>
                </a:solidFill>
                <a:latin typeface="Arial" panose="020B0604020202020204" pitchFamily="34" charset="0"/>
                <a:cs typeface="Arial" panose="020B0604020202020204" pitchFamily="34" charset="0"/>
              </a:rPr>
              <a:t>EV 2050:</a:t>
            </a:r>
            <a:r>
              <a:rPr lang="en-GB" sz="900" b="1">
                <a:solidFill>
                  <a:srgbClr val="00B050"/>
                </a:solidFill>
                <a:latin typeface="Arial" panose="020B0604020202020204" pitchFamily="34" charset="0"/>
                <a:cs typeface="Arial" panose="020B0604020202020204" pitchFamily="34" charset="0"/>
              </a:rPr>
              <a:t> </a:t>
            </a:r>
            <a:r>
              <a:rPr lang="en-GB" sz="2000" b="1">
                <a:solidFill>
                  <a:srgbClr val="00B050"/>
                </a:solidFill>
                <a:latin typeface="Arial" panose="020B0604020202020204" pitchFamily="34" charset="0"/>
                <a:cs typeface="Arial" panose="020B0604020202020204" pitchFamily="34" charset="0"/>
              </a:rPr>
              <a:t>1.4 million</a:t>
            </a:r>
            <a:endParaRPr lang="en-US" sz="2000"/>
          </a:p>
        </p:txBody>
      </p:sp>
      <p:cxnSp>
        <p:nvCxnSpPr>
          <p:cNvPr id="60" name="Straight Arrow Connector 59">
            <a:extLst>
              <a:ext uri="{FF2B5EF4-FFF2-40B4-BE49-F238E27FC236}">
                <a16:creationId xmlns:a16="http://schemas.microsoft.com/office/drawing/2014/main" xmlns="" id="{F5767DBC-3567-4FD8-9733-DC2F6C0FACFB}"/>
              </a:ext>
            </a:extLst>
          </p:cNvPr>
          <p:cNvCxnSpPr/>
          <p:nvPr/>
        </p:nvCxnSpPr>
        <p:spPr>
          <a:xfrm>
            <a:off x="1268083" y="2504535"/>
            <a:ext cx="2056920" cy="666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D70B051F-F6BE-4524-A497-8B1D590FBC73}"/>
              </a:ext>
            </a:extLst>
          </p:cNvPr>
          <p:cNvCxnSpPr>
            <a:cxnSpLocks/>
          </p:cNvCxnSpPr>
          <p:nvPr/>
        </p:nvCxnSpPr>
        <p:spPr>
          <a:xfrm flipH="1">
            <a:off x="5208676" y="2559408"/>
            <a:ext cx="470380" cy="305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ECABD99A-6B6B-4C33-85F9-CB533C127CC3}"/>
              </a:ext>
            </a:extLst>
          </p:cNvPr>
          <p:cNvCxnSpPr>
            <a:cxnSpLocks/>
          </p:cNvCxnSpPr>
          <p:nvPr/>
        </p:nvCxnSpPr>
        <p:spPr>
          <a:xfrm>
            <a:off x="3514605" y="2541256"/>
            <a:ext cx="475770" cy="305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D43CC000-9D4A-43E3-B57A-0C06183AA11A}"/>
              </a:ext>
            </a:extLst>
          </p:cNvPr>
          <p:cNvCxnSpPr>
            <a:cxnSpLocks/>
          </p:cNvCxnSpPr>
          <p:nvPr/>
        </p:nvCxnSpPr>
        <p:spPr>
          <a:xfrm flipH="1">
            <a:off x="5943420" y="2507709"/>
            <a:ext cx="1976527" cy="663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33B432AC-8FB6-426A-B91A-439252CB00AF}"/>
              </a:ext>
            </a:extLst>
          </p:cNvPr>
          <p:cNvSpPr txBox="1"/>
          <p:nvPr/>
        </p:nvSpPr>
        <p:spPr>
          <a:xfrm>
            <a:off x="3128513" y="6140569"/>
            <a:ext cx="2743200" cy="2308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7F7F7F"/>
                </a:solidFill>
                <a:latin typeface="Arial" panose="020B0604020202020204" pitchFamily="34" charset="0"/>
                <a:cs typeface="Arial" panose="020B0604020202020204" pitchFamily="34" charset="0"/>
              </a:rPr>
              <a:t>*Annual Distance Covered/EV = 12713km</a:t>
            </a:r>
          </a:p>
        </p:txBody>
      </p:sp>
      <p:sp>
        <p:nvSpPr>
          <p:cNvPr id="33" name="Footer Placeholder 3">
            <a:extLst>
              <a:ext uri="{FF2B5EF4-FFF2-40B4-BE49-F238E27FC236}">
                <a16:creationId xmlns:a16="http://schemas.microsoft.com/office/drawing/2014/main" xmlns="" id="{2EA851C6-E000-D747-982F-E146EE91885D}"/>
              </a:ext>
            </a:extLst>
          </p:cNvPr>
          <p:cNvSpPr>
            <a:spLocks noGrp="1"/>
          </p:cNvSpPr>
          <p:nvPr>
            <p:ph type="ftr" sz="quarter" idx="11"/>
          </p:nvPr>
        </p:nvSpPr>
        <p:spPr>
          <a:xfrm>
            <a:off x="3124200" y="6356350"/>
            <a:ext cx="2895600" cy="365125"/>
          </a:xfrm>
        </p:spPr>
        <p:txBody>
          <a:bodyPr/>
          <a:lstStyle/>
          <a:p>
            <a:r>
              <a:rPr lang="en-GB"/>
              <a:t>Electric Vehicle Paradigm Shift</a:t>
            </a:r>
          </a:p>
        </p:txBody>
      </p:sp>
      <p:sp>
        <p:nvSpPr>
          <p:cNvPr id="34" name="TextBox 33">
            <a:extLst>
              <a:ext uri="{FF2B5EF4-FFF2-40B4-BE49-F238E27FC236}">
                <a16:creationId xmlns:a16="http://schemas.microsoft.com/office/drawing/2014/main" xmlns="" id="{135CB3FA-F4D5-48DF-ABF8-83AA57588306}"/>
              </a:ext>
            </a:extLst>
          </p:cNvPr>
          <p:cNvSpPr txBox="1"/>
          <p:nvPr/>
        </p:nvSpPr>
        <p:spPr>
          <a:xfrm>
            <a:off x="6279598" y="4096274"/>
            <a:ext cx="2237192" cy="400110"/>
          </a:xfrm>
          <a:prstGeom prst="rect">
            <a:avLst/>
          </a:prstGeom>
          <a:solidFill>
            <a:schemeClr val="bg1"/>
          </a:solidFill>
          <a:ln>
            <a:solidFill>
              <a:srgbClr val="00B050"/>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rgbClr val="00B050"/>
                </a:solidFill>
                <a:latin typeface="Arial" panose="020B0604020202020204" pitchFamily="34" charset="0"/>
                <a:cs typeface="Arial" panose="020B0604020202020204" pitchFamily="34" charset="0"/>
              </a:rPr>
              <a:t>EV 2050: </a:t>
            </a:r>
            <a:r>
              <a:rPr lang="en-GB" sz="2000" b="1">
                <a:solidFill>
                  <a:srgbClr val="00B050"/>
                </a:solidFill>
                <a:latin typeface="Arial" panose="020B0604020202020204" pitchFamily="34" charset="0"/>
                <a:cs typeface="Arial" panose="020B0604020202020204" pitchFamily="34" charset="0"/>
              </a:rPr>
              <a:t>4.3 million</a:t>
            </a:r>
            <a:endParaRPr lang="en-US" sz="2000"/>
          </a:p>
        </p:txBody>
      </p:sp>
    </p:spTree>
    <p:extLst>
      <p:ext uri="{BB962C8B-B14F-4D97-AF65-F5344CB8AC3E}">
        <p14:creationId xmlns:p14="http://schemas.microsoft.com/office/powerpoint/2010/main" val="2933068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1661</Words>
  <Application>Microsoft Office PowerPoint</Application>
  <PresentationFormat>On-screen Show (4:3)</PresentationFormat>
  <Paragraphs>595</Paragraphs>
  <Slides>30</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 Math</vt:lpstr>
      <vt:lpstr>Verdana</vt:lpstr>
      <vt:lpstr>Office Theme</vt:lpstr>
      <vt:lpstr>     </vt:lpstr>
      <vt:lpstr>Problem Description</vt:lpstr>
      <vt:lpstr>Presentation Structure</vt:lpstr>
      <vt:lpstr>Scenario Matrix</vt:lpstr>
      <vt:lpstr>Presentation Structure</vt:lpstr>
      <vt:lpstr>Business as Usual Scenario</vt:lpstr>
      <vt:lpstr>Presentation Structure</vt:lpstr>
      <vt:lpstr>Conservative Scenario</vt:lpstr>
      <vt:lpstr>Electrical Demand </vt:lpstr>
      <vt:lpstr>Grid Infrastructure</vt:lpstr>
      <vt:lpstr>PowerPoint Presentation</vt:lpstr>
      <vt:lpstr>Presentation Structure</vt:lpstr>
      <vt:lpstr>Aggressive Scenario</vt:lpstr>
      <vt:lpstr>Aggressive Scenario</vt:lpstr>
      <vt:lpstr>Electricity Demand</vt:lpstr>
      <vt:lpstr>Electricity Demand</vt:lpstr>
      <vt:lpstr>PowerPoint Presentation</vt:lpstr>
      <vt:lpstr>Grid Infrastructure</vt:lpstr>
      <vt:lpstr>Public Charging Infrastructure </vt:lpstr>
      <vt:lpstr>Economic Implications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Josh Findlay</dc:creator>
  <cp:lastModifiedBy>Josh Findlay</cp:lastModifiedBy>
  <cp:revision>3</cp:revision>
  <dcterms:modified xsi:type="dcterms:W3CDTF">2018-05-12T06:18:48Z</dcterms:modified>
</cp:coreProperties>
</file>