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embeddedFontLst>
    <p:embeddedFont>
      <p:font typeface="Source Sans Pro" panose="020B0604020202020204" charset="0"/>
      <p:regular r:id="rId36"/>
      <p:bold r:id="rId37"/>
      <p:italic r:id="rId38"/>
      <p:boldItalic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E5A"/>
    <a:srgbClr val="000B22"/>
    <a:srgbClr val="20386E"/>
    <a:srgbClr val="A6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34BD39-03CB-4000-B99A-0ACB4F4A00FE}">
  <a:tblStyle styleId="{ED34BD39-03CB-4000-B99A-0ACB4F4A00F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26798FA-5EB4-4201-ABE7-F86A538523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600" y="58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4372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7085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satisfaction of local communities needs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1409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satisfaction of local communities needs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9003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satisfaction of local communities needs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6208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2402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3871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7429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9543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5853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7834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Flap rise at the root of each blade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830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4182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2225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9310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Shape 5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721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8407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2222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43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84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Shape 6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518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Shape 6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76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Production of 1 kg fish needs around 25 m^3 of water or 12 m^2 of land.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Compared with other hydropower station, the effect on water discharges could be negligible.  </a:t>
            </a:r>
            <a:endParaRPr/>
          </a:p>
        </p:txBody>
      </p:sp>
      <p:sp>
        <p:nvSpPr>
          <p:cNvPr id="680" name="Shape 6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796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2973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Morphological traits: swimming style, size and body shape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91436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Shape 7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38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(to get more power)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(to make it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dispatchable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source)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(technological enhancements + more efficient layout)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Shape 7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28967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Shape 7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348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8320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0531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3610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711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9539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694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762000" y="1287426"/>
            <a:ext cx="110796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HAPI</a:t>
            </a:r>
            <a:endParaRPr sz="6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Combined Wind and Hydro Power Generation in the Nile</a:t>
            </a:r>
            <a:endParaRPr sz="4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228599" y="1828800"/>
            <a:ext cx="117348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 l="7329" r="7115"/>
          <a:stretch/>
        </p:blipFill>
        <p:spPr>
          <a:xfrm>
            <a:off x="3882127" y="4112911"/>
            <a:ext cx="1475994" cy="1366348"/>
          </a:xfrm>
          <a:prstGeom prst="ellipse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573207" y="5507125"/>
            <a:ext cx="11390192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THET THIN ZAR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LWIN           NIKOLAOS NTAVARINOS              ZLATINA PASEVA             GERASIMOS PETRATOS </a:t>
            </a:r>
            <a:endParaRPr sz="2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8405" y="4086007"/>
            <a:ext cx="1307700" cy="1366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6">
            <a:alphaModFix/>
          </a:blip>
          <a:srcRect b="16729"/>
          <a:stretch/>
        </p:blipFill>
        <p:spPr>
          <a:xfrm>
            <a:off x="1022699" y="4100659"/>
            <a:ext cx="1479035" cy="136634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IMG_20180425_132928[4063]"/>
          <p:cNvPicPr preferRelativeResize="0"/>
          <p:nvPr/>
        </p:nvPicPr>
        <p:blipFill rotWithShape="1">
          <a:blip r:embed="rId8">
            <a:alphaModFix/>
          </a:blip>
          <a:srcRect l="31379" t="20654" r="24841" b="16696"/>
          <a:stretch/>
        </p:blipFill>
        <p:spPr>
          <a:xfrm>
            <a:off x="9720404" y="4098515"/>
            <a:ext cx="1448897" cy="136849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Energy Output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134775" y="1378352"/>
            <a:ext cx="6716400" cy="3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Wind profile                                                                                                             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Shape 342"/>
          <p:cNvSpPr txBox="1">
            <a:spLocks noGrp="1"/>
          </p:cNvSpPr>
          <p:nvPr>
            <p:ph type="body" idx="2"/>
          </p:nvPr>
        </p:nvSpPr>
        <p:spPr>
          <a:xfrm>
            <a:off x="6851176" y="1378353"/>
            <a:ext cx="5205900" cy="4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8708" y="2224294"/>
            <a:ext cx="7409289" cy="284193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 rot="-4570222">
            <a:off x="4889115" y="5620408"/>
            <a:ext cx="173027" cy="5390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 txBox="1"/>
          <p:nvPr/>
        </p:nvSpPr>
        <p:spPr>
          <a:xfrm>
            <a:off x="1015160" y="5453634"/>
            <a:ext cx="357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Mean wind speed: 6.6 m/s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5632325" y="5782131"/>
            <a:ext cx="131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CF = 41%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5528821" y="5119682"/>
            <a:ext cx="208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360 MWh/year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5279371" y="4974106"/>
            <a:ext cx="2535000" cy="76740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/>
          <p:nvPr/>
        </p:nvSpPr>
        <p:spPr>
          <a:xfrm rot="-7350874">
            <a:off x="4859296" y="5287641"/>
            <a:ext cx="172917" cy="53932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9390515" y="6031164"/>
            <a:ext cx="1621198" cy="24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[Windfinder.com]</a:t>
            </a:r>
            <a:endParaRPr dirty="0"/>
          </a:p>
        </p:txBody>
      </p:sp>
      <p:grpSp>
        <p:nvGrpSpPr>
          <p:cNvPr id="355" name="Shape 355"/>
          <p:cNvGrpSpPr/>
          <p:nvPr/>
        </p:nvGrpSpPr>
        <p:grpSpPr>
          <a:xfrm>
            <a:off x="8000007" y="1936076"/>
            <a:ext cx="3790950" cy="3943350"/>
            <a:chOff x="7715104" y="2016373"/>
            <a:chExt cx="3790950" cy="3943350"/>
          </a:xfrm>
        </p:grpSpPr>
        <p:pic>
          <p:nvPicPr>
            <p:cNvPr id="356" name="Shape 3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15104" y="2016373"/>
              <a:ext cx="3790950" cy="3943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Shape 357"/>
            <p:cNvSpPr/>
            <p:nvPr/>
          </p:nvSpPr>
          <p:spPr>
            <a:xfrm>
              <a:off x="7875639" y="2016373"/>
              <a:ext cx="2595716" cy="5049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" name="Shape 358"/>
          <p:cNvSpPr/>
          <p:nvPr/>
        </p:nvSpPr>
        <p:spPr>
          <a:xfrm>
            <a:off x="7875639" y="1866882"/>
            <a:ext cx="3706761" cy="612648"/>
          </a:xfrm>
          <a:prstGeom prst="flowChartProcess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Wind direction distribution throughout a year</a:t>
            </a: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1572610" y="2040440"/>
            <a:ext cx="3706761" cy="327505"/>
          </a:xfrm>
          <a:prstGeom prst="flowChartProcess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Wind exceedance curve</a:t>
            </a:r>
            <a:endParaRPr/>
          </a:p>
        </p:txBody>
      </p:sp>
      <p:sp>
        <p:nvSpPr>
          <p:cNvPr id="22" name="Shape 152">
            <a:extLst>
              <a:ext uri="{FF2B5EF4-FFF2-40B4-BE49-F238E27FC236}">
                <a16:creationId xmlns:a16="http://schemas.microsoft.com/office/drawing/2014/main" id="{17715005-2525-4C88-87B1-C6D74B82614D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99">
            <a:extLst>
              <a:ext uri="{FF2B5EF4-FFF2-40B4-BE49-F238E27FC236}">
                <a16:creationId xmlns:a16="http://schemas.microsoft.com/office/drawing/2014/main" id="{2FB7B72A-B4E9-448F-9C1D-2F06964D88AD}"/>
              </a:ext>
            </a:extLst>
          </p:cNvPr>
          <p:cNvSpPr txBox="1">
            <a:spLocks/>
          </p:cNvSpPr>
          <p:nvPr/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10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Energy Output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Shape 365"/>
          <p:cNvSpPr txBox="1">
            <a:spLocks noGrp="1"/>
          </p:cNvSpPr>
          <p:nvPr>
            <p:ph type="body" idx="2"/>
          </p:nvPr>
        </p:nvSpPr>
        <p:spPr>
          <a:xfrm>
            <a:off x="609600" y="1378353"/>
            <a:ext cx="11447476" cy="4747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River current profile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Shape 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/>
          <p:nvPr/>
        </p:nvSpPr>
        <p:spPr>
          <a:xfrm>
            <a:off x="7394433" y="4777347"/>
            <a:ext cx="2251500" cy="70230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/>
          <p:nvPr/>
        </p:nvSpPr>
        <p:spPr>
          <a:xfrm>
            <a:off x="7553780" y="4882433"/>
            <a:ext cx="193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60 MWh/year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 txBox="1"/>
          <p:nvPr/>
        </p:nvSpPr>
        <p:spPr>
          <a:xfrm>
            <a:off x="10157848" y="4908955"/>
            <a:ext cx="131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CF = 35%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 txBox="1"/>
          <p:nvPr/>
        </p:nvSpPr>
        <p:spPr>
          <a:xfrm>
            <a:off x="7380172" y="2608994"/>
            <a:ext cx="4264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Mean current speed: 0.8m/s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1814051" y="5325758"/>
            <a:ext cx="38924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Contour of stream velocity in a cross-section</a:t>
            </a: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11137064" y="3322369"/>
            <a:ext cx="731520" cy="1341086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7245248" y="3286094"/>
            <a:ext cx="731520" cy="1341085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52">
            <a:extLst>
              <a:ext uri="{FF2B5EF4-FFF2-40B4-BE49-F238E27FC236}">
                <a16:creationId xmlns:a16="http://schemas.microsoft.com/office/drawing/2014/main" id="{56EFB818-BA01-4213-BBF7-DE16BBCF64DC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99">
            <a:extLst>
              <a:ext uri="{FF2B5EF4-FFF2-40B4-BE49-F238E27FC236}">
                <a16:creationId xmlns:a16="http://schemas.microsoft.com/office/drawing/2014/main" id="{EB0B4A6F-B751-4B57-B799-6B4C0EB97DDA}"/>
              </a:ext>
            </a:extLst>
          </p:cNvPr>
          <p:cNvSpPr txBox="1">
            <a:spLocks/>
          </p:cNvSpPr>
          <p:nvPr/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11</a:t>
            </a:fld>
            <a:endParaRPr lang="en-US" sz="1400" b="1" dirty="0">
              <a:solidFill>
                <a:srgbClr val="F9FFFB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48E6-094D-4CDA-B3F4-33AE9D818F20}"/>
              </a:ext>
            </a:extLst>
          </p:cNvPr>
          <p:cNvGrpSpPr/>
          <p:nvPr/>
        </p:nvGrpSpPr>
        <p:grpSpPr>
          <a:xfrm>
            <a:off x="1116254" y="2345757"/>
            <a:ext cx="5198790" cy="3731541"/>
            <a:chOff x="1116254" y="2345757"/>
            <a:chExt cx="5198790" cy="3731541"/>
          </a:xfrm>
        </p:grpSpPr>
        <p:pic>
          <p:nvPicPr>
            <p:cNvPr id="369" name="Shape 3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6254" y="2345757"/>
              <a:ext cx="5198790" cy="2889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6FFECB-00BD-49A9-BBDA-B1EF5D6A3629}"/>
                </a:ext>
              </a:extLst>
            </p:cNvPr>
            <p:cNvSpPr txBox="1"/>
            <p:nvPr/>
          </p:nvSpPr>
          <p:spPr>
            <a:xfrm>
              <a:off x="1965278" y="5800299"/>
              <a:ext cx="21972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[ N.M. </a:t>
              </a: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Eshra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, 2014]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Energy Output</a:t>
            </a:r>
            <a:endParaRPr sz="4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Shape 383"/>
          <p:cNvSpPr txBox="1">
            <a:spLocks noGrp="1"/>
          </p:cNvSpPr>
          <p:nvPr>
            <p:ph type="subTitle" idx="1"/>
          </p:nvPr>
        </p:nvSpPr>
        <p:spPr>
          <a:xfrm>
            <a:off x="228600" y="1219201"/>
            <a:ext cx="117348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Shape 388"/>
          <p:cNvGrpSpPr/>
          <p:nvPr/>
        </p:nvGrpSpPr>
        <p:grpSpPr>
          <a:xfrm>
            <a:off x="228600" y="2142376"/>
            <a:ext cx="3449109" cy="592051"/>
            <a:chOff x="326091" y="2470296"/>
            <a:chExt cx="3449109" cy="592051"/>
          </a:xfrm>
        </p:grpSpPr>
        <p:sp>
          <p:nvSpPr>
            <p:cNvPr id="389" name="Shape 389"/>
            <p:cNvSpPr/>
            <p:nvPr/>
          </p:nvSpPr>
          <p:spPr>
            <a:xfrm>
              <a:off x="326091" y="2470296"/>
              <a:ext cx="3449109" cy="592051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1023501" y="2539610"/>
              <a:ext cx="263956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Total energy output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Shape 391"/>
          <p:cNvGrpSpPr/>
          <p:nvPr/>
        </p:nvGrpSpPr>
        <p:grpSpPr>
          <a:xfrm>
            <a:off x="368699" y="3764799"/>
            <a:ext cx="3615144" cy="592051"/>
            <a:chOff x="4123944" y="2417436"/>
            <a:chExt cx="3615144" cy="592051"/>
          </a:xfrm>
        </p:grpSpPr>
        <p:sp>
          <p:nvSpPr>
            <p:cNvPr id="392" name="Shape 392"/>
            <p:cNvSpPr/>
            <p:nvPr/>
          </p:nvSpPr>
          <p:spPr>
            <a:xfrm>
              <a:off x="4123944" y="2417436"/>
              <a:ext cx="3449109" cy="592051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Shape 393"/>
            <p:cNvSpPr txBox="1"/>
            <p:nvPr/>
          </p:nvSpPr>
          <p:spPr>
            <a:xfrm>
              <a:off x="4186316" y="2470434"/>
              <a:ext cx="35527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360+60 = </a:t>
              </a:r>
              <a:r>
                <a:rPr lang="en-US" sz="2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420 MWh/year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Shape 394"/>
          <p:cNvGrpSpPr/>
          <p:nvPr/>
        </p:nvGrpSpPr>
        <p:grpSpPr>
          <a:xfrm>
            <a:off x="3797420" y="2769092"/>
            <a:ext cx="4873642" cy="1269732"/>
            <a:chOff x="6656328" y="3266437"/>
            <a:chExt cx="4873642" cy="1269732"/>
          </a:xfrm>
        </p:grpSpPr>
        <p:sp>
          <p:nvSpPr>
            <p:cNvPr id="395" name="Shape 395"/>
            <p:cNvSpPr/>
            <p:nvPr/>
          </p:nvSpPr>
          <p:spPr>
            <a:xfrm>
              <a:off x="8080861" y="3266437"/>
              <a:ext cx="3449109" cy="592051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8482671" y="3324504"/>
              <a:ext cx="263956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100 </a:t>
              </a: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typical households</a:t>
              </a: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7" name="Shape 397"/>
            <p:cNvCxnSpPr/>
            <p:nvPr/>
          </p:nvCxnSpPr>
          <p:spPr>
            <a:xfrm rot="10800000" flipH="1">
              <a:off x="6656328" y="3483889"/>
              <a:ext cx="1451035" cy="1052280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98" name="Shape 398"/>
          <p:cNvGrpSpPr/>
          <p:nvPr/>
        </p:nvGrpSpPr>
        <p:grpSpPr>
          <a:xfrm>
            <a:off x="4676245" y="3227269"/>
            <a:ext cx="5926028" cy="2873833"/>
            <a:chOff x="4323414" y="3279426"/>
            <a:chExt cx="6345302" cy="2873833"/>
          </a:xfrm>
        </p:grpSpPr>
        <p:pic>
          <p:nvPicPr>
            <p:cNvPr id="399" name="Shape 399"/>
            <p:cNvPicPr preferRelativeResize="0"/>
            <p:nvPr/>
          </p:nvPicPr>
          <p:blipFill rotWithShape="1">
            <a:blip r:embed="rId4">
              <a:alphaModFix/>
            </a:blip>
            <a:srcRect t="41533"/>
            <a:stretch/>
          </p:blipFill>
          <p:spPr>
            <a:xfrm>
              <a:off x="4323414" y="3279426"/>
              <a:ext cx="6345302" cy="26095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Shape 400"/>
            <p:cNvSpPr txBox="1"/>
            <p:nvPr/>
          </p:nvSpPr>
          <p:spPr>
            <a:xfrm>
              <a:off x="5536825" y="5814705"/>
              <a:ext cx="50654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Egypt- Electric Power consumption – kWh per capita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01" name="Shape 401"/>
          <p:cNvCxnSpPr>
            <a:stCxn id="389" idx="2"/>
          </p:cNvCxnSpPr>
          <p:nvPr/>
        </p:nvCxnSpPr>
        <p:spPr>
          <a:xfrm>
            <a:off x="1953155" y="2734427"/>
            <a:ext cx="0" cy="103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Shape 152">
            <a:extLst>
              <a:ext uri="{FF2B5EF4-FFF2-40B4-BE49-F238E27FC236}">
                <a16:creationId xmlns:a16="http://schemas.microsoft.com/office/drawing/2014/main" id="{1DAE8EC1-69E7-43C3-808F-610A0D17DE7F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99">
            <a:extLst>
              <a:ext uri="{FF2B5EF4-FFF2-40B4-BE49-F238E27FC236}">
                <a16:creationId xmlns:a16="http://schemas.microsoft.com/office/drawing/2014/main" id="{52C1F7DA-2C62-44BE-800D-BA9B70E3A575}"/>
              </a:ext>
            </a:extLst>
          </p:cNvPr>
          <p:cNvSpPr txBox="1">
            <a:spLocks/>
          </p:cNvSpPr>
          <p:nvPr/>
        </p:nvSpPr>
        <p:spPr>
          <a:xfrm>
            <a:off x="8983347" y="640182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12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Mooring lines</a:t>
            </a:r>
            <a:endParaRPr sz="4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366025" y="1403531"/>
            <a:ext cx="5263295" cy="48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Spread mooring system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Catenary shape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Nominal diameter: 50mm</a:t>
            </a: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Break load = 2,700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kN</a:t>
            </a: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Normal operation</a:t>
            </a:r>
            <a:endParaRPr dirty="0"/>
          </a:p>
        </p:txBody>
      </p:sp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4">
            <a:alphaModFix/>
          </a:blip>
          <a:srcRect l="14990" t="13424" r="27531" b="22220"/>
          <a:stretch/>
        </p:blipFill>
        <p:spPr>
          <a:xfrm>
            <a:off x="5836834" y="1677110"/>
            <a:ext cx="5989141" cy="441559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/>
          <p:nvPr/>
        </p:nvSpPr>
        <p:spPr>
          <a:xfrm rot="-248351">
            <a:off x="10403613" y="4865721"/>
            <a:ext cx="45719" cy="74232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9816560" y="4444765"/>
            <a:ext cx="130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Touchdown point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/>
          <p:nvPr/>
        </p:nvSpPr>
        <p:spPr>
          <a:xfrm rot="-727261">
            <a:off x="11514379" y="4899933"/>
            <a:ext cx="45719" cy="74215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/>
          <p:nvPr/>
        </p:nvSpPr>
        <p:spPr>
          <a:xfrm rot="1291356">
            <a:off x="7102413" y="3015863"/>
            <a:ext cx="45793" cy="7422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10959145" y="4351654"/>
            <a:ext cx="130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Anchored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6902155" y="2705740"/>
            <a:ext cx="130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Fairlead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Shape 416"/>
          <p:cNvSpPr/>
          <p:nvPr/>
        </p:nvSpPr>
        <p:spPr>
          <a:xfrm rot="-7440224" flipH="1">
            <a:off x="7741513" y="4981963"/>
            <a:ext cx="45597" cy="58152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6395636" y="5201056"/>
            <a:ext cx="130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Suspended line length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7999729" y="5627769"/>
            <a:ext cx="130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riverbed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Shape 4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790" y="5430916"/>
            <a:ext cx="680299" cy="76138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2" name="Shape 422"/>
          <p:cNvGrpSpPr/>
          <p:nvPr/>
        </p:nvGrpSpPr>
        <p:grpSpPr>
          <a:xfrm>
            <a:off x="818445" y="5575698"/>
            <a:ext cx="3449109" cy="592051"/>
            <a:chOff x="366025" y="4471839"/>
            <a:chExt cx="3449109" cy="592051"/>
          </a:xfrm>
        </p:grpSpPr>
        <p:sp>
          <p:nvSpPr>
            <p:cNvPr id="423" name="Shape 423"/>
            <p:cNvSpPr/>
            <p:nvPr/>
          </p:nvSpPr>
          <p:spPr>
            <a:xfrm>
              <a:off x="366025" y="4471839"/>
              <a:ext cx="3449109" cy="592051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Shape 424"/>
            <p:cNvSpPr txBox="1"/>
            <p:nvPr/>
          </p:nvSpPr>
          <p:spPr>
            <a:xfrm>
              <a:off x="1063435" y="4541153"/>
              <a:ext cx="263956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Line tension </a:t>
              </a: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≈ 40 kN 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Shape 425"/>
          <p:cNvGrpSpPr/>
          <p:nvPr/>
        </p:nvGrpSpPr>
        <p:grpSpPr>
          <a:xfrm>
            <a:off x="6902155" y="3758699"/>
            <a:ext cx="4680245" cy="2237557"/>
            <a:chOff x="6902155" y="3758699"/>
            <a:chExt cx="4680245" cy="2237557"/>
          </a:xfrm>
        </p:grpSpPr>
        <p:sp>
          <p:nvSpPr>
            <p:cNvPr id="426" name="Shape 426"/>
            <p:cNvSpPr txBox="1"/>
            <p:nvPr/>
          </p:nvSpPr>
          <p:spPr>
            <a:xfrm>
              <a:off x="10875560" y="5626956"/>
              <a:ext cx="48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Shape 427"/>
            <p:cNvSpPr txBox="1"/>
            <p:nvPr/>
          </p:nvSpPr>
          <p:spPr>
            <a:xfrm>
              <a:off x="8030022" y="4967019"/>
              <a:ext cx="603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23m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Shape 428"/>
            <p:cNvSpPr txBox="1"/>
            <p:nvPr/>
          </p:nvSpPr>
          <p:spPr>
            <a:xfrm>
              <a:off x="8038204" y="3951057"/>
              <a:ext cx="1586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Depth = 10m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9" name="Shape 429"/>
            <p:cNvCxnSpPr/>
            <p:nvPr/>
          </p:nvCxnSpPr>
          <p:spPr>
            <a:xfrm>
              <a:off x="9252765" y="3758699"/>
              <a:ext cx="0" cy="1969510"/>
            </a:xfrm>
            <a:prstGeom prst="straightConnector1">
              <a:avLst/>
            </a:prstGeom>
            <a:noFill/>
            <a:ln w="19050" cap="flat" cmpd="sng">
              <a:solidFill>
                <a:srgbClr val="E36C09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430" name="Shape 430"/>
            <p:cNvCxnSpPr/>
            <p:nvPr/>
          </p:nvCxnSpPr>
          <p:spPr>
            <a:xfrm>
              <a:off x="10602273" y="5921127"/>
              <a:ext cx="980127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431" name="Shape 431"/>
            <p:cNvCxnSpPr/>
            <p:nvPr/>
          </p:nvCxnSpPr>
          <p:spPr>
            <a:xfrm>
              <a:off x="8514029" y="5195542"/>
              <a:ext cx="2049822" cy="688098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32" name="Shape 432"/>
            <p:cNvCxnSpPr/>
            <p:nvPr/>
          </p:nvCxnSpPr>
          <p:spPr>
            <a:xfrm rot="10800000">
              <a:off x="6902155" y="3883194"/>
              <a:ext cx="1226495" cy="1114661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Shape 152">
            <a:extLst>
              <a:ext uri="{FF2B5EF4-FFF2-40B4-BE49-F238E27FC236}">
                <a16:creationId xmlns:a16="http://schemas.microsoft.com/office/drawing/2014/main" id="{EB83CE4B-599F-4BA1-A39E-0FF68F304AB7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99">
            <a:extLst>
              <a:ext uri="{FF2B5EF4-FFF2-40B4-BE49-F238E27FC236}">
                <a16:creationId xmlns:a16="http://schemas.microsoft.com/office/drawing/2014/main" id="{28F9BEC4-CC57-40E8-B750-386207FB5FF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400" b="1" i="0" u="none" strike="noStrike" cap="none" dirty="0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Mooring lines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Shape 438"/>
          <p:cNvSpPr txBox="1">
            <a:spLocks noGrp="1"/>
          </p:cNvSpPr>
          <p:nvPr>
            <p:ph type="subTitle" idx="1"/>
          </p:nvPr>
        </p:nvSpPr>
        <p:spPr>
          <a:xfrm>
            <a:off x="594625" y="3330634"/>
            <a:ext cx="117348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Shape 439" descr="https://lh5.googleusercontent.com/q7CS71fcz4lS1pGugvV36rd5gd58nPWZ1Y8rj7P5XstUacK_V09JSh4dYl-mHeSUSfU3Lg3gzWTQhVTZB5ta-CRg1iuT_ajPnAlcNmRdMgOjoWhmy4iX-G1jZT6OEWA_8oPlVWDYzu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50" y="1489421"/>
            <a:ext cx="5311699" cy="412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Shape 440" descr="https://lh3.googleusercontent.com/X3dNK2bdQkgvukNEUH0IboCKz--RzN7-i2wofRBKzK0KnrbBRHSzhTEYlA-tqtkRhhuEwqU60NxyjJHvxjo-EvPgt3rv3pr41d-Mb8z0DPOQ_BVFZTH1mpoE_tkbfN3z3A7Si-H8hBQ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8869" y="1489420"/>
            <a:ext cx="4446331" cy="412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52">
            <a:extLst>
              <a:ext uri="{FF2B5EF4-FFF2-40B4-BE49-F238E27FC236}">
                <a16:creationId xmlns:a16="http://schemas.microsoft.com/office/drawing/2014/main" id="{19719E64-02F4-41D8-8C4A-7FAFE823C848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99">
            <a:extLst>
              <a:ext uri="{FF2B5EF4-FFF2-40B4-BE49-F238E27FC236}">
                <a16:creationId xmlns:a16="http://schemas.microsoft.com/office/drawing/2014/main" id="{4FA04537-10DA-492B-8AA0-13165EC80C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400" b="1" i="0" u="none" strike="noStrike" cap="none" dirty="0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dirty="0">
                <a:solidFill>
                  <a:srgbClr val="002060"/>
                </a:solidFill>
              </a:rPr>
              <a:t>Hydrostatic </a:t>
            </a:r>
            <a:r>
              <a:rPr lang="en-US" sz="3200" b="1" i="0" u="none" strike="noStrike" cap="none" dirty="0">
                <a:solidFill>
                  <a:srgbClr val="002060"/>
                </a:solidFill>
              </a:rPr>
              <a:t>Analysis </a:t>
            </a:r>
            <a:endParaRPr sz="3200" b="1" i="0" u="none" strike="noStrike" cap="none" dirty="0">
              <a:solidFill>
                <a:srgbClr val="002060"/>
              </a:solidFill>
            </a:endParaRPr>
          </a:p>
        </p:txBody>
      </p:sp>
      <p:sp>
        <p:nvSpPr>
          <p:cNvPr id="449" name="Shape 449"/>
          <p:cNvSpPr txBox="1"/>
          <p:nvPr/>
        </p:nvSpPr>
        <p:spPr>
          <a:xfrm>
            <a:off x="523575" y="2778425"/>
            <a:ext cx="525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0" i="1" u="none" strike="noStrike" cap="none" dirty="0">
                <a:solidFill>
                  <a:srgbClr val="000B22"/>
                </a:solidFill>
                <a:latin typeface="Arial"/>
                <a:ea typeface="Arial"/>
                <a:cs typeface="Arial"/>
                <a:sym typeface="Arial"/>
              </a:rPr>
              <a:t>W- Total weight of the structure	Fb- Buoyancy force</a:t>
            </a:r>
            <a:endParaRPr sz="1800" b="0" i="0" u="none" strike="noStrike" cap="none" dirty="0">
              <a:solidFill>
                <a:srgbClr val="000B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Shape 450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638" y="1323871"/>
            <a:ext cx="4748326" cy="13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2125" y="3445473"/>
            <a:ext cx="2844900" cy="279300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Shape 454"/>
          <p:cNvSpPr txBox="1"/>
          <p:nvPr/>
        </p:nvSpPr>
        <p:spPr>
          <a:xfrm>
            <a:off x="6208425" y="3067325"/>
            <a:ext cx="5631300" cy="27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 dirty="0">
                <a:solidFill>
                  <a:srgbClr val="002060"/>
                </a:solidFill>
              </a:rPr>
              <a:t>The most important Parameters for Stability:</a:t>
            </a:r>
            <a:endParaRPr sz="2000" b="1" i="1" u="none" strike="noStrike" cap="none" dirty="0">
              <a:solidFill>
                <a:srgbClr val="002060"/>
              </a:solidFill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Heel 	(Starboard           Port)</a:t>
            </a: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Trim 	(Fore            Aft)</a:t>
            </a: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Dra</a:t>
            </a:r>
            <a:r>
              <a:rPr lang="en-US" sz="1800" dirty="0">
                <a:solidFill>
                  <a:srgbClr val="002060"/>
                </a:solidFill>
              </a:rPr>
              <a:t>ught</a:t>
            </a:r>
            <a:endParaRPr sz="1800" b="0" i="0" u="none" strike="noStrike" cap="none" dirty="0">
              <a:solidFill>
                <a:srgbClr val="002060"/>
              </a:solidFill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GM - Metacentric Height</a:t>
            </a: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GZ curve</a:t>
            </a: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Shape 455"/>
          <p:cNvSpPr txBox="1"/>
          <p:nvPr/>
        </p:nvSpPr>
        <p:spPr>
          <a:xfrm>
            <a:off x="6116075" y="1564977"/>
            <a:ext cx="57300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Stable Equilibrium:  Total Weight = Buoyancy</a:t>
            </a: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6230750" y="1742375"/>
            <a:ext cx="5478000" cy="975600"/>
          </a:xfrm>
          <a:prstGeom prst="flowChartAlternateProcess">
            <a:avLst/>
          </a:prstGeom>
          <a:noFill/>
          <a:ln w="76200" cap="flat" cmpd="sng">
            <a:solidFill>
              <a:srgbClr val="2038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ln>
                <a:solidFill>
                  <a:srgbClr val="1A2E5A"/>
                </a:solidFill>
              </a:ln>
              <a:solidFill>
                <a:srgbClr val="1A2E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9273723" y="3843229"/>
            <a:ext cx="585300" cy="125400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8756663" y="4234377"/>
            <a:ext cx="585300" cy="125400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Shape 4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28252" y="5155350"/>
            <a:ext cx="1863749" cy="11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52">
            <a:extLst>
              <a:ext uri="{FF2B5EF4-FFF2-40B4-BE49-F238E27FC236}">
                <a16:creationId xmlns:a16="http://schemas.microsoft.com/office/drawing/2014/main" id="{D8A934DC-34E7-44FF-8AFF-C4BC003C0EF1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99">
            <a:extLst>
              <a:ext uri="{FF2B5EF4-FFF2-40B4-BE49-F238E27FC236}">
                <a16:creationId xmlns:a16="http://schemas.microsoft.com/office/drawing/2014/main" id="{9EA7CA3D-059B-4EE9-B71E-48447A339EA2}"/>
              </a:ext>
            </a:extLst>
          </p:cNvPr>
          <p:cNvSpPr txBox="1">
            <a:spLocks/>
          </p:cNvSpPr>
          <p:nvPr/>
        </p:nvSpPr>
        <p:spPr>
          <a:xfrm>
            <a:off x="8996995" y="640182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15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0"/>
      <p:bldP spid="455" grpId="0"/>
      <p:bldP spid="456" grpId="0" animBg="1"/>
      <p:bldP spid="457" grpId="0" animBg="1"/>
      <p:bldP spid="4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4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8350"/>
            <a:ext cx="4653300" cy="4930500"/>
          </a:xfrm>
          <a:prstGeom prst="snip1Rect">
            <a:avLst>
              <a:gd name="adj" fmla="val 39561"/>
            </a:avLst>
          </a:prstGeom>
          <a:noFill/>
          <a:ln>
            <a:noFill/>
          </a:ln>
        </p:spPr>
      </p:pic>
      <p:sp>
        <p:nvSpPr>
          <p:cNvPr id="467" name="Shape 467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</a:rPr>
              <a:t>Hydrostatic analysis</a:t>
            </a:r>
            <a:endParaRPr sz="3200" b="1" i="0" u="none" strike="noStrike" cap="none" dirty="0">
              <a:solidFill>
                <a:srgbClr val="002060"/>
              </a:solidFill>
            </a:endParaRPr>
          </a:p>
        </p:txBody>
      </p:sp>
      <p:sp>
        <p:nvSpPr>
          <p:cNvPr id="468" name="Shape 468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Shape 4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Shape 474"/>
          <p:cNvPicPr preferRelativeResize="0"/>
          <p:nvPr/>
        </p:nvPicPr>
        <p:blipFill rotWithShape="1">
          <a:blip r:embed="rId5">
            <a:alphaModFix/>
          </a:blip>
          <a:srcRect l="21168" t="27145" r="18438" b="33524"/>
          <a:stretch/>
        </p:blipFill>
        <p:spPr>
          <a:xfrm>
            <a:off x="3616601" y="1304453"/>
            <a:ext cx="5108700" cy="1578000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graphicFrame>
        <p:nvGraphicFramePr>
          <p:cNvPr id="16" name="Shape 470"/>
          <p:cNvGraphicFramePr/>
          <p:nvPr>
            <p:extLst>
              <p:ext uri="{D42A27DB-BD31-4B8C-83A1-F6EECF244321}">
                <p14:modId xmlns:p14="http://schemas.microsoft.com/office/powerpoint/2010/main" val="1858995932"/>
              </p:ext>
            </p:extLst>
          </p:nvPr>
        </p:nvGraphicFramePr>
        <p:xfrm>
          <a:off x="5175250" y="4069813"/>
          <a:ext cx="2889250" cy="18591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3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92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 dirty="0"/>
                        <a:t>Platform Dimensions</a:t>
                      </a:r>
                      <a:endParaRPr sz="1400" b="1" u="none" strike="noStrike" cap="none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E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dirty="0"/>
                        <a:t>Length</a:t>
                      </a:r>
                      <a:endParaRPr sz="1200" u="none" strike="noStrike" cap="none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/>
                        <a:t>23 m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/>
                        <a:t>Beam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/>
                        <a:t>23 m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/>
                        <a:t>Height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/>
                        <a:t>3 m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/>
                        <a:t>Design Draught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dirty="0"/>
                        <a:t>0.8 m</a:t>
                      </a:r>
                      <a:endParaRPr sz="1200" u="none" strike="noStrike" cap="none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Shape 472"/>
          <p:cNvGraphicFramePr/>
          <p:nvPr>
            <p:extLst>
              <p:ext uri="{D42A27DB-BD31-4B8C-83A1-F6EECF244321}">
                <p14:modId xmlns:p14="http://schemas.microsoft.com/office/powerpoint/2010/main" val="1922396007"/>
              </p:ext>
            </p:extLst>
          </p:nvPr>
        </p:nvGraphicFramePr>
        <p:xfrm>
          <a:off x="8653050" y="3016913"/>
          <a:ext cx="3386550" cy="32524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6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4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Added Ballast</a:t>
                      </a:r>
                      <a:endParaRPr sz="16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E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Total Number of Tanks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55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Material</a:t>
                      </a:r>
                      <a:endParaRPr sz="1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Concrete </a:t>
                      </a:r>
                      <a:endParaRPr sz="1200"/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(2080 kg/m3)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Tank Length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m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2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Tank Beam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11.5 m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2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Tank Height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0.2 m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Quantity 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99%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2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Operational Draught </a:t>
                      </a:r>
                      <a:endParaRPr sz="1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1.16 m</a:t>
                      </a:r>
                      <a:endParaRPr sz="1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012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475" name="Shape 475"/>
          <p:cNvCxnSpPr/>
          <p:nvPr/>
        </p:nvCxnSpPr>
        <p:spPr>
          <a:xfrm>
            <a:off x="7976800" y="2390825"/>
            <a:ext cx="1004275" cy="804957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8" name="Shape 152">
            <a:extLst>
              <a:ext uri="{FF2B5EF4-FFF2-40B4-BE49-F238E27FC236}">
                <a16:creationId xmlns:a16="http://schemas.microsoft.com/office/drawing/2014/main" id="{ED726A0C-44DC-4357-8481-6A84CAB2F082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99">
            <a:extLst>
              <a:ext uri="{FF2B5EF4-FFF2-40B4-BE49-F238E27FC236}">
                <a16:creationId xmlns:a16="http://schemas.microsoft.com/office/drawing/2014/main" id="{005F994C-667D-4CBF-867A-ADC0E94CB8E7}"/>
              </a:ext>
            </a:extLst>
          </p:cNvPr>
          <p:cNvSpPr txBox="1">
            <a:spLocks/>
          </p:cNvSpPr>
          <p:nvPr/>
        </p:nvSpPr>
        <p:spPr>
          <a:xfrm>
            <a:off x="8983347" y="640182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16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ctrTitle"/>
          </p:nvPr>
        </p:nvSpPr>
        <p:spPr>
          <a:xfrm>
            <a:off x="1399600" y="381376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</a:rPr>
              <a:t>Hydrostatic analysis</a:t>
            </a:r>
            <a:endParaRPr sz="3200" b="1" i="0" u="none" strike="noStrike" cap="none" dirty="0">
              <a:solidFill>
                <a:srgbClr val="002060"/>
              </a:solidFill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4842488" y="1454550"/>
            <a:ext cx="62724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IMO and DNV regulations for floating </a:t>
            </a:r>
            <a:endParaRPr sz="1800" b="1" i="0" u="sng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pontoons/ barge:</a:t>
            </a:r>
            <a:endParaRPr sz="1800" b="1" i="0" u="sng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sng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Shape 483"/>
          <p:cNvPicPr preferRelativeResize="0"/>
          <p:nvPr/>
        </p:nvPicPr>
        <p:blipFill rotWithShape="1">
          <a:blip r:embed="rId3">
            <a:alphaModFix/>
          </a:blip>
          <a:srcRect l="19645" t="17850" r="8915" b="25353"/>
          <a:stretch/>
        </p:blipFill>
        <p:spPr>
          <a:xfrm>
            <a:off x="9274377" y="2690175"/>
            <a:ext cx="551848" cy="46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 rotWithShape="1">
          <a:blip r:embed="rId3">
            <a:alphaModFix/>
          </a:blip>
          <a:srcRect l="19645" t="17850" r="8915" b="25353"/>
          <a:stretch/>
        </p:blipFill>
        <p:spPr>
          <a:xfrm>
            <a:off x="9909695" y="3752475"/>
            <a:ext cx="551848" cy="4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3">
            <a:alphaModFix/>
          </a:blip>
          <a:srcRect l="19645" t="17850" r="8915" b="25353"/>
          <a:stretch/>
        </p:blipFill>
        <p:spPr>
          <a:xfrm>
            <a:off x="10424721" y="4671575"/>
            <a:ext cx="551848" cy="4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Shape 4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Shape 489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4974250" y="2674575"/>
            <a:ext cx="4073100" cy="533400"/>
          </a:xfrm>
          <a:prstGeom prst="roundRect">
            <a:avLst>
              <a:gd name="adj" fmla="val 28416"/>
            </a:avLst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Shape 491"/>
          <p:cNvSpPr txBox="1"/>
          <p:nvPr/>
        </p:nvSpPr>
        <p:spPr>
          <a:xfrm>
            <a:off x="5097400" y="2756070"/>
            <a:ext cx="38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Initial GM has to be greater than 0.35m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5475518" y="3678175"/>
            <a:ext cx="4073100" cy="533400"/>
          </a:xfrm>
          <a:prstGeom prst="roundRect">
            <a:avLst>
              <a:gd name="adj" fmla="val 28416"/>
            </a:avLst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Shape 493"/>
          <p:cNvSpPr txBox="1"/>
          <p:nvPr/>
        </p:nvSpPr>
        <p:spPr>
          <a:xfrm>
            <a:off x="5598668" y="3759675"/>
            <a:ext cx="38145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Freeboard not less than 0.3m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6118169" y="4637975"/>
            <a:ext cx="4073100" cy="533400"/>
          </a:xfrm>
          <a:prstGeom prst="roundRect">
            <a:avLst>
              <a:gd name="adj" fmla="val 28416"/>
            </a:avLst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 txBox="1"/>
          <p:nvPr/>
        </p:nvSpPr>
        <p:spPr>
          <a:xfrm>
            <a:off x="6241319" y="4719470"/>
            <a:ext cx="293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Trim angle to not exceed 10° </a:t>
            </a:r>
            <a:r>
              <a:rPr lang="en-US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</a:endParaRPr>
          </a:p>
        </p:txBody>
      </p:sp>
      <p:graphicFrame>
        <p:nvGraphicFramePr>
          <p:cNvPr id="496" name="Shape 496"/>
          <p:cNvGraphicFramePr/>
          <p:nvPr>
            <p:extLst>
              <p:ext uri="{D42A27DB-BD31-4B8C-83A1-F6EECF244321}">
                <p14:modId xmlns:p14="http://schemas.microsoft.com/office/powerpoint/2010/main" val="2790621521"/>
              </p:ext>
            </p:extLst>
          </p:nvPr>
        </p:nvGraphicFramePr>
        <p:xfrm>
          <a:off x="426550" y="1550738"/>
          <a:ext cx="3703225" cy="3124170"/>
        </p:xfrm>
        <a:graphic>
          <a:graphicData uri="http://schemas.openxmlformats.org/drawingml/2006/table">
            <a:tbl>
              <a:tblPr>
                <a:noFill/>
                <a:tableStyleId>{226798FA-5EB4-4201-ABE7-F86A53852315}</a:tableStyleId>
              </a:tblPr>
              <a:tblGrid>
                <a:gridCol w="218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Results</a:t>
                      </a:r>
                      <a:endParaRPr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2060">
                        <a:alpha val="8885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Draft Amidships 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1.17m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/>
                        <a:t>Freeboard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/>
                        <a:t>1.83m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Heel 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0.0°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Trim (+ve by stern)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0.003m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Trim angle (+ve by stern)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0.0064°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GMt corrected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53.789m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GML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53.789m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" name="Shape 152">
            <a:extLst>
              <a:ext uri="{FF2B5EF4-FFF2-40B4-BE49-F238E27FC236}">
                <a16:creationId xmlns:a16="http://schemas.microsoft.com/office/drawing/2014/main" id="{5F8693F6-79C8-4785-BC03-6A3F8DE61963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99">
            <a:extLst>
              <a:ext uri="{FF2B5EF4-FFF2-40B4-BE49-F238E27FC236}">
                <a16:creationId xmlns:a16="http://schemas.microsoft.com/office/drawing/2014/main" id="{F3AA08D9-D179-483D-A9F8-E557F68F67D7}"/>
              </a:ext>
            </a:extLst>
          </p:cNvPr>
          <p:cNvSpPr txBox="1">
            <a:spLocks/>
          </p:cNvSpPr>
          <p:nvPr/>
        </p:nvSpPr>
        <p:spPr>
          <a:xfrm>
            <a:off x="8942403" y="640182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17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/>
      <p:bldP spid="490" grpId="0" animBg="1"/>
      <p:bldP spid="492" grpId="0" animBg="1"/>
      <p:bldP spid="4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</a:rPr>
              <a:t>Hydrostatic analysis</a:t>
            </a:r>
            <a:endParaRPr sz="4400" b="1" i="0" u="none" strike="noStrike" cap="none" dirty="0">
              <a:solidFill>
                <a:srgbClr val="002060"/>
              </a:solidFill>
            </a:endParaRPr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308000"/>
            <a:ext cx="9098770" cy="504835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Shape 5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Shape 506"/>
          <p:cNvSpPr/>
          <p:nvPr/>
        </p:nvSpPr>
        <p:spPr>
          <a:xfrm>
            <a:off x="5033088" y="3839675"/>
            <a:ext cx="153300" cy="167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Shape 508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Shape 509"/>
          <p:cNvPicPr preferRelativeResize="0"/>
          <p:nvPr/>
        </p:nvPicPr>
        <p:blipFill rotWithShape="1">
          <a:blip r:embed="rId5">
            <a:alphaModFix/>
          </a:blip>
          <a:srcRect l="19645" t="17850" r="8915" b="25353"/>
          <a:stretch/>
        </p:blipFill>
        <p:spPr>
          <a:xfrm>
            <a:off x="11042925" y="3105726"/>
            <a:ext cx="551848" cy="4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Shape 510"/>
          <p:cNvSpPr/>
          <p:nvPr/>
        </p:nvSpPr>
        <p:spPr>
          <a:xfrm>
            <a:off x="6742798" y="3090126"/>
            <a:ext cx="4073100" cy="533400"/>
          </a:xfrm>
          <a:prstGeom prst="roundRect">
            <a:avLst>
              <a:gd name="adj" fmla="val 28416"/>
            </a:avLst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Shape 511"/>
          <p:cNvSpPr txBox="1"/>
          <p:nvPr/>
        </p:nvSpPr>
        <p:spPr>
          <a:xfrm>
            <a:off x="6865948" y="3171626"/>
            <a:ext cx="394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</a:rPr>
              <a:t>Initial GMT has to be greater than 0.35m </a:t>
            </a:r>
            <a:endParaRPr sz="1600" dirty="0">
              <a:solidFill>
                <a:srgbClr val="FFFFFF"/>
              </a:solidFill>
            </a:endParaRPr>
          </a:p>
        </p:txBody>
      </p:sp>
      <p:pic>
        <p:nvPicPr>
          <p:cNvPr id="512" name="Shape 512"/>
          <p:cNvPicPr preferRelativeResize="0"/>
          <p:nvPr/>
        </p:nvPicPr>
        <p:blipFill rotWithShape="1">
          <a:blip r:embed="rId5">
            <a:alphaModFix/>
          </a:blip>
          <a:srcRect l="19645" t="17850" r="8915" b="25353"/>
          <a:stretch/>
        </p:blipFill>
        <p:spPr>
          <a:xfrm>
            <a:off x="11421975" y="4459801"/>
            <a:ext cx="551848" cy="4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/>
          <p:nvPr/>
        </p:nvSpPr>
        <p:spPr>
          <a:xfrm>
            <a:off x="7807648" y="4444201"/>
            <a:ext cx="3388500" cy="533400"/>
          </a:xfrm>
          <a:prstGeom prst="roundRect">
            <a:avLst>
              <a:gd name="adj" fmla="val 28416"/>
            </a:avLst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Shape 514"/>
          <p:cNvSpPr txBox="1"/>
          <p:nvPr/>
        </p:nvSpPr>
        <p:spPr>
          <a:xfrm>
            <a:off x="7930798" y="4525701"/>
            <a:ext cx="293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GZ curve to vanish after 35°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15" name="Shape 515"/>
          <p:cNvSpPr txBox="1"/>
          <p:nvPr/>
        </p:nvSpPr>
        <p:spPr>
          <a:xfrm>
            <a:off x="9771875" y="4248899"/>
            <a:ext cx="809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Shape 516"/>
          <p:cNvSpPr/>
          <p:nvPr/>
        </p:nvSpPr>
        <p:spPr>
          <a:xfrm rot="-2700000">
            <a:off x="9664514" y="3780328"/>
            <a:ext cx="551968" cy="533300"/>
          </a:xfrm>
          <a:prstGeom prst="teardrop">
            <a:avLst>
              <a:gd name="adj" fmla="val 100000"/>
            </a:avLst>
          </a:prstGeom>
          <a:solidFill>
            <a:srgbClr val="FFD966">
              <a:alpha val="79620"/>
            </a:srgb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Shape 517"/>
          <p:cNvSpPr txBox="1"/>
          <p:nvPr/>
        </p:nvSpPr>
        <p:spPr>
          <a:xfrm>
            <a:off x="9628593" y="3818828"/>
            <a:ext cx="65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FF"/>
                </a:solidFill>
              </a:rPr>
              <a:t>~54m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518" name="Shape 518"/>
          <p:cNvSpPr/>
          <p:nvPr/>
        </p:nvSpPr>
        <p:spPr>
          <a:xfrm rot="-2700000">
            <a:off x="10494129" y="5102189"/>
            <a:ext cx="551968" cy="533300"/>
          </a:xfrm>
          <a:prstGeom prst="teardrop">
            <a:avLst>
              <a:gd name="adj" fmla="val 100000"/>
            </a:avLst>
          </a:prstGeom>
          <a:solidFill>
            <a:srgbClr val="FFD966">
              <a:alpha val="79620"/>
            </a:srgb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Shape 519"/>
          <p:cNvSpPr txBox="1"/>
          <p:nvPr/>
        </p:nvSpPr>
        <p:spPr>
          <a:xfrm>
            <a:off x="10494114" y="5152750"/>
            <a:ext cx="65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FF"/>
                </a:solidFill>
              </a:rPr>
              <a:t>~80°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21" name="Shape 152">
            <a:extLst>
              <a:ext uri="{FF2B5EF4-FFF2-40B4-BE49-F238E27FC236}">
                <a16:creationId xmlns:a16="http://schemas.microsoft.com/office/drawing/2014/main" id="{93747A69-510D-4EFF-92BF-947C8A6E39BE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99">
            <a:extLst>
              <a:ext uri="{FF2B5EF4-FFF2-40B4-BE49-F238E27FC236}">
                <a16:creationId xmlns:a16="http://schemas.microsoft.com/office/drawing/2014/main" id="{AE91D9E4-7096-494F-B604-1E009129A465}"/>
              </a:ext>
            </a:extLst>
          </p:cNvPr>
          <p:cNvSpPr txBox="1">
            <a:spLocks/>
          </p:cNvSpPr>
          <p:nvPr/>
        </p:nvSpPr>
        <p:spPr>
          <a:xfrm>
            <a:off x="8855947" y="640074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18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0" animBg="1"/>
      <p:bldP spid="513" grpId="0" animBg="1"/>
      <p:bldP spid="516" grpId="0" animBg="1"/>
      <p:bldP spid="517" grpId="0"/>
      <p:bldP spid="518" grpId="0" animBg="1"/>
      <p:bldP spid="5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Loading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Shape 5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Shape 5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Shape 527"/>
          <p:cNvPicPr preferRelativeResize="0"/>
          <p:nvPr/>
        </p:nvPicPr>
        <p:blipFill rotWithShape="1">
          <a:blip r:embed="rId4">
            <a:alphaModFix/>
          </a:blip>
          <a:srcRect l="36212" t="17536" r="17733" b="17167"/>
          <a:stretch/>
        </p:blipFill>
        <p:spPr>
          <a:xfrm>
            <a:off x="3188998" y="1527248"/>
            <a:ext cx="4814093" cy="453361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Shape 528"/>
          <p:cNvSpPr/>
          <p:nvPr/>
        </p:nvSpPr>
        <p:spPr>
          <a:xfrm>
            <a:off x="8346091" y="1618020"/>
            <a:ext cx="2622438" cy="895241"/>
          </a:xfrm>
          <a:prstGeom prst="wedgeRoundRectCallout">
            <a:avLst>
              <a:gd name="adj1" fmla="val -96137"/>
              <a:gd name="adj2" fmla="val 61419"/>
              <a:gd name="adj3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Dynamic loads</a:t>
            </a:r>
            <a:endParaRPr/>
          </a:p>
        </p:txBody>
      </p:sp>
      <p:sp>
        <p:nvSpPr>
          <p:cNvPr id="529" name="Shape 529"/>
          <p:cNvSpPr/>
          <p:nvPr/>
        </p:nvSpPr>
        <p:spPr>
          <a:xfrm>
            <a:off x="6224996" y="2674417"/>
            <a:ext cx="723570" cy="9756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6406015" y="2076897"/>
            <a:ext cx="11492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B7CCE4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2400" b="0" i="0" u="none" strike="noStrike" cap="none" baseline="-25000">
                <a:solidFill>
                  <a:srgbClr val="B7CCE4"/>
                </a:solidFill>
                <a:latin typeface="Calibri"/>
                <a:ea typeface="Calibri"/>
                <a:cs typeface="Calibri"/>
                <a:sym typeface="Calibri"/>
              </a:rPr>
              <a:t>wind</a:t>
            </a:r>
            <a:endParaRPr sz="2400" b="0" i="0" u="none" strike="noStrike" cap="none">
              <a:solidFill>
                <a:srgbClr val="B7CCE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Shape 531"/>
          <p:cNvSpPr/>
          <p:nvPr/>
        </p:nvSpPr>
        <p:spPr>
          <a:xfrm>
            <a:off x="6573995" y="5552066"/>
            <a:ext cx="513834" cy="9756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Shape 532"/>
          <p:cNvSpPr txBox="1"/>
          <p:nvPr/>
        </p:nvSpPr>
        <p:spPr>
          <a:xfrm>
            <a:off x="7087767" y="5187968"/>
            <a:ext cx="11492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B7CCE4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2400" b="0" i="0" u="none" strike="noStrike" cap="none" baseline="-25000">
                <a:solidFill>
                  <a:srgbClr val="B7CCE4"/>
                </a:solidFill>
                <a:latin typeface="Calibri"/>
                <a:ea typeface="Calibri"/>
                <a:cs typeface="Calibri"/>
                <a:sym typeface="Calibri"/>
              </a:rPr>
              <a:t>current</a:t>
            </a:r>
            <a:endParaRPr sz="2400" b="0" i="0" u="none" strike="noStrike" cap="none">
              <a:solidFill>
                <a:srgbClr val="B7CCE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 txBox="1"/>
          <p:nvPr/>
        </p:nvSpPr>
        <p:spPr>
          <a:xfrm>
            <a:off x="3257066" y="4828731"/>
            <a:ext cx="14266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B7CCE4"/>
                </a:solidFill>
                <a:latin typeface="Calibri"/>
                <a:ea typeface="Calibri"/>
                <a:cs typeface="Calibri"/>
                <a:sym typeface="Calibri"/>
              </a:rPr>
              <a:t>waterline</a:t>
            </a:r>
            <a:endParaRPr sz="2400" b="0" i="0" u="none" strike="noStrike" cap="none">
              <a:solidFill>
                <a:srgbClr val="B7CCE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Shape 534"/>
          <p:cNvSpPr/>
          <p:nvPr/>
        </p:nvSpPr>
        <p:spPr>
          <a:xfrm rot="5551648">
            <a:off x="5130001" y="2512153"/>
            <a:ext cx="248311" cy="391056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Shape 535"/>
          <p:cNvSpPr/>
          <p:nvPr/>
        </p:nvSpPr>
        <p:spPr>
          <a:xfrm>
            <a:off x="8737600" y="2910124"/>
            <a:ext cx="3344707" cy="825200"/>
          </a:xfrm>
          <a:prstGeom prst="flowChartAlternateProcess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Wind force = 20kN </a:t>
            </a:r>
            <a:endParaRPr/>
          </a:p>
        </p:txBody>
      </p:sp>
      <p:sp>
        <p:nvSpPr>
          <p:cNvPr id="536" name="Shape 536"/>
          <p:cNvSpPr/>
          <p:nvPr/>
        </p:nvSpPr>
        <p:spPr>
          <a:xfrm>
            <a:off x="269271" y="1623867"/>
            <a:ext cx="2622438" cy="895241"/>
          </a:xfrm>
          <a:prstGeom prst="wedgeRoundRectCallout">
            <a:avLst>
              <a:gd name="adj1" fmla="val 128362"/>
              <a:gd name="adj2" fmla="val 78228"/>
              <a:gd name="adj3" fmla="val 1666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Mechanical loads</a:t>
            </a:r>
            <a:endParaRPr/>
          </a:p>
        </p:txBody>
      </p:sp>
      <p:cxnSp>
        <p:nvCxnSpPr>
          <p:cNvPr id="537" name="Shape 537"/>
          <p:cNvCxnSpPr/>
          <p:nvPr/>
        </p:nvCxnSpPr>
        <p:spPr>
          <a:xfrm>
            <a:off x="1534778" y="2519108"/>
            <a:ext cx="0" cy="566978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38" name="Shape 538"/>
          <p:cNvSpPr/>
          <p:nvPr/>
        </p:nvSpPr>
        <p:spPr>
          <a:xfrm>
            <a:off x="269271" y="3122675"/>
            <a:ext cx="3948764" cy="858651"/>
          </a:xfrm>
          <a:prstGeom prst="flowChartAlternateProcess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Bending moment = 53kN∙m </a:t>
            </a:r>
            <a:endParaRPr/>
          </a:p>
        </p:txBody>
      </p:sp>
      <p:cxnSp>
        <p:nvCxnSpPr>
          <p:cNvPr id="539" name="Shape 539"/>
          <p:cNvCxnSpPr/>
          <p:nvPr/>
        </p:nvCxnSpPr>
        <p:spPr>
          <a:xfrm rot="-5400000" flipH="1">
            <a:off x="8281762" y="2840362"/>
            <a:ext cx="757500" cy="153900"/>
          </a:xfrm>
          <a:prstGeom prst="bentConnector2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0" name="Shape 540"/>
          <p:cNvSpPr/>
          <p:nvPr/>
        </p:nvSpPr>
        <p:spPr>
          <a:xfrm>
            <a:off x="8737600" y="4211928"/>
            <a:ext cx="3344707" cy="825201"/>
          </a:xfrm>
          <a:prstGeom prst="flowChartAlternateProcess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Current force = 15kN </a:t>
            </a:r>
            <a:endParaRPr/>
          </a:p>
        </p:txBody>
      </p:sp>
      <p:cxnSp>
        <p:nvCxnSpPr>
          <p:cNvPr id="541" name="Shape 541"/>
          <p:cNvCxnSpPr>
            <a:endCxn id="540" idx="1"/>
          </p:cNvCxnSpPr>
          <p:nvPr/>
        </p:nvCxnSpPr>
        <p:spPr>
          <a:xfrm rot="-5400000" flipH="1">
            <a:off x="7939000" y="3825929"/>
            <a:ext cx="1443300" cy="153900"/>
          </a:xfrm>
          <a:prstGeom prst="bentConnector2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3" name="Shape 543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Shape 544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5" name="Shape 545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6" name="Shape 546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7" name="Shape 547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8" name="Shape 548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49" name="Shape 549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50" name="Shape 550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51" name="Shape 551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553" name="Shape 553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2" name="Shape 152">
            <a:extLst>
              <a:ext uri="{FF2B5EF4-FFF2-40B4-BE49-F238E27FC236}">
                <a16:creationId xmlns:a16="http://schemas.microsoft.com/office/drawing/2014/main" id="{3EA81303-E015-44F2-8EBD-4892F8419C0D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99">
            <a:extLst>
              <a:ext uri="{FF2B5EF4-FFF2-40B4-BE49-F238E27FC236}">
                <a16:creationId xmlns:a16="http://schemas.microsoft.com/office/drawing/2014/main" id="{78D94AC1-DC11-41B9-977B-8BE6552568F9}"/>
              </a:ext>
            </a:extLst>
          </p:cNvPr>
          <p:cNvSpPr txBox="1">
            <a:spLocks/>
          </p:cNvSpPr>
          <p:nvPr/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19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762000" y="129312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Contents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0" y="6356350"/>
            <a:ext cx="12192000" cy="533400"/>
          </a:xfrm>
          <a:prstGeom prst="rect">
            <a:avLst/>
          </a:prstGeom>
          <a:solidFill>
            <a:srgbClr val="538CD5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400" b="1" i="0" u="none" strike="noStrike" cap="none" dirty="0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4876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2674221" y="2682277"/>
            <a:ext cx="1533525" cy="1533525"/>
          </a:xfrm>
          <a:prstGeom prst="ellipse">
            <a:avLst/>
          </a:prstGeom>
          <a:gradFill>
            <a:gsLst>
              <a:gs pos="0">
                <a:srgbClr val="305682"/>
              </a:gs>
              <a:gs pos="48000">
                <a:srgbClr val="5483BE"/>
              </a:gs>
              <a:gs pos="100000">
                <a:srgbClr val="93B3D7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Shape 102" descr="Lightbul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0180" y="3060247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Shape 103"/>
          <p:cNvGrpSpPr/>
          <p:nvPr/>
        </p:nvGrpSpPr>
        <p:grpSpPr>
          <a:xfrm>
            <a:off x="3731824" y="1180497"/>
            <a:ext cx="3996370" cy="1585143"/>
            <a:chOff x="3731824" y="1180497"/>
            <a:chExt cx="3996370" cy="1585143"/>
          </a:xfrm>
        </p:grpSpPr>
        <p:grpSp>
          <p:nvGrpSpPr>
            <p:cNvPr id="104" name="Shape 104"/>
            <p:cNvGrpSpPr/>
            <p:nvPr/>
          </p:nvGrpSpPr>
          <p:grpSpPr>
            <a:xfrm>
              <a:off x="4401430" y="1180497"/>
              <a:ext cx="3326764" cy="796081"/>
              <a:chOff x="4401430" y="1180497"/>
              <a:chExt cx="3326764" cy="796081"/>
            </a:xfrm>
          </p:grpSpPr>
          <p:sp>
            <p:nvSpPr>
              <p:cNvPr id="105" name="Shape 105"/>
              <p:cNvSpPr/>
              <p:nvPr/>
            </p:nvSpPr>
            <p:spPr>
              <a:xfrm>
                <a:off x="4513409" y="1235727"/>
                <a:ext cx="3214785" cy="68562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571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Shape 106"/>
              <p:cNvSpPr/>
              <p:nvPr/>
            </p:nvSpPr>
            <p:spPr>
              <a:xfrm>
                <a:off x="5062163" y="1315971"/>
                <a:ext cx="2470490" cy="517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Introduction of HAPI concept</a:t>
                </a:r>
                <a:endParaRPr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4401430" y="1180497"/>
                <a:ext cx="975167" cy="79608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Shape 108"/>
              <p:cNvSpPr/>
              <p:nvPr/>
            </p:nvSpPr>
            <p:spPr>
              <a:xfrm>
                <a:off x="4401430" y="1235727"/>
                <a:ext cx="839857" cy="685620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en-US" sz="32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09" name="Shape 109"/>
            <p:cNvCxnSpPr>
              <a:endCxn id="108" idx="3"/>
            </p:cNvCxnSpPr>
            <p:nvPr/>
          </p:nvCxnSpPr>
          <p:spPr>
            <a:xfrm rot="10800000" flipH="1">
              <a:off x="3731824" y="1820940"/>
              <a:ext cx="792600" cy="94470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10" name="Shape 110"/>
          <p:cNvGrpSpPr/>
          <p:nvPr/>
        </p:nvGrpSpPr>
        <p:grpSpPr>
          <a:xfrm>
            <a:off x="3775024" y="4170121"/>
            <a:ext cx="3953171" cy="1655344"/>
            <a:chOff x="3775024" y="4170121"/>
            <a:chExt cx="3953171" cy="1655344"/>
          </a:xfrm>
        </p:grpSpPr>
        <p:grpSp>
          <p:nvGrpSpPr>
            <p:cNvPr id="111" name="Shape 111"/>
            <p:cNvGrpSpPr/>
            <p:nvPr/>
          </p:nvGrpSpPr>
          <p:grpSpPr>
            <a:xfrm>
              <a:off x="4401430" y="5029384"/>
              <a:ext cx="3326765" cy="796081"/>
              <a:chOff x="4401430" y="5029384"/>
              <a:chExt cx="3326765" cy="796081"/>
            </a:xfrm>
          </p:grpSpPr>
          <p:sp>
            <p:nvSpPr>
              <p:cNvPr id="112" name="Shape 112"/>
              <p:cNvSpPr/>
              <p:nvPr/>
            </p:nvSpPr>
            <p:spPr>
              <a:xfrm>
                <a:off x="4513410" y="5084614"/>
                <a:ext cx="3214785" cy="68562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571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Shape 113"/>
              <p:cNvSpPr/>
              <p:nvPr/>
            </p:nvSpPr>
            <p:spPr>
              <a:xfrm>
                <a:off x="4951332" y="5154187"/>
                <a:ext cx="2519994" cy="536497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Conclusions and future work </a:t>
                </a:r>
                <a:endParaRPr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Shape 114"/>
              <p:cNvSpPr/>
              <p:nvPr/>
            </p:nvSpPr>
            <p:spPr>
              <a:xfrm>
                <a:off x="4401430" y="5029384"/>
                <a:ext cx="975167" cy="79608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4401430" y="5084614"/>
                <a:ext cx="839857" cy="685620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en-US" sz="32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16" name="Shape 116"/>
            <p:cNvCxnSpPr>
              <a:endCxn id="115" idx="1"/>
            </p:cNvCxnSpPr>
            <p:nvPr/>
          </p:nvCxnSpPr>
          <p:spPr>
            <a:xfrm>
              <a:off x="3775024" y="4170121"/>
              <a:ext cx="749400" cy="101490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17" name="Shape 117"/>
          <p:cNvGrpSpPr/>
          <p:nvPr/>
        </p:nvGrpSpPr>
        <p:grpSpPr>
          <a:xfrm>
            <a:off x="3983166" y="2116514"/>
            <a:ext cx="4159832" cy="796081"/>
            <a:chOff x="3983166" y="2116514"/>
            <a:chExt cx="4159832" cy="796081"/>
          </a:xfrm>
        </p:grpSpPr>
        <p:grpSp>
          <p:nvGrpSpPr>
            <p:cNvPr id="118" name="Shape 118"/>
            <p:cNvGrpSpPr/>
            <p:nvPr/>
          </p:nvGrpSpPr>
          <p:grpSpPr>
            <a:xfrm>
              <a:off x="4816234" y="2116514"/>
              <a:ext cx="3326765" cy="796081"/>
              <a:chOff x="4816234" y="2116514"/>
              <a:chExt cx="3326765" cy="796081"/>
            </a:xfrm>
          </p:grpSpPr>
          <p:sp>
            <p:nvSpPr>
              <p:cNvPr id="119" name="Shape 119"/>
              <p:cNvSpPr/>
              <p:nvPr/>
            </p:nvSpPr>
            <p:spPr>
              <a:xfrm>
                <a:off x="4928214" y="2171744"/>
                <a:ext cx="3214785" cy="68562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571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Shape 120"/>
              <p:cNvSpPr/>
              <p:nvPr/>
            </p:nvSpPr>
            <p:spPr>
              <a:xfrm>
                <a:off x="5427463" y="2303155"/>
                <a:ext cx="2519994" cy="4228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Location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4816234" y="2116514"/>
                <a:ext cx="975167" cy="79608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4816234" y="2171744"/>
                <a:ext cx="839857" cy="685620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en-US" sz="32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23" name="Shape 123"/>
            <p:cNvCxnSpPr>
              <a:stCxn id="101" idx="7"/>
              <a:endCxn id="122" idx="2"/>
            </p:cNvCxnSpPr>
            <p:nvPr/>
          </p:nvCxnSpPr>
          <p:spPr>
            <a:xfrm rot="10800000" flipH="1">
              <a:off x="3983166" y="2514456"/>
              <a:ext cx="833100" cy="39240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4" name="Shape 124"/>
          <p:cNvGrpSpPr/>
          <p:nvPr/>
        </p:nvGrpSpPr>
        <p:grpSpPr>
          <a:xfrm>
            <a:off x="4091001" y="3733457"/>
            <a:ext cx="4051998" cy="1046004"/>
            <a:chOff x="4091001" y="3733457"/>
            <a:chExt cx="4051998" cy="1046004"/>
          </a:xfrm>
        </p:grpSpPr>
        <p:grpSp>
          <p:nvGrpSpPr>
            <p:cNvPr id="125" name="Shape 125"/>
            <p:cNvGrpSpPr/>
            <p:nvPr/>
          </p:nvGrpSpPr>
          <p:grpSpPr>
            <a:xfrm>
              <a:off x="4816234" y="3983380"/>
              <a:ext cx="3326765" cy="796081"/>
              <a:chOff x="4816234" y="3983380"/>
              <a:chExt cx="3326765" cy="796081"/>
            </a:xfrm>
          </p:grpSpPr>
          <p:sp>
            <p:nvSpPr>
              <p:cNvPr id="126" name="Shape 126"/>
              <p:cNvSpPr/>
              <p:nvPr/>
            </p:nvSpPr>
            <p:spPr>
              <a:xfrm>
                <a:off x="4928214" y="4038610"/>
                <a:ext cx="3214785" cy="68562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571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Shape 127"/>
              <p:cNvSpPr/>
              <p:nvPr/>
            </p:nvSpPr>
            <p:spPr>
              <a:xfrm>
                <a:off x="5427463" y="4170021"/>
                <a:ext cx="2519994" cy="4228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Financial analysis</a:t>
                </a:r>
                <a:endParaRPr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4816234" y="3983380"/>
                <a:ext cx="975167" cy="79608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4816234" y="4038610"/>
                <a:ext cx="839857" cy="685620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en-US" sz="32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30" name="Shape 130"/>
            <p:cNvCxnSpPr/>
            <p:nvPr/>
          </p:nvCxnSpPr>
          <p:spPr>
            <a:xfrm>
              <a:off x="4091001" y="3733457"/>
              <a:ext cx="725233" cy="482345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31" name="Shape 131"/>
          <p:cNvGrpSpPr/>
          <p:nvPr/>
        </p:nvGrpSpPr>
        <p:grpSpPr>
          <a:xfrm>
            <a:off x="4172662" y="3052531"/>
            <a:ext cx="4390265" cy="796081"/>
            <a:chOff x="4172662" y="3052531"/>
            <a:chExt cx="4390265" cy="796081"/>
          </a:xfrm>
        </p:grpSpPr>
        <p:grpSp>
          <p:nvGrpSpPr>
            <p:cNvPr id="132" name="Shape 132"/>
            <p:cNvGrpSpPr/>
            <p:nvPr/>
          </p:nvGrpSpPr>
          <p:grpSpPr>
            <a:xfrm>
              <a:off x="5236162" y="3052531"/>
              <a:ext cx="3326765" cy="796081"/>
              <a:chOff x="5236162" y="3052531"/>
              <a:chExt cx="3326765" cy="796081"/>
            </a:xfrm>
          </p:grpSpPr>
          <p:sp>
            <p:nvSpPr>
              <p:cNvPr id="133" name="Shape 133"/>
              <p:cNvSpPr/>
              <p:nvPr/>
            </p:nvSpPr>
            <p:spPr>
              <a:xfrm>
                <a:off x="5348142" y="3107761"/>
                <a:ext cx="3214785" cy="68562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571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5847391" y="3239172"/>
                <a:ext cx="2519994" cy="4228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Technical insight</a:t>
                </a:r>
                <a:endParaRPr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5236162" y="3052531"/>
                <a:ext cx="975167" cy="79608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5236162" y="3107761"/>
                <a:ext cx="839857" cy="685620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en-US" sz="32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37" name="Shape 137"/>
            <p:cNvCxnSpPr>
              <a:endCxn id="136" idx="2"/>
            </p:cNvCxnSpPr>
            <p:nvPr/>
          </p:nvCxnSpPr>
          <p:spPr>
            <a:xfrm>
              <a:off x="4172662" y="3434371"/>
              <a:ext cx="1063500" cy="1620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8" name="Shape 138"/>
          <p:cNvSpPr/>
          <p:nvPr/>
        </p:nvSpPr>
        <p:spPr>
          <a:xfrm>
            <a:off x="3144246" y="3107761"/>
            <a:ext cx="616595" cy="625696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E5F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Shape 5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Shape 5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Shape 568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VID_20180424_164557">
            <a:hlinkClick r:id="" action="ppaction://media"/>
            <a:extLst>
              <a:ext uri="{FF2B5EF4-FFF2-40B4-BE49-F238E27FC236}">
                <a16:creationId xmlns:a16="http://schemas.microsoft.com/office/drawing/2014/main" id="{06DABF70-5DBE-4E36-B19D-882A23E90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9664"/>
          <a:stretch/>
        </p:blipFill>
        <p:spPr>
          <a:xfrm>
            <a:off x="156191" y="42297"/>
            <a:ext cx="10003809" cy="6229138"/>
          </a:xfrm>
          <a:prstGeom prst="rect">
            <a:avLst/>
          </a:prstGeom>
        </p:spPr>
      </p:pic>
      <p:sp>
        <p:nvSpPr>
          <p:cNvPr id="10" name="Shape 152">
            <a:extLst>
              <a:ext uri="{FF2B5EF4-FFF2-40B4-BE49-F238E27FC236}">
                <a16:creationId xmlns:a16="http://schemas.microsoft.com/office/drawing/2014/main" id="{4D29B8A8-E185-46DA-9780-2367C39FBAA4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977E0D0C-8848-40FD-B789-00432ADB012A}"/>
              </a:ext>
            </a:extLst>
          </p:cNvPr>
          <p:cNvSpPr txBox="1">
            <a:spLocks/>
          </p:cNvSpPr>
          <p:nvPr/>
        </p:nvSpPr>
        <p:spPr>
          <a:xfrm>
            <a:off x="8860517" y="641547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20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5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Grid connection</a:t>
            </a:r>
            <a:endParaRPr sz="44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Shape 570"/>
          <p:cNvSpPr txBox="1">
            <a:spLocks noGrp="1"/>
          </p:cNvSpPr>
          <p:nvPr>
            <p:ph type="subTitle" idx="1"/>
          </p:nvPr>
        </p:nvSpPr>
        <p:spPr>
          <a:xfrm>
            <a:off x="228600" y="1219201"/>
            <a:ext cx="11734800" cy="502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1" name="Shape 5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975359"/>
            <a:ext cx="10363200" cy="527304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Shape 5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Shape 575"/>
          <p:cNvSpPr/>
          <p:nvPr/>
        </p:nvSpPr>
        <p:spPr>
          <a:xfrm>
            <a:off x="5904281" y="3275112"/>
            <a:ext cx="3834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Shape 576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52">
            <a:extLst>
              <a:ext uri="{FF2B5EF4-FFF2-40B4-BE49-F238E27FC236}">
                <a16:creationId xmlns:a16="http://schemas.microsoft.com/office/drawing/2014/main" id="{70ADDAB9-58C2-462D-ABE7-DE771B460F47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E2518962-13FF-4B81-B071-526F78627751}"/>
              </a:ext>
            </a:extLst>
          </p:cNvPr>
          <p:cNvSpPr txBox="1">
            <a:spLocks/>
          </p:cNvSpPr>
          <p:nvPr/>
        </p:nvSpPr>
        <p:spPr>
          <a:xfrm>
            <a:off x="8860517" y="641547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21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Grid connection</a:t>
            </a:r>
            <a:endParaRPr sz="44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Shape 582"/>
          <p:cNvSpPr txBox="1">
            <a:spLocks noGrp="1"/>
          </p:cNvSpPr>
          <p:nvPr>
            <p:ph type="subTitle" idx="1"/>
          </p:nvPr>
        </p:nvSpPr>
        <p:spPr>
          <a:xfrm>
            <a:off x="206807" y="1880884"/>
            <a:ext cx="4671391" cy="329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Riverbed Cables</a:t>
            </a:r>
            <a:endParaRPr dirty="0"/>
          </a:p>
          <a:p>
            <a:pPr marL="519112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Distance to the shore: 150m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9112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Dynamic cables: Class three-core XLPE, double wire armor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9112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Twisting and bending forces 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9112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Repetitive wear from riverbed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9112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Usage of intermediate buoy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Shape 5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3955" y="2001205"/>
            <a:ext cx="6561238" cy="3650843"/>
          </a:xfrm>
          <a:prstGeom prst="rect">
            <a:avLst/>
          </a:prstGeom>
          <a:noFill/>
          <a:ln w="38100" cap="sq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584" name="Shape 5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Shape 585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Shape 587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52">
            <a:extLst>
              <a:ext uri="{FF2B5EF4-FFF2-40B4-BE49-F238E27FC236}">
                <a16:creationId xmlns:a16="http://schemas.microsoft.com/office/drawing/2014/main" id="{D149E60E-D930-44DE-A581-337D01AD8C8D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99">
            <a:extLst>
              <a:ext uri="{FF2B5EF4-FFF2-40B4-BE49-F238E27FC236}">
                <a16:creationId xmlns:a16="http://schemas.microsoft.com/office/drawing/2014/main" id="{5A5D93FF-EA32-4759-A980-937966694A47}"/>
              </a:ext>
            </a:extLst>
          </p:cNvPr>
          <p:cNvSpPr txBox="1">
            <a:spLocks/>
          </p:cNvSpPr>
          <p:nvPr/>
        </p:nvSpPr>
        <p:spPr>
          <a:xfrm>
            <a:off x="8901459" y="641547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22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Grid connection</a:t>
            </a:r>
            <a:endParaRPr sz="44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Shape 593"/>
          <p:cNvSpPr txBox="1">
            <a:spLocks noGrp="1"/>
          </p:cNvSpPr>
          <p:nvPr>
            <p:ph type="subTitle" idx="1"/>
          </p:nvPr>
        </p:nvSpPr>
        <p:spPr>
          <a:xfrm>
            <a:off x="228600" y="1219201"/>
            <a:ext cx="11734800" cy="502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Weak grid → Frequent interruptions 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3125" marR="0" lvl="0" indent="35401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✔  Steady state voltage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3125" marR="0" lvl="0" indent="35401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✔  Regulation of flicker values 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3125" marR="0" lvl="0" indent="35401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✔  Harmonics within the limits</a:t>
            </a:r>
            <a:endParaRPr sz="24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</a:pPr>
            <a:endParaRPr sz="24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5728800" y="2438402"/>
            <a:ext cx="429600" cy="533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Shape 595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Shape 5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Shape 598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52">
            <a:extLst>
              <a:ext uri="{FF2B5EF4-FFF2-40B4-BE49-F238E27FC236}">
                <a16:creationId xmlns:a16="http://schemas.microsoft.com/office/drawing/2014/main" id="{C3E02F37-F5A8-4219-AFC5-A85F50047186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99">
            <a:extLst>
              <a:ext uri="{FF2B5EF4-FFF2-40B4-BE49-F238E27FC236}">
                <a16:creationId xmlns:a16="http://schemas.microsoft.com/office/drawing/2014/main" id="{9AA3C329-BD70-4A70-820B-E4135C5C83E3}"/>
              </a:ext>
            </a:extLst>
          </p:cNvPr>
          <p:cNvSpPr txBox="1">
            <a:spLocks/>
          </p:cNvSpPr>
          <p:nvPr/>
        </p:nvSpPr>
        <p:spPr>
          <a:xfrm>
            <a:off x="8792279" y="641547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23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Financial analysis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" name="Shape 6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5175" y="1844075"/>
            <a:ext cx="4368040" cy="354812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568"/>
              </a:srgbClr>
            </a:outerShdw>
          </a:effectLst>
        </p:spPr>
      </p:pic>
      <p:sp>
        <p:nvSpPr>
          <p:cNvPr id="605" name="Shape 605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6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8" name="Shape 608"/>
          <p:cNvGrpSpPr/>
          <p:nvPr/>
        </p:nvGrpSpPr>
        <p:grpSpPr>
          <a:xfrm>
            <a:off x="970794" y="2318539"/>
            <a:ext cx="4527797" cy="637495"/>
            <a:chOff x="3210690" y="4075650"/>
            <a:chExt cx="4054698" cy="641531"/>
          </a:xfrm>
        </p:grpSpPr>
        <p:sp>
          <p:nvSpPr>
            <p:cNvPr id="609" name="Shape 609"/>
            <p:cNvSpPr/>
            <p:nvPr/>
          </p:nvSpPr>
          <p:spPr>
            <a:xfrm>
              <a:off x="3210690" y="4075650"/>
              <a:ext cx="3449109" cy="592051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Shape 610"/>
            <p:cNvSpPr txBox="1"/>
            <p:nvPr/>
          </p:nvSpPr>
          <p:spPr>
            <a:xfrm>
              <a:off x="3300939" y="4183786"/>
              <a:ext cx="3964449" cy="533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Levelised Cost Of Energy (LCOE)</a:t>
              </a:r>
              <a:endPara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1" name="Shape 611"/>
          <p:cNvGrpSpPr/>
          <p:nvPr/>
        </p:nvGrpSpPr>
        <p:grpSpPr>
          <a:xfrm>
            <a:off x="1835371" y="3713902"/>
            <a:ext cx="3449109" cy="592051"/>
            <a:chOff x="3651979" y="4891047"/>
            <a:chExt cx="3449109" cy="592051"/>
          </a:xfrm>
        </p:grpSpPr>
        <p:sp>
          <p:nvSpPr>
            <p:cNvPr id="612" name="Shape 612"/>
            <p:cNvSpPr/>
            <p:nvPr/>
          </p:nvSpPr>
          <p:spPr>
            <a:xfrm>
              <a:off x="3651979" y="4891047"/>
              <a:ext cx="3449109" cy="592051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Shape 613"/>
            <p:cNvSpPr txBox="1"/>
            <p:nvPr/>
          </p:nvSpPr>
          <p:spPr>
            <a:xfrm>
              <a:off x="4323156" y="4972052"/>
              <a:ext cx="2358365" cy="37578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Payback Period 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4" name="Shape 614"/>
          <p:cNvGrpSpPr/>
          <p:nvPr/>
        </p:nvGrpSpPr>
        <p:grpSpPr>
          <a:xfrm>
            <a:off x="2695658" y="5043259"/>
            <a:ext cx="3449109" cy="592051"/>
            <a:chOff x="2257791" y="5428837"/>
            <a:chExt cx="3449109" cy="592051"/>
          </a:xfrm>
        </p:grpSpPr>
        <p:sp>
          <p:nvSpPr>
            <p:cNvPr id="615" name="Shape 615"/>
            <p:cNvSpPr/>
            <p:nvPr/>
          </p:nvSpPr>
          <p:spPr>
            <a:xfrm>
              <a:off x="2257791" y="5428837"/>
              <a:ext cx="3449109" cy="592051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Shape 616"/>
            <p:cNvSpPr txBox="1"/>
            <p:nvPr/>
          </p:nvSpPr>
          <p:spPr>
            <a:xfrm>
              <a:off x="2667128" y="5536972"/>
              <a:ext cx="2358365" cy="37578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Sensitivity analysis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17" name="Shape 617"/>
          <p:cNvCxnSpPr>
            <a:endCxn id="612" idx="1"/>
          </p:cNvCxnSpPr>
          <p:nvPr/>
        </p:nvCxnSpPr>
        <p:spPr>
          <a:xfrm rot="-5400000" flipH="1">
            <a:off x="1018471" y="3193027"/>
            <a:ext cx="1103100" cy="530700"/>
          </a:xfrm>
          <a:prstGeom prst="bentConnector2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Shape 618"/>
          <p:cNvCxnSpPr/>
          <p:nvPr/>
        </p:nvCxnSpPr>
        <p:spPr>
          <a:xfrm rot="-5400000" flipH="1">
            <a:off x="1892744" y="4607203"/>
            <a:ext cx="1103100" cy="530700"/>
          </a:xfrm>
          <a:prstGeom prst="bentConnector2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9" name="Shape 619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52">
            <a:extLst>
              <a:ext uri="{FF2B5EF4-FFF2-40B4-BE49-F238E27FC236}">
                <a16:creationId xmlns:a16="http://schemas.microsoft.com/office/drawing/2014/main" id="{5E6AAE60-CB66-4B26-AFC9-F77DC010D577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Technical insight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Financial analysis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99">
            <a:extLst>
              <a:ext uri="{FF2B5EF4-FFF2-40B4-BE49-F238E27FC236}">
                <a16:creationId xmlns:a16="http://schemas.microsoft.com/office/drawing/2014/main" id="{461A59D3-FC3C-425A-B411-9195E28D454C}"/>
              </a:ext>
            </a:extLst>
          </p:cNvPr>
          <p:cNvSpPr txBox="1">
            <a:spLocks/>
          </p:cNvSpPr>
          <p:nvPr/>
        </p:nvSpPr>
        <p:spPr>
          <a:xfrm>
            <a:off x="8819579" y="640182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24</a:t>
            </a:fld>
            <a:endParaRPr lang="en-US" sz="1400" b="1" dirty="0">
              <a:solidFill>
                <a:srgbClr val="F9FFFB"/>
              </a:solidFill>
            </a:endParaRPr>
          </a:p>
        </p:txBody>
      </p:sp>
      <p:sp>
        <p:nvSpPr>
          <p:cNvPr id="21" name="Shape 99">
            <a:extLst>
              <a:ext uri="{FF2B5EF4-FFF2-40B4-BE49-F238E27FC236}">
                <a16:creationId xmlns:a16="http://schemas.microsoft.com/office/drawing/2014/main" id="{25A93CD5-45AF-430E-9CF7-0CB2BD12A871}"/>
              </a:ext>
            </a:extLst>
          </p:cNvPr>
          <p:cNvSpPr txBox="1">
            <a:spLocks/>
          </p:cNvSpPr>
          <p:nvPr/>
        </p:nvSpPr>
        <p:spPr>
          <a:xfrm>
            <a:off x="9285875" y="67453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Shape 625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6" name="Shape 6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880" y="1378350"/>
            <a:ext cx="6315564" cy="4047089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Shape 628"/>
          <p:cNvSpPr txBox="1"/>
          <p:nvPr/>
        </p:nvSpPr>
        <p:spPr>
          <a:xfrm>
            <a:off x="7334925" y="1378350"/>
            <a:ext cx="3737100" cy="19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Annual O&amp;M Cost</a:t>
            </a: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Wind Turbine OPEX</a:t>
            </a: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Current Turbines OPEX</a:t>
            </a: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Shape 629"/>
          <p:cNvSpPr/>
          <p:nvPr/>
        </p:nvSpPr>
        <p:spPr>
          <a:xfrm rot="5400000">
            <a:off x="8763817" y="3394268"/>
            <a:ext cx="819900" cy="64469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Shape 630"/>
          <p:cNvSpPr txBox="1"/>
          <p:nvPr/>
        </p:nvSpPr>
        <p:spPr>
          <a:xfrm>
            <a:off x="7781024" y="5187374"/>
            <a:ext cx="28449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2" name="Shape 632"/>
          <p:cNvGrpSpPr/>
          <p:nvPr/>
        </p:nvGrpSpPr>
        <p:grpSpPr>
          <a:xfrm>
            <a:off x="7478919" y="4422111"/>
            <a:ext cx="3449109" cy="592051"/>
            <a:chOff x="326091" y="2470296"/>
            <a:chExt cx="3449109" cy="592051"/>
          </a:xfrm>
        </p:grpSpPr>
        <p:sp>
          <p:nvSpPr>
            <p:cNvPr id="633" name="Shape 633"/>
            <p:cNvSpPr/>
            <p:nvPr/>
          </p:nvSpPr>
          <p:spPr>
            <a:xfrm>
              <a:off x="326091" y="2470296"/>
              <a:ext cx="3449109" cy="592051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Shape 634"/>
            <p:cNvSpPr txBox="1"/>
            <p:nvPr/>
          </p:nvSpPr>
          <p:spPr>
            <a:xfrm>
              <a:off x="1023501" y="2539610"/>
              <a:ext cx="26395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LCOE  ( £/MWh )</a:t>
              </a:r>
              <a:endPara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Shape 635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Financial analysis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2">
            <a:extLst>
              <a:ext uri="{FF2B5EF4-FFF2-40B4-BE49-F238E27FC236}">
                <a16:creationId xmlns:a16="http://schemas.microsoft.com/office/drawing/2014/main" id="{08052FA1-17CF-4710-824D-420BF35CC32F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Technical insight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Financial analysis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99">
            <a:extLst>
              <a:ext uri="{FF2B5EF4-FFF2-40B4-BE49-F238E27FC236}">
                <a16:creationId xmlns:a16="http://schemas.microsoft.com/office/drawing/2014/main" id="{044A7893-31CE-4BE3-B76A-5DBD6EC09CF4}"/>
              </a:ext>
            </a:extLst>
          </p:cNvPr>
          <p:cNvSpPr txBox="1">
            <a:spLocks/>
          </p:cNvSpPr>
          <p:nvPr/>
        </p:nvSpPr>
        <p:spPr>
          <a:xfrm>
            <a:off x="8928755" y="638818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25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ctrTitle"/>
          </p:nvPr>
        </p:nvSpPr>
        <p:spPr>
          <a:xfrm>
            <a:off x="914400" y="345750"/>
            <a:ext cx="103632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Financial analysis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Shape 6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Shape 643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Shape 6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Shape 645"/>
          <p:cNvSpPr txBox="1"/>
          <p:nvPr/>
        </p:nvSpPr>
        <p:spPr>
          <a:xfrm>
            <a:off x="914400" y="1376850"/>
            <a:ext cx="49629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Calibri"/>
              <a:buChar char="●"/>
            </a:pPr>
            <a:r>
              <a:rPr lang="en-US" sz="3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20 Years Life-time </a:t>
            </a:r>
            <a:endParaRPr sz="30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Calibri"/>
              <a:buChar char="●"/>
            </a:pPr>
            <a:r>
              <a:rPr lang="en-US" sz="3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LCOE= </a:t>
            </a:r>
            <a:r>
              <a:rPr lang="en-US" sz="3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£0.14 p</a:t>
            </a:r>
            <a:r>
              <a:rPr lang="en-US" sz="3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/kWh</a:t>
            </a:r>
            <a:endParaRPr sz="30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Calibri"/>
              <a:buChar char="●"/>
            </a:pPr>
            <a:r>
              <a:rPr lang="en-US" sz="3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Strike Price= </a:t>
            </a:r>
            <a:r>
              <a:rPr lang="en-US" sz="3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£0.16 p</a:t>
            </a:r>
            <a:r>
              <a:rPr lang="en-US" sz="3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/kWh</a:t>
            </a:r>
            <a:endParaRPr sz="30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Shape 646"/>
          <p:cNvSpPr/>
          <p:nvPr/>
        </p:nvSpPr>
        <p:spPr>
          <a:xfrm>
            <a:off x="5984788" y="3074862"/>
            <a:ext cx="1712967" cy="38806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Shape 647"/>
          <p:cNvSpPr txBox="1"/>
          <p:nvPr/>
        </p:nvSpPr>
        <p:spPr>
          <a:xfrm>
            <a:off x="7929258" y="2758038"/>
            <a:ext cx="4328954" cy="16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Slightly expensive for the 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Local</a:t>
            </a: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Egyptian households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Shape 6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7158" y="4229808"/>
            <a:ext cx="1557002" cy="144565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Shape 649"/>
          <p:cNvSpPr txBox="1"/>
          <p:nvPr/>
        </p:nvSpPr>
        <p:spPr>
          <a:xfrm>
            <a:off x="914400" y="3783138"/>
            <a:ext cx="67167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r>
              <a:rPr lang="en-US"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Target </a:t>
            </a:r>
            <a:r>
              <a:rPr lang="en-US" sz="2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20%</a:t>
            </a:r>
            <a:r>
              <a:rPr lang="en-US"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from Renewable Energy </a:t>
            </a:r>
            <a:endParaRPr sz="2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12%</a:t>
            </a:r>
            <a:r>
              <a:rPr lang="en-US"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from Wind Power </a:t>
            </a:r>
            <a:endParaRPr sz="2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Government Subsidies </a:t>
            </a:r>
            <a:endParaRPr sz="2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Cooperation with other countries</a:t>
            </a:r>
            <a:endParaRPr sz="2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Shape 651"/>
          <p:cNvSpPr/>
          <p:nvPr/>
        </p:nvSpPr>
        <p:spPr>
          <a:xfrm>
            <a:off x="780288" y="1487424"/>
            <a:ext cx="5097012" cy="21692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Shape 652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152">
            <a:extLst>
              <a:ext uri="{FF2B5EF4-FFF2-40B4-BE49-F238E27FC236}">
                <a16:creationId xmlns:a16="http://schemas.microsoft.com/office/drawing/2014/main" id="{B4259EDF-3D6F-4C07-8F72-2264AD14C344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Technical insight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Financial analysis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99">
            <a:extLst>
              <a:ext uri="{FF2B5EF4-FFF2-40B4-BE49-F238E27FC236}">
                <a16:creationId xmlns:a16="http://schemas.microsoft.com/office/drawing/2014/main" id="{4EA3C683-FEE0-42AA-9499-82E7EEBB8942}"/>
              </a:ext>
            </a:extLst>
          </p:cNvPr>
          <p:cNvSpPr txBox="1">
            <a:spLocks/>
          </p:cNvSpPr>
          <p:nvPr/>
        </p:nvSpPr>
        <p:spPr>
          <a:xfrm>
            <a:off x="8928755" y="640182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26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>
            <a:spLocks noGrp="1"/>
          </p:cNvSpPr>
          <p:nvPr>
            <p:ph type="ctrTitle"/>
          </p:nvPr>
        </p:nvSpPr>
        <p:spPr>
          <a:xfrm>
            <a:off x="914400" y="188575"/>
            <a:ext cx="103632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Payback Period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Shape 6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Shape 659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0" name="Shape 6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Shape 662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Shape 6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3325" y="1112063"/>
            <a:ext cx="7896326" cy="47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Shape 664"/>
          <p:cNvSpPr/>
          <p:nvPr/>
        </p:nvSpPr>
        <p:spPr>
          <a:xfrm>
            <a:off x="5538825" y="3252225"/>
            <a:ext cx="1187400" cy="791400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52">
            <a:extLst>
              <a:ext uri="{FF2B5EF4-FFF2-40B4-BE49-F238E27FC236}">
                <a16:creationId xmlns:a16="http://schemas.microsoft.com/office/drawing/2014/main" id="{309E7840-A6E3-4D60-96DE-8A19092A1E89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Technical insight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Financial analysis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1F85E921-90E5-45E8-8298-2B5AEC6BA7F9}"/>
              </a:ext>
            </a:extLst>
          </p:cNvPr>
          <p:cNvSpPr txBox="1">
            <a:spLocks/>
          </p:cNvSpPr>
          <p:nvPr/>
        </p:nvSpPr>
        <p:spPr>
          <a:xfrm>
            <a:off x="8887811" y="638818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27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 txBox="1">
            <a:spLocks noGrp="1"/>
          </p:cNvSpPr>
          <p:nvPr>
            <p:ph type="ctrTitle"/>
          </p:nvPr>
        </p:nvSpPr>
        <p:spPr>
          <a:xfrm>
            <a:off x="629550" y="59175"/>
            <a:ext cx="103632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Sensitivity analysis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Shape 670"/>
          <p:cNvSpPr txBox="1"/>
          <p:nvPr/>
        </p:nvSpPr>
        <p:spPr>
          <a:xfrm>
            <a:off x="193964" y="4849164"/>
            <a:ext cx="11388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Wind Turbine Capacity Factor                                        River Current Turbine Capacity Factor </a:t>
            </a: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Shape 6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Shape 672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3" name="Shape 6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Shape 675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Shape 6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30750"/>
            <a:ext cx="5542231" cy="33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Shape 6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3749" y="1530750"/>
            <a:ext cx="5542225" cy="3318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52">
            <a:extLst>
              <a:ext uri="{FF2B5EF4-FFF2-40B4-BE49-F238E27FC236}">
                <a16:creationId xmlns:a16="http://schemas.microsoft.com/office/drawing/2014/main" id="{F1D85754-6B71-4E63-B3D6-2E358E72DBED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Technical insight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Financial analysis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99">
            <a:extLst>
              <a:ext uri="{FF2B5EF4-FFF2-40B4-BE49-F238E27FC236}">
                <a16:creationId xmlns:a16="http://schemas.microsoft.com/office/drawing/2014/main" id="{89A0AA4C-6011-44E1-958F-1FEA0614BEE8}"/>
              </a:ext>
            </a:extLst>
          </p:cNvPr>
          <p:cNvSpPr txBox="1">
            <a:spLocks/>
          </p:cNvSpPr>
          <p:nvPr/>
        </p:nvSpPr>
        <p:spPr>
          <a:xfrm>
            <a:off x="8942403" y="638818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28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 txBox="1">
            <a:spLocks noGrp="1"/>
          </p:cNvSpPr>
          <p:nvPr>
            <p:ph type="ctrTitle"/>
          </p:nvPr>
        </p:nvSpPr>
        <p:spPr>
          <a:xfrm>
            <a:off x="638800" y="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Environmental </a:t>
            </a:r>
            <a:r>
              <a:rPr lang="en-US" sz="3200" b="1">
                <a:solidFill>
                  <a:srgbClr val="002060"/>
                </a:solidFill>
              </a:rPr>
              <a:t>I</a:t>
            </a: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mpact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Shape 683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Shape 6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Shape 686"/>
          <p:cNvSpPr txBox="1"/>
          <p:nvPr/>
        </p:nvSpPr>
        <p:spPr>
          <a:xfrm>
            <a:off x="833014" y="5508501"/>
            <a:ext cx="57345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Figure: Features of aquaculture production</a:t>
            </a:r>
            <a:endParaRPr sz="16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Shape 687"/>
          <p:cNvSpPr txBox="1"/>
          <p:nvPr/>
        </p:nvSpPr>
        <p:spPr>
          <a:xfrm>
            <a:off x="7453475" y="1976025"/>
            <a:ext cx="4372500" cy="29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Fish farming changes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areas 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behavior and nature of freshwater fish 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Shape 688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9" name="Shape 6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75" y="850275"/>
            <a:ext cx="6610226" cy="465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52">
            <a:extLst>
              <a:ext uri="{FF2B5EF4-FFF2-40B4-BE49-F238E27FC236}">
                <a16:creationId xmlns:a16="http://schemas.microsoft.com/office/drawing/2014/main" id="{2F37A733-E663-46E5-B486-B455A6133B59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Introduction of HAPI          Location          Technical insight          Financial analysis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Conclusions and future work</a:t>
            </a:r>
            <a:endParaRPr sz="15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F4DFDF1A-14D2-4432-B1E2-6A1A66BAFB84}"/>
              </a:ext>
            </a:extLst>
          </p:cNvPr>
          <p:cNvSpPr txBox="1">
            <a:spLocks/>
          </p:cNvSpPr>
          <p:nvPr/>
        </p:nvSpPr>
        <p:spPr>
          <a:xfrm>
            <a:off x="8956051" y="640182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29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Introduction of HAPI concept</a:t>
            </a:r>
            <a:endParaRPr sz="4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subTitle" idx="1"/>
          </p:nvPr>
        </p:nvSpPr>
        <p:spPr>
          <a:xfrm>
            <a:off x="228600" y="1219201"/>
            <a:ext cx="117348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200000"/>
              </a:lnSpc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Hybrid system of wind and current turbines</a:t>
            </a:r>
            <a:endParaRPr sz="32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200000"/>
              </a:lnSpc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Floating structure in the river</a:t>
            </a:r>
            <a:endParaRPr sz="32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sz="3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l="31742" t="10902" r="23720" b="7195"/>
          <a:stretch/>
        </p:blipFill>
        <p:spPr>
          <a:xfrm>
            <a:off x="8297684" y="2665232"/>
            <a:ext cx="3528291" cy="338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8688" y="4225425"/>
            <a:ext cx="457874" cy="45787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>
            <a:off x="7185891" y="4225425"/>
            <a:ext cx="683491" cy="3530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66092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Technical insight 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99">
            <a:extLst>
              <a:ext uri="{FF2B5EF4-FFF2-40B4-BE49-F238E27FC236}">
                <a16:creationId xmlns:a16="http://schemas.microsoft.com/office/drawing/2014/main" id="{2355C21A-E2AD-4AFA-B2DA-D7A9EA687C45}"/>
              </a:ext>
            </a:extLst>
          </p:cNvPr>
          <p:cNvSpPr txBox="1">
            <a:spLocks/>
          </p:cNvSpPr>
          <p:nvPr/>
        </p:nvSpPr>
        <p:spPr>
          <a:xfrm>
            <a:off x="8969699" y="638818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3</a:t>
            </a:fld>
            <a:endParaRPr lang="en-US" sz="1400" b="1" dirty="0">
              <a:solidFill>
                <a:srgbClr val="F9FFFB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DD023C-1CF1-45B5-A51C-7D36E6FE8F75}"/>
              </a:ext>
            </a:extLst>
          </p:cNvPr>
          <p:cNvGrpSpPr/>
          <p:nvPr/>
        </p:nvGrpSpPr>
        <p:grpSpPr>
          <a:xfrm>
            <a:off x="498764" y="3429000"/>
            <a:ext cx="2599760" cy="2754844"/>
            <a:chOff x="498764" y="3429000"/>
            <a:chExt cx="2599760" cy="2754844"/>
          </a:xfrm>
        </p:grpSpPr>
        <p:pic>
          <p:nvPicPr>
            <p:cNvPr id="145" name="Shape 145"/>
            <p:cNvPicPr preferRelativeResize="0"/>
            <p:nvPr/>
          </p:nvPicPr>
          <p:blipFill rotWithShape="1">
            <a:blip r:embed="rId6">
              <a:alphaModFix/>
            </a:blip>
            <a:srcRect l="42826" t="2594" r="5544" b="-1321"/>
            <a:stretch/>
          </p:blipFill>
          <p:spPr>
            <a:xfrm>
              <a:off x="498764" y="3429000"/>
              <a:ext cx="2599760" cy="2298921"/>
            </a:xfrm>
            <a:prstGeom prst="ellipse">
              <a:avLst/>
            </a:prstGeom>
            <a:noFill/>
            <a:ln w="63500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0" dist="292100" dir="5400000" sx="-80000" sy="-18000" rotWithShape="0">
                <a:srgbClr val="000000">
                  <a:alpha val="21568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9AFFE2-6335-4CC8-AB77-DFAF22EBA4A8}"/>
                </a:ext>
              </a:extLst>
            </p:cNvPr>
            <p:cNvSpPr/>
            <p:nvPr/>
          </p:nvSpPr>
          <p:spPr>
            <a:xfrm>
              <a:off x="765770" y="5906845"/>
              <a:ext cx="21339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[windpowerengineering.com]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84BA-719D-4ECA-8E56-98A7F7B15AE1}"/>
              </a:ext>
            </a:extLst>
          </p:cNvPr>
          <p:cNvGrpSpPr/>
          <p:nvPr/>
        </p:nvGrpSpPr>
        <p:grpSpPr>
          <a:xfrm>
            <a:off x="4128656" y="3428999"/>
            <a:ext cx="2599760" cy="2754845"/>
            <a:chOff x="4128656" y="3428999"/>
            <a:chExt cx="2599760" cy="2754845"/>
          </a:xfrm>
        </p:grpSpPr>
        <p:pic>
          <p:nvPicPr>
            <p:cNvPr id="149" name="Shape 1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28656" y="3428999"/>
              <a:ext cx="2599760" cy="2298921"/>
            </a:xfrm>
            <a:prstGeom prst="ellipse">
              <a:avLst/>
            </a:prstGeom>
            <a:noFill/>
            <a:ln w="63500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0" dist="292100" dir="5400000" sx="-80000" sy="-18000" rotWithShape="0">
                <a:srgbClr val="000000">
                  <a:alpha val="21568"/>
                </a:srgbClr>
              </a:outerShdw>
            </a:effec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77A4BC-6A91-4630-AC54-11ABAAB7BA13}"/>
                </a:ext>
              </a:extLst>
            </p:cNvPr>
            <p:cNvSpPr/>
            <p:nvPr/>
          </p:nvSpPr>
          <p:spPr>
            <a:xfrm>
              <a:off x="4385622" y="5906845"/>
              <a:ext cx="20858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[alternative-energy-news.info]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>
            <a:spLocks noGrp="1"/>
          </p:cNvSpPr>
          <p:nvPr>
            <p:ph type="ctrTitle"/>
          </p:nvPr>
        </p:nvSpPr>
        <p:spPr>
          <a:xfrm>
            <a:off x="638800" y="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Environmental </a:t>
            </a:r>
            <a:r>
              <a:rPr lang="en-US" sz="3200" b="1" dirty="0">
                <a:solidFill>
                  <a:srgbClr val="002060"/>
                </a:solidFill>
              </a:rPr>
              <a:t>I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mpact</a:t>
            </a:r>
            <a:endParaRPr sz="4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Shape 695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Shape 6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Shape 698"/>
          <p:cNvSpPr txBox="1"/>
          <p:nvPr/>
        </p:nvSpPr>
        <p:spPr>
          <a:xfrm>
            <a:off x="368575" y="1205250"/>
            <a:ext cx="48312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Potential impact 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Fish swimming behavior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Stuck with </a:t>
            </a:r>
            <a:r>
              <a:rPr 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1.7m</a:t>
            </a: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in radius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Restrict fish movement 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91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Subsequent effect 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Morphological traits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Habitat connectivity 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Migration routes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9" name="Shape 699"/>
          <p:cNvSpPr txBox="1"/>
          <p:nvPr/>
        </p:nvSpPr>
        <p:spPr>
          <a:xfrm>
            <a:off x="5388100" y="1275708"/>
            <a:ext cx="5613900" cy="40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400" b="1" dirty="0">
                <a:solidFill>
                  <a:srgbClr val="1A2E5A"/>
                </a:solidFill>
                <a:latin typeface="Calibri"/>
                <a:ea typeface="Calibri"/>
                <a:cs typeface="Calibri"/>
                <a:sym typeface="Calibri"/>
              </a:rPr>
              <a:t>Possible mitigation</a:t>
            </a:r>
            <a:endParaRPr sz="2400" b="1" dirty="0">
              <a:solidFill>
                <a:srgbClr val="1A2E5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Fish-friendly turbine</a:t>
            </a:r>
            <a:r>
              <a:rPr lang="en-US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for large array farm</a:t>
            </a:r>
            <a:endParaRPr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Width of gaps</a:t>
            </a:r>
            <a:r>
              <a:rPr lang="en-US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for large fish to pass through</a:t>
            </a:r>
            <a:endParaRPr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Investigation on </a:t>
            </a:r>
            <a:r>
              <a:rPr lang="en-US" sz="24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rotor avoidance zone</a:t>
            </a:r>
            <a:endParaRPr sz="2400" b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Shape 700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52">
            <a:extLst>
              <a:ext uri="{FF2B5EF4-FFF2-40B4-BE49-F238E27FC236}">
                <a16:creationId xmlns:a16="http://schemas.microsoft.com/office/drawing/2014/main" id="{09524D75-4CBE-49B7-B236-E53023087CB9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Technical insight          Financial analysis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Conclusions and future work</a:t>
            </a:r>
            <a:endParaRPr sz="15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0" name="Shape 99">
            <a:extLst>
              <a:ext uri="{FF2B5EF4-FFF2-40B4-BE49-F238E27FC236}">
                <a16:creationId xmlns:a16="http://schemas.microsoft.com/office/drawing/2014/main" id="{0EC3848D-B73B-4155-BE51-8D9ED5A74550}"/>
              </a:ext>
            </a:extLst>
          </p:cNvPr>
          <p:cNvSpPr txBox="1">
            <a:spLocks/>
          </p:cNvSpPr>
          <p:nvPr/>
        </p:nvSpPr>
        <p:spPr>
          <a:xfrm>
            <a:off x="8983347" y="640182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30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/>
          <p:nvPr/>
        </p:nvSpPr>
        <p:spPr>
          <a:xfrm rot="-3420000">
            <a:off x="7507870" y="4033231"/>
            <a:ext cx="333786" cy="122869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Shape 706"/>
          <p:cNvSpPr/>
          <p:nvPr/>
        </p:nvSpPr>
        <p:spPr>
          <a:xfrm rot="3180000">
            <a:off x="4212486" y="3969762"/>
            <a:ext cx="333786" cy="122869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Shape 707"/>
          <p:cNvSpPr/>
          <p:nvPr/>
        </p:nvSpPr>
        <p:spPr>
          <a:xfrm rot="-6960000">
            <a:off x="7656956" y="1983425"/>
            <a:ext cx="392917" cy="118089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Shape 708"/>
          <p:cNvSpPr/>
          <p:nvPr/>
        </p:nvSpPr>
        <p:spPr>
          <a:xfrm rot="6480000">
            <a:off x="4188661" y="1973911"/>
            <a:ext cx="381434" cy="118089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Shape 70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Shape 710"/>
          <p:cNvSpPr/>
          <p:nvPr/>
        </p:nvSpPr>
        <p:spPr>
          <a:xfrm>
            <a:off x="5384971" y="4511454"/>
            <a:ext cx="1473740" cy="228836"/>
          </a:xfrm>
          <a:prstGeom prst="ellipse">
            <a:avLst/>
          </a:prstGeom>
          <a:gradFill>
            <a:gsLst>
              <a:gs pos="0">
                <a:srgbClr val="3F3F3F">
                  <a:alpha val="24705"/>
                </a:srgbClr>
              </a:gs>
              <a:gs pos="12000">
                <a:srgbClr val="3F3F3F">
                  <a:alpha val="24705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1" name="Shape 711"/>
          <p:cNvGrpSpPr/>
          <p:nvPr/>
        </p:nvGrpSpPr>
        <p:grpSpPr>
          <a:xfrm>
            <a:off x="4574738" y="2138914"/>
            <a:ext cx="3042523" cy="2653197"/>
            <a:chOff x="2819400" y="1143000"/>
            <a:chExt cx="2975176" cy="2971800"/>
          </a:xfrm>
        </p:grpSpPr>
        <p:sp>
          <p:nvSpPr>
            <p:cNvPr id="712" name="Shape 712"/>
            <p:cNvSpPr/>
            <p:nvPr/>
          </p:nvSpPr>
          <p:spPr>
            <a:xfrm>
              <a:off x="2819400" y="1143000"/>
              <a:ext cx="2975176" cy="2971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  <a:effectLst>
              <a:outerShdw blurRad="107950" dist="12700" dir="5400000" algn="ctr">
                <a:srgbClr val="000000">
                  <a:alpha val="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713" name="Shape 713"/>
            <p:cNvSpPr/>
            <p:nvPr/>
          </p:nvSpPr>
          <p:spPr>
            <a:xfrm>
              <a:off x="2933535" y="1226306"/>
              <a:ext cx="2748582" cy="2790432"/>
            </a:xfrm>
            <a:prstGeom prst="ellipse">
              <a:avLst/>
            </a:prstGeom>
            <a:solidFill>
              <a:srgbClr val="C5D8F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So, what are the outcomes?</a:t>
              </a:r>
              <a:endPara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714" name="Shape 714"/>
          <p:cNvSpPr/>
          <p:nvPr/>
        </p:nvSpPr>
        <p:spPr>
          <a:xfrm>
            <a:off x="8352967" y="4584108"/>
            <a:ext cx="3536874" cy="100602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Limitation in large scale implementation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5" name="Shape 715"/>
          <p:cNvGrpSpPr/>
          <p:nvPr/>
        </p:nvGrpSpPr>
        <p:grpSpPr>
          <a:xfrm>
            <a:off x="243781" y="1650224"/>
            <a:ext cx="3347972" cy="992784"/>
            <a:chOff x="185603" y="2537036"/>
            <a:chExt cx="2917494" cy="807062"/>
          </a:xfrm>
        </p:grpSpPr>
        <p:sp>
          <p:nvSpPr>
            <p:cNvPr id="716" name="Shape 716"/>
            <p:cNvSpPr/>
            <p:nvPr/>
          </p:nvSpPr>
          <p:spPr>
            <a:xfrm>
              <a:off x="185603" y="2537036"/>
              <a:ext cx="2917494" cy="807062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Shape 717"/>
            <p:cNvSpPr txBox="1"/>
            <p:nvPr/>
          </p:nvSpPr>
          <p:spPr>
            <a:xfrm>
              <a:off x="268233" y="2646576"/>
              <a:ext cx="2752234" cy="575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Feasible design for river applications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8" name="Shape 718"/>
          <p:cNvGrpSpPr/>
          <p:nvPr/>
        </p:nvGrpSpPr>
        <p:grpSpPr>
          <a:xfrm>
            <a:off x="243781" y="4517246"/>
            <a:ext cx="3347972" cy="1072883"/>
            <a:chOff x="122225" y="4612718"/>
            <a:chExt cx="3277326" cy="1015662"/>
          </a:xfrm>
        </p:grpSpPr>
        <p:sp>
          <p:nvSpPr>
            <p:cNvPr id="719" name="Shape 719"/>
            <p:cNvSpPr/>
            <p:nvPr/>
          </p:nvSpPr>
          <p:spPr>
            <a:xfrm>
              <a:off x="122225" y="4612718"/>
              <a:ext cx="3277326" cy="1015662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Shape 720"/>
            <p:cNvSpPr txBox="1"/>
            <p:nvPr/>
          </p:nvSpPr>
          <p:spPr>
            <a:xfrm>
              <a:off x="122225" y="4671984"/>
              <a:ext cx="327732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Stable construction under normal operation conditions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1" name="Shape 721"/>
          <p:cNvGrpSpPr/>
          <p:nvPr/>
        </p:nvGrpSpPr>
        <p:grpSpPr>
          <a:xfrm>
            <a:off x="8470225" y="1650224"/>
            <a:ext cx="3536874" cy="1006021"/>
            <a:chOff x="8502959" y="2294439"/>
            <a:chExt cx="3563520" cy="1049659"/>
          </a:xfrm>
        </p:grpSpPr>
        <p:sp>
          <p:nvSpPr>
            <p:cNvPr id="722" name="Shape 722"/>
            <p:cNvSpPr/>
            <p:nvPr/>
          </p:nvSpPr>
          <p:spPr>
            <a:xfrm>
              <a:off x="8502959" y="2294439"/>
              <a:ext cx="3563520" cy="1049659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Shape 723"/>
            <p:cNvSpPr txBox="1"/>
            <p:nvPr/>
          </p:nvSpPr>
          <p:spPr>
            <a:xfrm>
              <a:off x="8700124" y="2435031"/>
              <a:ext cx="327732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Cost-effective with a typical payback period</a:t>
              </a:r>
              <a:endParaRPr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4" name="Shape 7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5" name="Shape 7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Shape 727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Shape 728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152">
            <a:extLst>
              <a:ext uri="{FF2B5EF4-FFF2-40B4-BE49-F238E27FC236}">
                <a16:creationId xmlns:a16="http://schemas.microsoft.com/office/drawing/2014/main" id="{C3FBA4E4-24E3-4092-BBAB-46CABA7DDA79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Technical insight          Financial analysis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Conclusions and future work</a:t>
            </a:r>
            <a:endParaRPr sz="15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7" name="Shape 99">
            <a:extLst>
              <a:ext uri="{FF2B5EF4-FFF2-40B4-BE49-F238E27FC236}">
                <a16:creationId xmlns:a16="http://schemas.microsoft.com/office/drawing/2014/main" id="{59C689BC-1808-47C6-B39D-3019937DBED1}"/>
              </a:ext>
            </a:extLst>
          </p:cNvPr>
          <p:cNvSpPr txBox="1">
            <a:spLocks/>
          </p:cNvSpPr>
          <p:nvPr/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31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Future Work </a:t>
            </a:r>
            <a:endParaRPr sz="32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Shape 734"/>
          <p:cNvSpPr txBox="1">
            <a:spLocks noGrp="1"/>
          </p:cNvSpPr>
          <p:nvPr>
            <p:ph type="subTitle" idx="1"/>
          </p:nvPr>
        </p:nvSpPr>
        <p:spPr>
          <a:xfrm>
            <a:off x="228600" y="1242745"/>
            <a:ext cx="11734800" cy="502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just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Structural analysis</a:t>
            </a:r>
            <a:endParaRPr dirty="0"/>
          </a:p>
          <a:p>
            <a:pPr marL="457200" marR="0" lvl="0" indent="-381000" algn="just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Potential expansion by building arrays</a:t>
            </a: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just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Development of onshore storage techniques</a:t>
            </a: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3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Shape 735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Shape 7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Shape 739"/>
          <p:cNvSpPr txBox="1"/>
          <p:nvPr/>
        </p:nvSpPr>
        <p:spPr>
          <a:xfrm>
            <a:off x="9164088" y="638152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52">
            <a:extLst>
              <a:ext uri="{FF2B5EF4-FFF2-40B4-BE49-F238E27FC236}">
                <a16:creationId xmlns:a16="http://schemas.microsoft.com/office/drawing/2014/main" id="{A7138776-C214-4827-AFF5-70D05D6BFC92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Introduction of HAPI          Location          Technical insight          Financial analysis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Conclusions and future work</a:t>
            </a:r>
            <a:endParaRPr sz="15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0" name="Shape 99">
            <a:extLst>
              <a:ext uri="{FF2B5EF4-FFF2-40B4-BE49-F238E27FC236}">
                <a16:creationId xmlns:a16="http://schemas.microsoft.com/office/drawing/2014/main" id="{7E41EA0E-0830-4877-B6F5-83A6EE4036C5}"/>
              </a:ext>
            </a:extLst>
          </p:cNvPr>
          <p:cNvSpPr txBox="1">
            <a:spLocks/>
          </p:cNvSpPr>
          <p:nvPr/>
        </p:nvSpPr>
        <p:spPr>
          <a:xfrm>
            <a:off x="8956051" y="641547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32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Shape 74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attention!</a:t>
            </a: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Any Questions?</a:t>
            </a: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6" name="Shape 7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-2"/>
            <a:ext cx="121919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Shape 747"/>
          <p:cNvSpPr txBox="1"/>
          <p:nvPr/>
        </p:nvSpPr>
        <p:spPr>
          <a:xfrm>
            <a:off x="6021675" y="4081275"/>
            <a:ext cx="3905475" cy="22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for your attention! 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Any questions? 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Shape 7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0000" y="1196629"/>
            <a:ext cx="7238963" cy="4706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2400"/>
            </a:pPr>
            <a:r>
              <a:rPr lang="en-GB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	Aims</a:t>
            </a:r>
            <a:endParaRPr lang="en-GB" sz="32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GB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 Investigation of the feasibility of HAPI</a:t>
            </a:r>
            <a:endParaRPr lang="en-GB"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spcBef>
                <a:spcPts val="480"/>
              </a:spcBef>
              <a:buClr>
                <a:srgbClr val="888888"/>
              </a:buClr>
              <a:buSzPts val="2400"/>
            </a:pP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spcBef>
                <a:spcPts val="480"/>
              </a:spcBef>
              <a:buClr>
                <a:srgbClr val="888888"/>
              </a:buClr>
              <a:buSzPts val="2400"/>
            </a:pP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7913" lvl="3" indent="-342900" algn="just">
              <a:spcBef>
                <a:spcPts val="400"/>
              </a:spcBef>
              <a:buClr>
                <a:schemeClr val="dk1"/>
              </a:buClr>
              <a:buSzPts val="2000"/>
            </a:pPr>
            <a:r>
              <a:rPr lang="en-GB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</a:p>
          <a:p>
            <a:pPr marL="1077913" lvl="3" indent="-342900" algn="just">
              <a:spcBef>
                <a:spcPts val="400"/>
              </a:spcBef>
              <a:buClr>
                <a:schemeClr val="dk2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Selection of appropriate location </a:t>
            </a:r>
            <a:endParaRPr lang="en-GB" sz="4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7913" lvl="3" indent="-342900" algn="just">
              <a:spcBef>
                <a:spcPts val="400"/>
              </a:spcBef>
              <a:buClr>
                <a:schemeClr val="dk2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System configuration </a:t>
            </a:r>
            <a:endParaRPr lang="en-GB" sz="4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7913" lvl="3" indent="-342900" algn="just">
              <a:spcBef>
                <a:spcPts val="400"/>
              </a:spcBef>
              <a:buClr>
                <a:schemeClr val="dk2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Hydrostatic analysis </a:t>
            </a:r>
            <a:endParaRPr lang="en-GB" sz="4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7913" lvl="3" indent="-342900" algn="just">
              <a:spcBef>
                <a:spcPts val="400"/>
              </a:spcBef>
              <a:buClr>
                <a:schemeClr val="dk2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Calculation of dynamic loads</a:t>
            </a:r>
          </a:p>
          <a:p>
            <a:pPr marL="1077913" lvl="3" indent="-342900" algn="just">
              <a:spcBef>
                <a:spcPts val="400"/>
              </a:spcBef>
              <a:buClr>
                <a:schemeClr val="dk2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Grid connection </a:t>
            </a:r>
            <a:endParaRPr lang="en-GB" sz="4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7913" lvl="3" indent="-342900" algn="just">
              <a:spcBef>
                <a:spcPts val="400"/>
              </a:spcBef>
              <a:buClr>
                <a:schemeClr val="dk2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Financial analysis</a:t>
            </a:r>
            <a:endParaRPr lang="en-GB" sz="4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Aims and objectives</a:t>
            </a:r>
            <a:endParaRPr sz="4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r="2580" b="2732"/>
          <a:stretch/>
        </p:blipFill>
        <p:spPr>
          <a:xfrm>
            <a:off x="8270512" y="2761801"/>
            <a:ext cx="3232312" cy="22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8637" y="1111251"/>
            <a:ext cx="1300065" cy="121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52">
            <a:extLst>
              <a:ext uri="{FF2B5EF4-FFF2-40B4-BE49-F238E27FC236}">
                <a16:creationId xmlns:a16="http://schemas.microsoft.com/office/drawing/2014/main" id="{ACE1D4D6-5707-4A8B-8452-B05DC0FF2E3E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Technical insight 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51383704-B24A-433B-A7F9-A473D0FBEB76}"/>
              </a:ext>
            </a:extLst>
          </p:cNvPr>
          <p:cNvSpPr txBox="1">
            <a:spLocks/>
          </p:cNvSpPr>
          <p:nvPr/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4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subTitle" idx="1"/>
          </p:nvPr>
        </p:nvSpPr>
        <p:spPr>
          <a:xfrm>
            <a:off x="228600" y="1295401"/>
            <a:ext cx="11734800" cy="502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Breakdown of selection factors </a:t>
            </a:r>
            <a:endParaRPr sz="3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Shape 175"/>
          <p:cNvGrpSpPr/>
          <p:nvPr/>
        </p:nvGrpSpPr>
        <p:grpSpPr>
          <a:xfrm>
            <a:off x="4635934" y="2373411"/>
            <a:ext cx="452262" cy="2999495"/>
            <a:chOff x="4635934" y="2373411"/>
            <a:chExt cx="452262" cy="2999495"/>
          </a:xfrm>
        </p:grpSpPr>
        <p:sp>
          <p:nvSpPr>
            <p:cNvPr id="176" name="Shape 176"/>
            <p:cNvSpPr/>
            <p:nvPr/>
          </p:nvSpPr>
          <p:spPr>
            <a:xfrm>
              <a:off x="4635934" y="2373411"/>
              <a:ext cx="108000" cy="2773364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4635934" y="4920644"/>
              <a:ext cx="452262" cy="452262"/>
            </a:xfrm>
            <a:prstGeom prst="blockArc">
              <a:avLst>
                <a:gd name="adj1" fmla="val 5431834"/>
                <a:gd name="adj2" fmla="val 10817112"/>
                <a:gd name="adj3" fmla="val 24281"/>
              </a:avLst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" name="Shape 178"/>
          <p:cNvGrpSpPr/>
          <p:nvPr/>
        </p:nvGrpSpPr>
        <p:grpSpPr>
          <a:xfrm>
            <a:off x="1418098" y="2214194"/>
            <a:ext cx="3736032" cy="902054"/>
            <a:chOff x="1418098" y="2214194"/>
            <a:chExt cx="3736032" cy="902054"/>
          </a:xfrm>
        </p:grpSpPr>
        <p:sp>
          <p:nvSpPr>
            <p:cNvPr id="179" name="Shape 179"/>
            <p:cNvSpPr/>
            <p:nvPr/>
          </p:nvSpPr>
          <p:spPr>
            <a:xfrm>
              <a:off x="1418098" y="2214194"/>
              <a:ext cx="3736032" cy="902054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1524219" y="2323221"/>
              <a:ext cx="540000" cy="68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1" name="Shape 181"/>
            <p:cNvGrpSpPr/>
            <p:nvPr/>
          </p:nvGrpSpPr>
          <p:grpSpPr>
            <a:xfrm>
              <a:off x="2160124" y="2325875"/>
              <a:ext cx="2886972" cy="686503"/>
              <a:chOff x="803640" y="3362835"/>
              <a:chExt cx="2065656" cy="686503"/>
            </a:xfrm>
          </p:grpSpPr>
          <p:sp>
            <p:nvSpPr>
              <p:cNvPr id="182" name="Shape 182"/>
              <p:cNvSpPr txBox="1"/>
              <p:nvPr/>
            </p:nvSpPr>
            <p:spPr>
              <a:xfrm>
                <a:off x="809639" y="3710784"/>
                <a:ext cx="205965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Water</a:t>
                </a:r>
                <a:r>
                  <a:rPr lang="en-US" sz="1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depth, river width</a:t>
                </a:r>
                <a:endParaRPr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Shape 183"/>
              <p:cNvSpPr txBox="1"/>
              <p:nvPr/>
            </p:nvSpPr>
            <p:spPr>
              <a:xfrm>
                <a:off x="803640" y="3362835"/>
                <a:ext cx="205965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Hydrographical factors</a:t>
                </a:r>
                <a:endParaRPr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Shape 184"/>
            <p:cNvSpPr txBox="1"/>
            <p:nvPr/>
          </p:nvSpPr>
          <p:spPr>
            <a:xfrm>
              <a:off x="1637135" y="2445757"/>
              <a:ext cx="3273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" name="Shape 185"/>
          <p:cNvGrpSpPr/>
          <p:nvPr/>
        </p:nvGrpSpPr>
        <p:grpSpPr>
          <a:xfrm>
            <a:off x="1426482" y="3246604"/>
            <a:ext cx="3736032" cy="913483"/>
            <a:chOff x="1426482" y="3246604"/>
            <a:chExt cx="3736032" cy="913483"/>
          </a:xfrm>
        </p:grpSpPr>
        <p:sp>
          <p:nvSpPr>
            <p:cNvPr id="186" name="Shape 186"/>
            <p:cNvSpPr/>
            <p:nvPr/>
          </p:nvSpPr>
          <p:spPr>
            <a:xfrm>
              <a:off x="1426482" y="3246604"/>
              <a:ext cx="3736032" cy="902054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1532603" y="3355631"/>
              <a:ext cx="544693" cy="68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8" name="Shape 188"/>
            <p:cNvGrpSpPr/>
            <p:nvPr/>
          </p:nvGrpSpPr>
          <p:grpSpPr>
            <a:xfrm>
              <a:off x="2168508" y="3280763"/>
              <a:ext cx="2878588" cy="879324"/>
              <a:chOff x="803640" y="3285313"/>
              <a:chExt cx="2059657" cy="879324"/>
            </a:xfrm>
          </p:grpSpPr>
          <p:sp>
            <p:nvSpPr>
              <p:cNvPr id="189" name="Shape 189"/>
              <p:cNvSpPr txBox="1"/>
              <p:nvPr/>
            </p:nvSpPr>
            <p:spPr>
              <a:xfrm>
                <a:off x="803640" y="3579862"/>
                <a:ext cx="205965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-Water stream velocity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-Wind speed </a:t>
                </a: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Shape 190"/>
              <p:cNvSpPr txBox="1"/>
              <p:nvPr/>
            </p:nvSpPr>
            <p:spPr>
              <a:xfrm>
                <a:off x="803640" y="3285313"/>
                <a:ext cx="205965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 i="0" u="none" strike="noStrike" cap="none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Adequate conditions</a:t>
                </a:r>
                <a:endParaRPr sz="1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1" name="Shape 191"/>
            <p:cNvSpPr txBox="1"/>
            <p:nvPr/>
          </p:nvSpPr>
          <p:spPr>
            <a:xfrm>
              <a:off x="1630552" y="3478744"/>
              <a:ext cx="3273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" name="Shape 192"/>
          <p:cNvGrpSpPr/>
          <p:nvPr/>
        </p:nvGrpSpPr>
        <p:grpSpPr>
          <a:xfrm>
            <a:off x="1434866" y="4314380"/>
            <a:ext cx="4012995" cy="902054"/>
            <a:chOff x="1434866" y="4314380"/>
            <a:chExt cx="4012995" cy="902054"/>
          </a:xfrm>
        </p:grpSpPr>
        <p:sp>
          <p:nvSpPr>
            <p:cNvPr id="193" name="Shape 193"/>
            <p:cNvSpPr/>
            <p:nvPr/>
          </p:nvSpPr>
          <p:spPr>
            <a:xfrm>
              <a:off x="1434866" y="4314380"/>
              <a:ext cx="3727648" cy="902054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Shape 194"/>
            <p:cNvSpPr/>
            <p:nvPr/>
          </p:nvSpPr>
          <p:spPr>
            <a:xfrm>
              <a:off x="1504075" y="4386577"/>
              <a:ext cx="544693" cy="68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2097748" y="4712211"/>
              <a:ext cx="317906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Navigable channel, human activities </a:t>
              </a: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Shape 196"/>
            <p:cNvSpPr txBox="1"/>
            <p:nvPr/>
          </p:nvSpPr>
          <p:spPr>
            <a:xfrm>
              <a:off x="2117976" y="4377712"/>
              <a:ext cx="332988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Favorable spatial characteristics </a:t>
              </a:r>
              <a:endPara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Shape 197"/>
            <p:cNvSpPr txBox="1"/>
            <p:nvPr/>
          </p:nvSpPr>
          <p:spPr>
            <a:xfrm>
              <a:off x="1635144" y="4495180"/>
              <a:ext cx="3273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" name="Shape 198"/>
          <p:cNvGrpSpPr/>
          <p:nvPr/>
        </p:nvGrpSpPr>
        <p:grpSpPr>
          <a:xfrm>
            <a:off x="4857302" y="1666079"/>
            <a:ext cx="4436238" cy="3706827"/>
            <a:chOff x="4857302" y="1666079"/>
            <a:chExt cx="4436238" cy="3706827"/>
          </a:xfrm>
        </p:grpSpPr>
        <p:sp>
          <p:nvSpPr>
            <p:cNvPr id="199" name="Shape 199"/>
            <p:cNvSpPr/>
            <p:nvPr/>
          </p:nvSpPr>
          <p:spPr>
            <a:xfrm>
              <a:off x="4857302" y="5264906"/>
              <a:ext cx="2916000" cy="108000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 rot="-5400000">
              <a:off x="7516254" y="4920644"/>
              <a:ext cx="452262" cy="452262"/>
            </a:xfrm>
            <a:prstGeom prst="blockArc">
              <a:avLst>
                <a:gd name="adj1" fmla="val 5431834"/>
                <a:gd name="adj2" fmla="val 10817112"/>
                <a:gd name="adj3" fmla="val 24281"/>
              </a:avLst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7860516" y="4583699"/>
              <a:ext cx="108000" cy="576000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2" name="Shape 202"/>
            <p:cNvGrpSpPr/>
            <p:nvPr/>
          </p:nvGrpSpPr>
          <p:grpSpPr>
            <a:xfrm>
              <a:off x="6535491" y="1666079"/>
              <a:ext cx="2758049" cy="2928608"/>
              <a:chOff x="4848046" y="3681671"/>
              <a:chExt cx="2758049" cy="2928608"/>
            </a:xfrm>
          </p:grpSpPr>
          <p:sp>
            <p:nvSpPr>
              <p:cNvPr id="203" name="Shape 203"/>
              <p:cNvSpPr/>
              <p:nvPr/>
            </p:nvSpPr>
            <p:spPr>
              <a:xfrm rot="8100000">
                <a:off x="5417737" y="4225696"/>
                <a:ext cx="1602534" cy="1602536"/>
              </a:xfrm>
              <a:custGeom>
                <a:avLst/>
                <a:gdLst/>
                <a:ahLst/>
                <a:cxnLst/>
                <a:rect l="0" t="0" r="0" b="0"/>
                <a:pathLst>
                  <a:path w="2192670" h="2192671" extrusionOk="0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lt1"/>
              </a:solidFill>
              <a:ln w="69850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Shape 204"/>
              <p:cNvSpPr/>
              <p:nvPr/>
            </p:nvSpPr>
            <p:spPr>
              <a:xfrm>
                <a:off x="5903273" y="6071006"/>
                <a:ext cx="631463" cy="131555"/>
              </a:xfrm>
              <a:prstGeom prst="roundRect">
                <a:avLst>
                  <a:gd name="adj" fmla="val 50000"/>
                </a:avLst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Shape 205"/>
              <p:cNvSpPr/>
              <p:nvPr/>
            </p:nvSpPr>
            <p:spPr>
              <a:xfrm>
                <a:off x="5929584" y="6274865"/>
                <a:ext cx="578841" cy="131555"/>
              </a:xfrm>
              <a:prstGeom prst="roundRect">
                <a:avLst>
                  <a:gd name="adj" fmla="val 50000"/>
                </a:avLst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5982205" y="6478724"/>
                <a:ext cx="473597" cy="131555"/>
              </a:xfrm>
              <a:prstGeom prst="roundRect">
                <a:avLst>
                  <a:gd name="adj" fmla="val 50000"/>
                </a:avLst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Shape 207"/>
              <p:cNvSpPr/>
              <p:nvPr/>
            </p:nvSpPr>
            <p:spPr>
              <a:xfrm rot="2700000">
                <a:off x="7086448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Shape 208"/>
              <p:cNvSpPr/>
              <p:nvPr/>
            </p:nvSpPr>
            <p:spPr>
              <a:xfrm rot="-2700000" flipH="1">
                <a:off x="5218102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6155070" y="3681671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Shape 210"/>
              <p:cNvSpPr/>
              <p:nvPr/>
            </p:nvSpPr>
            <p:spPr>
              <a:xfrm rot="5400000">
                <a:off x="7354095" y="4745637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Shape 211"/>
              <p:cNvSpPr/>
              <p:nvPr/>
            </p:nvSpPr>
            <p:spPr>
              <a:xfrm rot="-5400000" flipH="1">
                <a:off x="4956046" y="4745638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12" name="Shape 2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95765" y="2381414"/>
              <a:ext cx="1021315" cy="9413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Shape 213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Shape 152">
            <a:extLst>
              <a:ext uri="{FF2B5EF4-FFF2-40B4-BE49-F238E27FC236}">
                <a16:creationId xmlns:a16="http://schemas.microsoft.com/office/drawing/2014/main" id="{644AFF8A-3F31-4954-9A77-53229719A709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</a:t>
            </a: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Technical insight 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99">
            <a:extLst>
              <a:ext uri="{FF2B5EF4-FFF2-40B4-BE49-F238E27FC236}">
                <a16:creationId xmlns:a16="http://schemas.microsoft.com/office/drawing/2014/main" id="{E6562D26-E4EF-43CD-A38D-5AA7291624EB}"/>
              </a:ext>
            </a:extLst>
          </p:cNvPr>
          <p:cNvSpPr txBox="1">
            <a:spLocks/>
          </p:cNvSpPr>
          <p:nvPr/>
        </p:nvSpPr>
        <p:spPr>
          <a:xfrm>
            <a:off x="8956051" y="641548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5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1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ctrTitle"/>
          </p:nvPr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9232800" y="5770284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Shape 220"/>
          <p:cNvGrpSpPr/>
          <p:nvPr/>
        </p:nvGrpSpPr>
        <p:grpSpPr>
          <a:xfrm>
            <a:off x="5229814" y="1553849"/>
            <a:ext cx="5104585" cy="3495337"/>
            <a:chOff x="5229814" y="1553849"/>
            <a:chExt cx="5104585" cy="3495337"/>
          </a:xfrm>
        </p:grpSpPr>
        <p:pic>
          <p:nvPicPr>
            <p:cNvPr id="221" name="Shape 221"/>
            <p:cNvPicPr preferRelativeResize="0"/>
            <p:nvPr/>
          </p:nvPicPr>
          <p:blipFill rotWithShape="1">
            <a:blip r:embed="rId3">
              <a:alphaModFix/>
            </a:blip>
            <a:srcRect l="2026" t="3555" b="21430"/>
            <a:stretch/>
          </p:blipFill>
          <p:spPr>
            <a:xfrm>
              <a:off x="6132513" y="1553849"/>
              <a:ext cx="4201886" cy="349533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2" name="Shape 222"/>
            <p:cNvCxnSpPr/>
            <p:nvPr/>
          </p:nvCxnSpPr>
          <p:spPr>
            <a:xfrm>
              <a:off x="5229814" y="1931080"/>
              <a:ext cx="3800983" cy="1865833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23" name="Shape 223"/>
            <p:cNvSpPr/>
            <p:nvPr/>
          </p:nvSpPr>
          <p:spPr>
            <a:xfrm>
              <a:off x="9030797" y="3783247"/>
              <a:ext cx="327975" cy="241575"/>
            </a:xfrm>
            <a:prstGeom prst="ellipse">
              <a:avLst/>
            </a:prstGeom>
            <a:noFill/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4" name="Shape 2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762000" y="1681331"/>
            <a:ext cx="49079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Selected location: River Nile, Egypt</a:t>
            </a:r>
            <a:endParaRPr sz="24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8" name="Shape 228"/>
          <p:cNvGrpSpPr/>
          <p:nvPr/>
        </p:nvGrpSpPr>
        <p:grpSpPr>
          <a:xfrm>
            <a:off x="2238538" y="1231533"/>
            <a:ext cx="7787950" cy="4994102"/>
            <a:chOff x="2238538" y="1231533"/>
            <a:chExt cx="7787950" cy="4994102"/>
          </a:xfrm>
        </p:grpSpPr>
        <p:pic>
          <p:nvPicPr>
            <p:cNvPr id="229" name="Shape 2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8538" y="1231533"/>
              <a:ext cx="7787950" cy="49941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0" name="Shape 230"/>
            <p:cNvCxnSpPr/>
            <p:nvPr/>
          </p:nvCxnSpPr>
          <p:spPr>
            <a:xfrm>
              <a:off x="7337609" y="3301517"/>
              <a:ext cx="0" cy="540792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1" name="Shape 231"/>
            <p:cNvSpPr txBox="1"/>
            <p:nvPr/>
          </p:nvSpPr>
          <p:spPr>
            <a:xfrm>
              <a:off x="3610480" y="2986907"/>
              <a:ext cx="1503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Al Balyana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Shape 232"/>
            <p:cNvSpPr txBox="1"/>
            <p:nvPr/>
          </p:nvSpPr>
          <p:spPr>
            <a:xfrm>
              <a:off x="6637445" y="3033077"/>
              <a:ext cx="20733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HAPI platform 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Shape 152">
            <a:extLst>
              <a:ext uri="{FF2B5EF4-FFF2-40B4-BE49-F238E27FC236}">
                <a16:creationId xmlns:a16="http://schemas.microsoft.com/office/drawing/2014/main" id="{C1AC5F41-7C8F-4DFE-85D6-4ED26CDFF1DC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Introduction of HAPI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Technical insight 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99">
            <a:extLst>
              <a:ext uri="{FF2B5EF4-FFF2-40B4-BE49-F238E27FC236}">
                <a16:creationId xmlns:a16="http://schemas.microsoft.com/office/drawing/2014/main" id="{946FD0A5-676E-4B4F-8BFD-8CD64E5C934E}"/>
              </a:ext>
            </a:extLst>
          </p:cNvPr>
          <p:cNvSpPr txBox="1">
            <a:spLocks/>
          </p:cNvSpPr>
          <p:nvPr/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6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marR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" marR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7624" y="1653774"/>
            <a:ext cx="7013747" cy="461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9676" y="3383280"/>
            <a:ext cx="762797" cy="1017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Shape 243"/>
          <p:cNvCxnSpPr/>
          <p:nvPr/>
        </p:nvCxnSpPr>
        <p:spPr>
          <a:xfrm>
            <a:off x="8154920" y="4828032"/>
            <a:ext cx="1020064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44" name="Shape 244"/>
          <p:cNvSpPr txBox="1"/>
          <p:nvPr/>
        </p:nvSpPr>
        <p:spPr>
          <a:xfrm>
            <a:off x="8342409" y="4453915"/>
            <a:ext cx="10200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450 m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326091" y="2470296"/>
            <a:ext cx="3449109" cy="59205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065795" y="2578431"/>
            <a:ext cx="2358365" cy="37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Enough width 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1416835" y="3393827"/>
            <a:ext cx="2358365" cy="37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Depth = 10m 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4" name="Shape 254"/>
          <p:cNvCxnSpPr/>
          <p:nvPr/>
        </p:nvCxnSpPr>
        <p:spPr>
          <a:xfrm rot="-5400000" flipH="1">
            <a:off x="318331" y="3222918"/>
            <a:ext cx="519300" cy="198300"/>
          </a:xfrm>
          <a:prstGeom prst="bentConnector2">
            <a:avLst/>
          </a:prstGeom>
          <a:noFill/>
          <a:ln w="190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5" name="Shape 255"/>
          <p:cNvCxnSpPr/>
          <p:nvPr/>
        </p:nvCxnSpPr>
        <p:spPr>
          <a:xfrm rot="-5400000" flipH="1">
            <a:off x="347930" y="3680390"/>
            <a:ext cx="811800" cy="554400"/>
          </a:xfrm>
          <a:prstGeom prst="bentConnector2">
            <a:avLst/>
          </a:prstGeom>
          <a:noFill/>
          <a:ln w="190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Shape 250"/>
          <p:cNvSpPr/>
          <p:nvPr/>
        </p:nvSpPr>
        <p:spPr>
          <a:xfrm>
            <a:off x="1042024" y="4062495"/>
            <a:ext cx="3449109" cy="59205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51"/>
          <p:cNvSpPr txBox="1"/>
          <p:nvPr/>
        </p:nvSpPr>
        <p:spPr>
          <a:xfrm>
            <a:off x="1403284" y="4170630"/>
            <a:ext cx="2969536" cy="37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Navigation Channel: 100m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50"/>
          <p:cNvSpPr/>
          <p:nvPr/>
        </p:nvSpPr>
        <p:spPr>
          <a:xfrm>
            <a:off x="677131" y="3255067"/>
            <a:ext cx="3449109" cy="59205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1"/>
          <p:cNvSpPr txBox="1"/>
          <p:nvPr/>
        </p:nvSpPr>
        <p:spPr>
          <a:xfrm>
            <a:off x="1201349" y="3363202"/>
            <a:ext cx="2385769" cy="37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Depth: 10m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152">
            <a:extLst>
              <a:ext uri="{FF2B5EF4-FFF2-40B4-BE49-F238E27FC236}">
                <a16:creationId xmlns:a16="http://schemas.microsoft.com/office/drawing/2014/main" id="{0967463C-3860-4857-961C-C7FBF75F9D73}"/>
              </a:ext>
            </a:extLst>
          </p:cNvPr>
          <p:cNvSpPr/>
          <p:nvPr/>
        </p:nvSpPr>
        <p:spPr>
          <a:xfrm>
            <a:off x="0" y="6309412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Introduction of HAPI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Technical insight 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99">
            <a:extLst>
              <a:ext uri="{FF2B5EF4-FFF2-40B4-BE49-F238E27FC236}">
                <a16:creationId xmlns:a16="http://schemas.microsoft.com/office/drawing/2014/main" id="{12A9DC61-DB04-4C15-8F78-8B1B476486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400" b="1" i="0" u="none" strike="noStrike" cap="none" dirty="0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Shape 262"/>
          <p:cNvGrpSpPr/>
          <p:nvPr/>
        </p:nvGrpSpPr>
        <p:grpSpPr>
          <a:xfrm>
            <a:off x="9505239" y="3331447"/>
            <a:ext cx="1305819" cy="896097"/>
            <a:chOff x="4539357" y="3395264"/>
            <a:chExt cx="1305819" cy="896097"/>
          </a:xfrm>
        </p:grpSpPr>
        <p:sp>
          <p:nvSpPr>
            <p:cNvPr id="263" name="Shape 263"/>
            <p:cNvSpPr/>
            <p:nvPr/>
          </p:nvSpPr>
          <p:spPr>
            <a:xfrm>
              <a:off x="4539357" y="3891251"/>
              <a:ext cx="130581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4799210" y="3395264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Shape 265"/>
          <p:cNvGrpSpPr/>
          <p:nvPr/>
        </p:nvGrpSpPr>
        <p:grpSpPr>
          <a:xfrm>
            <a:off x="4349296" y="4438319"/>
            <a:ext cx="3919787" cy="1200329"/>
            <a:chOff x="-616586" y="4502136"/>
            <a:chExt cx="3919787" cy="1200329"/>
          </a:xfrm>
        </p:grpSpPr>
        <p:sp>
          <p:nvSpPr>
            <p:cNvPr id="266" name="Shape 266"/>
            <p:cNvSpPr/>
            <p:nvPr/>
          </p:nvSpPr>
          <p:spPr>
            <a:xfrm>
              <a:off x="3118470" y="4580814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-616586" y="4502136"/>
              <a:ext cx="181651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 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Maximize power output</a:t>
              </a: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Shape 268"/>
          <p:cNvGrpSpPr/>
          <p:nvPr/>
        </p:nvGrpSpPr>
        <p:grpSpPr>
          <a:xfrm>
            <a:off x="5136300" y="1574050"/>
            <a:ext cx="3458026" cy="4328325"/>
            <a:chOff x="4319436" y="1305826"/>
            <a:chExt cx="3458026" cy="4328325"/>
          </a:xfrm>
        </p:grpSpPr>
        <p:sp>
          <p:nvSpPr>
            <p:cNvPr id="269" name="Shape 269"/>
            <p:cNvSpPr/>
            <p:nvPr/>
          </p:nvSpPr>
          <p:spPr>
            <a:xfrm>
              <a:off x="5960948" y="2645529"/>
              <a:ext cx="1816514" cy="2756363"/>
            </a:xfrm>
            <a:custGeom>
              <a:avLst/>
              <a:gdLst/>
              <a:ahLst/>
              <a:cxnLst/>
              <a:rect l="0" t="0" r="0" b="0"/>
              <a:pathLst>
                <a:path w="391" h="594" extrusionOk="0">
                  <a:moveTo>
                    <a:pt x="177" y="594"/>
                  </a:moveTo>
                  <a:cubicBezTo>
                    <a:pt x="177" y="594"/>
                    <a:pt x="177" y="594"/>
                    <a:pt x="177" y="594"/>
                  </a:cubicBezTo>
                  <a:cubicBezTo>
                    <a:pt x="175" y="594"/>
                    <a:pt x="175" y="594"/>
                    <a:pt x="174" y="593"/>
                  </a:cubicBezTo>
                  <a:cubicBezTo>
                    <a:pt x="122" y="521"/>
                    <a:pt x="122" y="521"/>
                    <a:pt x="122" y="521"/>
                  </a:cubicBezTo>
                  <a:cubicBezTo>
                    <a:pt x="121" y="520"/>
                    <a:pt x="120" y="519"/>
                    <a:pt x="119" y="519"/>
                  </a:cubicBezTo>
                  <a:cubicBezTo>
                    <a:pt x="119" y="519"/>
                    <a:pt x="119" y="519"/>
                    <a:pt x="119" y="519"/>
                  </a:cubicBezTo>
                  <a:cubicBezTo>
                    <a:pt x="118" y="519"/>
                    <a:pt x="117" y="520"/>
                    <a:pt x="116" y="520"/>
                  </a:cubicBezTo>
                  <a:cubicBezTo>
                    <a:pt x="106" y="527"/>
                    <a:pt x="94" y="531"/>
                    <a:pt x="82" y="531"/>
                  </a:cubicBezTo>
                  <a:cubicBezTo>
                    <a:pt x="49" y="531"/>
                    <a:pt x="23" y="505"/>
                    <a:pt x="23" y="472"/>
                  </a:cubicBezTo>
                  <a:cubicBezTo>
                    <a:pt x="23" y="453"/>
                    <a:pt x="32" y="435"/>
                    <a:pt x="47" y="424"/>
                  </a:cubicBezTo>
                  <a:cubicBezTo>
                    <a:pt x="48" y="424"/>
                    <a:pt x="49" y="423"/>
                    <a:pt x="49" y="422"/>
                  </a:cubicBezTo>
                  <a:cubicBezTo>
                    <a:pt x="49" y="421"/>
                    <a:pt x="49" y="420"/>
                    <a:pt x="48" y="419"/>
                  </a:cubicBezTo>
                  <a:cubicBezTo>
                    <a:pt x="1" y="354"/>
                    <a:pt x="1" y="354"/>
                    <a:pt x="1" y="354"/>
                  </a:cubicBezTo>
                  <a:cubicBezTo>
                    <a:pt x="0" y="353"/>
                    <a:pt x="0" y="350"/>
                    <a:pt x="2" y="349"/>
                  </a:cubicBezTo>
                  <a:cubicBezTo>
                    <a:pt x="5" y="346"/>
                    <a:pt x="9" y="343"/>
                    <a:pt x="12" y="340"/>
                  </a:cubicBezTo>
                  <a:cubicBezTo>
                    <a:pt x="12" y="340"/>
                    <a:pt x="12" y="340"/>
                    <a:pt x="12" y="340"/>
                  </a:cubicBezTo>
                  <a:cubicBezTo>
                    <a:pt x="12" y="340"/>
                    <a:pt x="14" y="338"/>
                    <a:pt x="15" y="338"/>
                  </a:cubicBezTo>
                  <a:cubicBezTo>
                    <a:pt x="17" y="336"/>
                    <a:pt x="19" y="334"/>
                    <a:pt x="21" y="332"/>
                  </a:cubicBezTo>
                  <a:cubicBezTo>
                    <a:pt x="22" y="331"/>
                    <a:pt x="22" y="331"/>
                    <a:pt x="22" y="331"/>
                  </a:cubicBezTo>
                  <a:cubicBezTo>
                    <a:pt x="23" y="331"/>
                    <a:pt x="23" y="330"/>
                    <a:pt x="24" y="329"/>
                  </a:cubicBezTo>
                  <a:cubicBezTo>
                    <a:pt x="26" y="327"/>
                    <a:pt x="27" y="325"/>
                    <a:pt x="29" y="323"/>
                  </a:cubicBezTo>
                  <a:cubicBezTo>
                    <a:pt x="30" y="322"/>
                    <a:pt x="30" y="322"/>
                    <a:pt x="30" y="322"/>
                  </a:cubicBezTo>
                  <a:cubicBezTo>
                    <a:pt x="30" y="322"/>
                    <a:pt x="30" y="322"/>
                    <a:pt x="30" y="322"/>
                  </a:cubicBezTo>
                  <a:cubicBezTo>
                    <a:pt x="31" y="322"/>
                    <a:pt x="31" y="322"/>
                    <a:pt x="31" y="321"/>
                  </a:cubicBezTo>
                  <a:cubicBezTo>
                    <a:pt x="31" y="321"/>
                    <a:pt x="32" y="321"/>
                    <a:pt x="32" y="321"/>
                  </a:cubicBezTo>
                  <a:cubicBezTo>
                    <a:pt x="69" y="279"/>
                    <a:pt x="89" y="225"/>
                    <a:pt x="89" y="169"/>
                  </a:cubicBezTo>
                  <a:cubicBezTo>
                    <a:pt x="89" y="161"/>
                    <a:pt x="89" y="154"/>
                    <a:pt x="88" y="147"/>
                  </a:cubicBezTo>
                  <a:cubicBezTo>
                    <a:pt x="87" y="139"/>
                    <a:pt x="86" y="132"/>
                    <a:pt x="85" y="125"/>
                  </a:cubicBezTo>
                  <a:cubicBezTo>
                    <a:pt x="83" y="118"/>
                    <a:pt x="82" y="111"/>
                    <a:pt x="79" y="104"/>
                  </a:cubicBezTo>
                  <a:cubicBezTo>
                    <a:pt x="78" y="100"/>
                    <a:pt x="77" y="95"/>
                    <a:pt x="75" y="91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7"/>
                    <a:pt x="77" y="86"/>
                    <a:pt x="78" y="86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50" y="64"/>
                    <a:pt x="150" y="64"/>
                    <a:pt x="151" y="64"/>
                  </a:cubicBezTo>
                  <a:cubicBezTo>
                    <a:pt x="152" y="64"/>
                    <a:pt x="154" y="65"/>
                    <a:pt x="154" y="67"/>
                  </a:cubicBezTo>
                  <a:cubicBezTo>
                    <a:pt x="164" y="92"/>
                    <a:pt x="189" y="108"/>
                    <a:pt x="216" y="108"/>
                  </a:cubicBezTo>
                  <a:cubicBezTo>
                    <a:pt x="253" y="108"/>
                    <a:pt x="283" y="78"/>
                    <a:pt x="283" y="41"/>
                  </a:cubicBezTo>
                  <a:cubicBezTo>
                    <a:pt x="283" y="37"/>
                    <a:pt x="283" y="32"/>
                    <a:pt x="282" y="28"/>
                  </a:cubicBezTo>
                  <a:cubicBezTo>
                    <a:pt x="282" y="26"/>
                    <a:pt x="283" y="24"/>
                    <a:pt x="285" y="23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60" y="0"/>
                    <a:pt x="360" y="0"/>
                    <a:pt x="361" y="0"/>
                  </a:cubicBezTo>
                  <a:cubicBezTo>
                    <a:pt x="362" y="0"/>
                    <a:pt x="364" y="1"/>
                    <a:pt x="364" y="3"/>
                  </a:cubicBezTo>
                  <a:cubicBezTo>
                    <a:pt x="364" y="3"/>
                    <a:pt x="366" y="7"/>
                    <a:pt x="366" y="7"/>
                  </a:cubicBezTo>
                  <a:cubicBezTo>
                    <a:pt x="382" y="59"/>
                    <a:pt x="391" y="114"/>
                    <a:pt x="391" y="169"/>
                  </a:cubicBezTo>
                  <a:cubicBezTo>
                    <a:pt x="391" y="332"/>
                    <a:pt x="318" y="484"/>
                    <a:pt x="190" y="585"/>
                  </a:cubicBezTo>
                  <a:cubicBezTo>
                    <a:pt x="186" y="588"/>
                    <a:pt x="186" y="588"/>
                    <a:pt x="186" y="588"/>
                  </a:cubicBezTo>
                  <a:cubicBezTo>
                    <a:pt x="186" y="588"/>
                    <a:pt x="181" y="592"/>
                    <a:pt x="180" y="594"/>
                  </a:cubicBezTo>
                  <a:cubicBezTo>
                    <a:pt x="179" y="594"/>
                    <a:pt x="178" y="594"/>
                    <a:pt x="177" y="5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0" name="Shape 270"/>
            <p:cNvGrpSpPr/>
            <p:nvPr/>
          </p:nvGrpSpPr>
          <p:grpSpPr>
            <a:xfrm>
              <a:off x="4319436" y="1305826"/>
              <a:ext cx="1591051" cy="4328325"/>
              <a:chOff x="2352786" y="1369643"/>
              <a:chExt cx="1591051" cy="4328325"/>
            </a:xfrm>
          </p:grpSpPr>
          <p:sp>
            <p:nvSpPr>
              <p:cNvPr id="271" name="Shape 271"/>
              <p:cNvSpPr/>
              <p:nvPr/>
            </p:nvSpPr>
            <p:spPr>
              <a:xfrm>
                <a:off x="2352786" y="1369643"/>
                <a:ext cx="18473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2698958" y="4497639"/>
                <a:ext cx="1244879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en-US" sz="32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Shallow waters</a:t>
                </a: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3" name="Shape 273"/>
          <p:cNvGrpSpPr/>
          <p:nvPr/>
        </p:nvGrpSpPr>
        <p:grpSpPr>
          <a:xfrm>
            <a:off x="6141242" y="1228344"/>
            <a:ext cx="2309343" cy="2148225"/>
            <a:chOff x="5324378" y="960120"/>
            <a:chExt cx="2309343" cy="2148225"/>
          </a:xfrm>
        </p:grpSpPr>
        <p:sp>
          <p:nvSpPr>
            <p:cNvPr id="274" name="Shape 274"/>
            <p:cNvSpPr/>
            <p:nvPr/>
          </p:nvSpPr>
          <p:spPr>
            <a:xfrm>
              <a:off x="5324378" y="960120"/>
              <a:ext cx="2309343" cy="2148225"/>
            </a:xfrm>
            <a:custGeom>
              <a:avLst/>
              <a:gdLst/>
              <a:ahLst/>
              <a:cxnLst/>
              <a:rect l="0" t="0" r="0" b="0"/>
              <a:pathLst>
                <a:path w="497" h="463" extrusionOk="0">
                  <a:moveTo>
                    <a:pt x="353" y="463"/>
                  </a:moveTo>
                  <a:cubicBezTo>
                    <a:pt x="327" y="463"/>
                    <a:pt x="304" y="446"/>
                    <a:pt x="296" y="420"/>
                  </a:cubicBezTo>
                  <a:cubicBezTo>
                    <a:pt x="296" y="419"/>
                    <a:pt x="295" y="418"/>
                    <a:pt x="295" y="418"/>
                  </a:cubicBezTo>
                  <a:cubicBezTo>
                    <a:pt x="294" y="417"/>
                    <a:pt x="293" y="417"/>
                    <a:pt x="293" y="417"/>
                  </a:cubicBezTo>
                  <a:cubicBezTo>
                    <a:pt x="292" y="417"/>
                    <a:pt x="292" y="417"/>
                    <a:pt x="291" y="417"/>
                  </a:cubicBezTo>
                  <a:cubicBezTo>
                    <a:pt x="211" y="442"/>
                    <a:pt x="211" y="442"/>
                    <a:pt x="211" y="442"/>
                  </a:cubicBezTo>
                  <a:cubicBezTo>
                    <a:pt x="211" y="442"/>
                    <a:pt x="211" y="442"/>
                    <a:pt x="210" y="442"/>
                  </a:cubicBezTo>
                  <a:cubicBezTo>
                    <a:pt x="209" y="442"/>
                    <a:pt x="207" y="441"/>
                    <a:pt x="207" y="440"/>
                  </a:cubicBezTo>
                  <a:cubicBezTo>
                    <a:pt x="171" y="360"/>
                    <a:pt x="92" y="306"/>
                    <a:pt x="5" y="302"/>
                  </a:cubicBezTo>
                  <a:cubicBezTo>
                    <a:pt x="4" y="302"/>
                    <a:pt x="4" y="302"/>
                    <a:pt x="4" y="302"/>
                  </a:cubicBezTo>
                  <a:cubicBezTo>
                    <a:pt x="1" y="302"/>
                    <a:pt x="0" y="300"/>
                    <a:pt x="0" y="298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2"/>
                    <a:pt x="1" y="221"/>
                    <a:pt x="3" y="220"/>
                  </a:cubicBezTo>
                  <a:cubicBezTo>
                    <a:pt x="37" y="217"/>
                    <a:pt x="63" y="188"/>
                    <a:pt x="63" y="154"/>
                  </a:cubicBezTo>
                  <a:cubicBezTo>
                    <a:pt x="63" y="119"/>
                    <a:pt x="37" y="91"/>
                    <a:pt x="3" y="87"/>
                  </a:cubicBezTo>
                  <a:cubicBezTo>
                    <a:pt x="1" y="87"/>
                    <a:pt x="0" y="85"/>
                    <a:pt x="0" y="8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24" y="4"/>
                    <a:pt x="421" y="145"/>
                    <a:pt x="496" y="350"/>
                  </a:cubicBezTo>
                  <a:cubicBezTo>
                    <a:pt x="497" y="351"/>
                    <a:pt x="496" y="353"/>
                    <a:pt x="496" y="354"/>
                  </a:cubicBezTo>
                  <a:cubicBezTo>
                    <a:pt x="495" y="355"/>
                    <a:pt x="495" y="355"/>
                    <a:pt x="494" y="356"/>
                  </a:cubicBezTo>
                  <a:cubicBezTo>
                    <a:pt x="412" y="381"/>
                    <a:pt x="412" y="381"/>
                    <a:pt x="412" y="381"/>
                  </a:cubicBezTo>
                  <a:cubicBezTo>
                    <a:pt x="411" y="381"/>
                    <a:pt x="410" y="382"/>
                    <a:pt x="410" y="383"/>
                  </a:cubicBezTo>
                  <a:cubicBezTo>
                    <a:pt x="409" y="383"/>
                    <a:pt x="409" y="385"/>
                    <a:pt x="409" y="386"/>
                  </a:cubicBezTo>
                  <a:cubicBezTo>
                    <a:pt x="411" y="392"/>
                    <a:pt x="412" y="398"/>
                    <a:pt x="412" y="404"/>
                  </a:cubicBezTo>
                  <a:cubicBezTo>
                    <a:pt x="412" y="437"/>
                    <a:pt x="386" y="463"/>
                    <a:pt x="353" y="4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5" name="Shape 275"/>
            <p:cNvGrpSpPr/>
            <p:nvPr/>
          </p:nvGrpSpPr>
          <p:grpSpPr>
            <a:xfrm>
              <a:off x="5580270" y="1304469"/>
              <a:ext cx="1513921" cy="1212027"/>
              <a:chOff x="3613620" y="1368286"/>
              <a:chExt cx="1513921" cy="1212027"/>
            </a:xfrm>
          </p:grpSpPr>
          <p:sp>
            <p:nvSpPr>
              <p:cNvPr id="276" name="Shape 276"/>
              <p:cNvSpPr/>
              <p:nvPr/>
            </p:nvSpPr>
            <p:spPr>
              <a:xfrm>
                <a:off x="3613620" y="1379984"/>
                <a:ext cx="1513921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en-US" sz="32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20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Low stream velocity </a:t>
                </a: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4141109" y="1368286"/>
                <a:ext cx="18473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8" name="Shape 278"/>
          <p:cNvGrpSpPr/>
          <p:nvPr/>
        </p:nvGrpSpPr>
        <p:grpSpPr>
          <a:xfrm>
            <a:off x="3656566" y="2820558"/>
            <a:ext cx="1811776" cy="2849558"/>
            <a:chOff x="2839702" y="2552334"/>
            <a:chExt cx="1811776" cy="2849558"/>
          </a:xfrm>
        </p:grpSpPr>
        <p:sp>
          <p:nvSpPr>
            <p:cNvPr id="279" name="Shape 279"/>
            <p:cNvSpPr/>
            <p:nvPr/>
          </p:nvSpPr>
          <p:spPr>
            <a:xfrm>
              <a:off x="2839702" y="2552334"/>
              <a:ext cx="1811776" cy="2849558"/>
            </a:xfrm>
            <a:custGeom>
              <a:avLst/>
              <a:gdLst/>
              <a:ahLst/>
              <a:cxnLst/>
              <a:rect l="0" t="0" r="0" b="0"/>
              <a:pathLst>
                <a:path w="390" h="614" extrusionOk="0">
                  <a:moveTo>
                    <a:pt x="214" y="614"/>
                  </a:moveTo>
                  <a:cubicBezTo>
                    <a:pt x="213" y="614"/>
                    <a:pt x="212" y="614"/>
                    <a:pt x="211" y="614"/>
                  </a:cubicBezTo>
                  <a:cubicBezTo>
                    <a:pt x="79" y="513"/>
                    <a:pt x="0" y="355"/>
                    <a:pt x="0" y="189"/>
                  </a:cubicBezTo>
                  <a:cubicBezTo>
                    <a:pt x="0" y="131"/>
                    <a:pt x="8" y="76"/>
                    <a:pt x="25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8" y="20"/>
                    <a:pt x="30" y="20"/>
                  </a:cubicBezTo>
                  <a:cubicBezTo>
                    <a:pt x="30" y="20"/>
                    <a:pt x="30" y="20"/>
                    <a:pt x="31" y="20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4" y="45"/>
                    <a:pt x="115" y="46"/>
                    <a:pt x="115" y="46"/>
                  </a:cubicBezTo>
                  <a:cubicBezTo>
                    <a:pt x="116" y="46"/>
                    <a:pt x="116" y="45"/>
                    <a:pt x="117" y="45"/>
                  </a:cubicBezTo>
                  <a:cubicBezTo>
                    <a:pt x="118" y="45"/>
                    <a:pt x="119" y="44"/>
                    <a:pt x="119" y="43"/>
                  </a:cubicBezTo>
                  <a:cubicBezTo>
                    <a:pt x="126" y="17"/>
                    <a:pt x="149" y="0"/>
                    <a:pt x="176" y="0"/>
                  </a:cubicBezTo>
                  <a:cubicBezTo>
                    <a:pt x="208" y="0"/>
                    <a:pt x="235" y="26"/>
                    <a:pt x="235" y="59"/>
                  </a:cubicBezTo>
                  <a:cubicBezTo>
                    <a:pt x="235" y="65"/>
                    <a:pt x="234" y="71"/>
                    <a:pt x="232" y="77"/>
                  </a:cubicBezTo>
                  <a:cubicBezTo>
                    <a:pt x="231" y="78"/>
                    <a:pt x="232" y="79"/>
                    <a:pt x="232" y="80"/>
                  </a:cubicBezTo>
                  <a:cubicBezTo>
                    <a:pt x="233" y="81"/>
                    <a:pt x="233" y="82"/>
                    <a:pt x="234" y="82"/>
                  </a:cubicBezTo>
                  <a:cubicBezTo>
                    <a:pt x="312" y="106"/>
                    <a:pt x="312" y="106"/>
                    <a:pt x="312" y="106"/>
                  </a:cubicBezTo>
                  <a:cubicBezTo>
                    <a:pt x="313" y="106"/>
                    <a:pt x="314" y="107"/>
                    <a:pt x="314" y="108"/>
                  </a:cubicBezTo>
                  <a:cubicBezTo>
                    <a:pt x="315" y="109"/>
                    <a:pt x="315" y="110"/>
                    <a:pt x="315" y="111"/>
                  </a:cubicBezTo>
                  <a:cubicBezTo>
                    <a:pt x="314" y="114"/>
                    <a:pt x="314" y="114"/>
                    <a:pt x="314" y="114"/>
                  </a:cubicBezTo>
                  <a:cubicBezTo>
                    <a:pt x="306" y="137"/>
                    <a:pt x="302" y="162"/>
                    <a:pt x="302" y="189"/>
                  </a:cubicBezTo>
                  <a:cubicBezTo>
                    <a:pt x="302" y="260"/>
                    <a:pt x="333" y="325"/>
                    <a:pt x="388" y="369"/>
                  </a:cubicBezTo>
                  <a:cubicBezTo>
                    <a:pt x="390" y="371"/>
                    <a:pt x="390" y="373"/>
                    <a:pt x="389" y="375"/>
                  </a:cubicBezTo>
                  <a:cubicBezTo>
                    <a:pt x="347" y="432"/>
                    <a:pt x="347" y="432"/>
                    <a:pt x="347" y="432"/>
                  </a:cubicBezTo>
                  <a:cubicBezTo>
                    <a:pt x="347" y="433"/>
                    <a:pt x="345" y="434"/>
                    <a:pt x="344" y="434"/>
                  </a:cubicBezTo>
                  <a:cubicBezTo>
                    <a:pt x="344" y="434"/>
                    <a:pt x="343" y="434"/>
                    <a:pt x="342" y="433"/>
                  </a:cubicBezTo>
                  <a:cubicBezTo>
                    <a:pt x="333" y="428"/>
                    <a:pt x="321" y="425"/>
                    <a:pt x="310" y="425"/>
                  </a:cubicBezTo>
                  <a:cubicBezTo>
                    <a:pt x="273" y="425"/>
                    <a:pt x="243" y="455"/>
                    <a:pt x="243" y="492"/>
                  </a:cubicBezTo>
                  <a:cubicBezTo>
                    <a:pt x="243" y="511"/>
                    <a:pt x="251" y="528"/>
                    <a:pt x="264" y="541"/>
                  </a:cubicBezTo>
                  <a:cubicBezTo>
                    <a:pt x="266" y="542"/>
                    <a:pt x="266" y="545"/>
                    <a:pt x="265" y="546"/>
                  </a:cubicBezTo>
                  <a:cubicBezTo>
                    <a:pt x="217" y="613"/>
                    <a:pt x="217" y="613"/>
                    <a:pt x="217" y="613"/>
                  </a:cubicBezTo>
                  <a:cubicBezTo>
                    <a:pt x="216" y="614"/>
                    <a:pt x="215" y="614"/>
                    <a:pt x="214" y="614"/>
                  </a:cubicBezTo>
                  <a:cubicBezTo>
                    <a:pt x="214" y="614"/>
                    <a:pt x="214" y="614"/>
                    <a:pt x="214" y="6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" name="Shape 280"/>
            <p:cNvGrpSpPr/>
            <p:nvPr/>
          </p:nvGrpSpPr>
          <p:grpSpPr>
            <a:xfrm>
              <a:off x="2866309" y="3055619"/>
              <a:ext cx="1471621" cy="1021208"/>
              <a:chOff x="899659" y="3119436"/>
              <a:chExt cx="1471621" cy="1021208"/>
            </a:xfrm>
          </p:grpSpPr>
          <p:sp>
            <p:nvSpPr>
              <p:cNvPr id="281" name="Shape 281"/>
              <p:cNvSpPr/>
              <p:nvPr/>
            </p:nvSpPr>
            <p:spPr>
              <a:xfrm>
                <a:off x="899659" y="3248092"/>
                <a:ext cx="1471621" cy="892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en-US" sz="32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</a:t>
                </a: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Legislation</a:t>
                </a: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1431552" y="3119436"/>
                <a:ext cx="18473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3" name="Shape 283"/>
          <p:cNvSpPr/>
          <p:nvPr/>
        </p:nvSpPr>
        <p:spPr>
          <a:xfrm>
            <a:off x="3797868" y="1217492"/>
            <a:ext cx="2596826" cy="2051871"/>
          </a:xfrm>
          <a:custGeom>
            <a:avLst/>
            <a:gdLst/>
            <a:ahLst/>
            <a:cxnLst/>
            <a:rect l="0" t="0" r="0" b="0"/>
            <a:pathLst>
              <a:path w="559" h="442" extrusionOk="0">
                <a:moveTo>
                  <a:pt x="286" y="442"/>
                </a:moveTo>
                <a:cubicBezTo>
                  <a:pt x="285" y="442"/>
                  <a:pt x="285" y="442"/>
                  <a:pt x="285" y="442"/>
                </a:cubicBezTo>
                <a:cubicBezTo>
                  <a:pt x="213" y="420"/>
                  <a:pt x="213" y="420"/>
                  <a:pt x="213" y="420"/>
                </a:cubicBezTo>
                <a:cubicBezTo>
                  <a:pt x="211" y="419"/>
                  <a:pt x="210" y="417"/>
                  <a:pt x="210" y="415"/>
                </a:cubicBezTo>
                <a:cubicBezTo>
                  <a:pt x="211" y="411"/>
                  <a:pt x="212" y="406"/>
                  <a:pt x="212" y="402"/>
                </a:cubicBezTo>
                <a:cubicBezTo>
                  <a:pt x="212" y="365"/>
                  <a:pt x="182" y="335"/>
                  <a:pt x="145" y="335"/>
                </a:cubicBezTo>
                <a:cubicBezTo>
                  <a:pt x="118" y="335"/>
                  <a:pt x="93" y="351"/>
                  <a:pt x="83" y="376"/>
                </a:cubicBezTo>
                <a:cubicBezTo>
                  <a:pt x="82" y="378"/>
                  <a:pt x="81" y="379"/>
                  <a:pt x="79" y="379"/>
                </a:cubicBezTo>
                <a:cubicBezTo>
                  <a:pt x="79" y="379"/>
                  <a:pt x="78" y="379"/>
                  <a:pt x="78" y="378"/>
                </a:cubicBezTo>
                <a:cubicBezTo>
                  <a:pt x="3" y="355"/>
                  <a:pt x="3" y="355"/>
                  <a:pt x="3" y="355"/>
                </a:cubicBezTo>
                <a:cubicBezTo>
                  <a:pt x="2" y="355"/>
                  <a:pt x="1" y="354"/>
                  <a:pt x="0" y="353"/>
                </a:cubicBezTo>
                <a:cubicBezTo>
                  <a:pt x="0" y="352"/>
                  <a:pt x="0" y="351"/>
                  <a:pt x="0" y="350"/>
                </a:cubicBezTo>
                <a:cubicBezTo>
                  <a:pt x="37" y="249"/>
                  <a:pt x="103" y="162"/>
                  <a:pt x="191" y="99"/>
                </a:cubicBezTo>
                <a:cubicBezTo>
                  <a:pt x="280" y="36"/>
                  <a:pt x="384" y="2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3" y="0"/>
                  <a:pt x="494" y="0"/>
                  <a:pt x="495" y="1"/>
                </a:cubicBezTo>
                <a:cubicBezTo>
                  <a:pt x="495" y="2"/>
                  <a:pt x="496" y="3"/>
                  <a:pt x="496" y="4"/>
                </a:cubicBezTo>
                <a:cubicBezTo>
                  <a:pt x="496" y="90"/>
                  <a:pt x="496" y="90"/>
                  <a:pt x="496" y="90"/>
                </a:cubicBezTo>
                <a:cubicBezTo>
                  <a:pt x="496" y="93"/>
                  <a:pt x="498" y="94"/>
                  <a:pt x="500" y="94"/>
                </a:cubicBezTo>
                <a:cubicBezTo>
                  <a:pt x="500" y="94"/>
                  <a:pt x="500" y="94"/>
                  <a:pt x="500" y="94"/>
                </a:cubicBezTo>
                <a:cubicBezTo>
                  <a:pt x="533" y="95"/>
                  <a:pt x="559" y="121"/>
                  <a:pt x="559" y="154"/>
                </a:cubicBezTo>
                <a:cubicBezTo>
                  <a:pt x="559" y="186"/>
                  <a:pt x="533" y="213"/>
                  <a:pt x="500" y="213"/>
                </a:cubicBezTo>
                <a:cubicBezTo>
                  <a:pt x="500" y="213"/>
                  <a:pt x="500" y="213"/>
                  <a:pt x="500" y="213"/>
                </a:cubicBezTo>
                <a:cubicBezTo>
                  <a:pt x="498" y="213"/>
                  <a:pt x="496" y="214"/>
                  <a:pt x="496" y="217"/>
                </a:cubicBezTo>
                <a:cubicBezTo>
                  <a:pt x="496" y="298"/>
                  <a:pt x="496" y="298"/>
                  <a:pt x="496" y="298"/>
                </a:cubicBezTo>
                <a:cubicBezTo>
                  <a:pt x="496" y="300"/>
                  <a:pt x="494" y="302"/>
                  <a:pt x="492" y="302"/>
                </a:cubicBezTo>
                <a:cubicBezTo>
                  <a:pt x="491" y="302"/>
                  <a:pt x="491" y="302"/>
                  <a:pt x="491" y="302"/>
                </a:cubicBezTo>
                <a:cubicBezTo>
                  <a:pt x="490" y="302"/>
                  <a:pt x="489" y="302"/>
                  <a:pt x="489" y="302"/>
                </a:cubicBezTo>
                <a:cubicBezTo>
                  <a:pt x="487" y="302"/>
                  <a:pt x="487" y="302"/>
                  <a:pt x="487" y="302"/>
                </a:cubicBezTo>
                <a:cubicBezTo>
                  <a:pt x="485" y="303"/>
                  <a:pt x="483" y="303"/>
                  <a:pt x="481" y="303"/>
                </a:cubicBezTo>
                <a:cubicBezTo>
                  <a:pt x="481" y="303"/>
                  <a:pt x="480" y="303"/>
                  <a:pt x="479" y="303"/>
                </a:cubicBezTo>
                <a:cubicBezTo>
                  <a:pt x="477" y="303"/>
                  <a:pt x="477" y="303"/>
                  <a:pt x="477" y="303"/>
                </a:cubicBezTo>
                <a:cubicBezTo>
                  <a:pt x="476" y="303"/>
                  <a:pt x="474" y="303"/>
                  <a:pt x="472" y="304"/>
                </a:cubicBezTo>
                <a:cubicBezTo>
                  <a:pt x="472" y="304"/>
                  <a:pt x="468" y="304"/>
                  <a:pt x="468" y="304"/>
                </a:cubicBezTo>
                <a:cubicBezTo>
                  <a:pt x="466" y="305"/>
                  <a:pt x="465" y="305"/>
                  <a:pt x="464" y="305"/>
                </a:cubicBezTo>
                <a:cubicBezTo>
                  <a:pt x="463" y="305"/>
                  <a:pt x="462" y="305"/>
                  <a:pt x="461" y="305"/>
                </a:cubicBezTo>
                <a:cubicBezTo>
                  <a:pt x="459" y="306"/>
                  <a:pt x="459" y="306"/>
                  <a:pt x="459" y="306"/>
                </a:cubicBezTo>
                <a:cubicBezTo>
                  <a:pt x="457" y="306"/>
                  <a:pt x="456" y="306"/>
                  <a:pt x="455" y="306"/>
                </a:cubicBezTo>
                <a:cubicBezTo>
                  <a:pt x="454" y="307"/>
                  <a:pt x="450" y="308"/>
                  <a:pt x="450" y="308"/>
                </a:cubicBezTo>
                <a:cubicBezTo>
                  <a:pt x="448" y="308"/>
                  <a:pt x="447" y="308"/>
                  <a:pt x="446" y="308"/>
                </a:cubicBezTo>
                <a:cubicBezTo>
                  <a:pt x="445" y="309"/>
                  <a:pt x="444" y="309"/>
                  <a:pt x="443" y="309"/>
                </a:cubicBezTo>
                <a:cubicBezTo>
                  <a:pt x="442" y="309"/>
                  <a:pt x="442" y="309"/>
                  <a:pt x="442" y="309"/>
                </a:cubicBezTo>
                <a:cubicBezTo>
                  <a:pt x="440" y="310"/>
                  <a:pt x="439" y="310"/>
                  <a:pt x="438" y="311"/>
                </a:cubicBezTo>
                <a:cubicBezTo>
                  <a:pt x="436" y="311"/>
                  <a:pt x="435" y="311"/>
                  <a:pt x="434" y="312"/>
                </a:cubicBezTo>
                <a:cubicBezTo>
                  <a:pt x="432" y="312"/>
                  <a:pt x="431" y="313"/>
                  <a:pt x="429" y="313"/>
                </a:cubicBezTo>
                <a:cubicBezTo>
                  <a:pt x="428" y="314"/>
                  <a:pt x="426" y="314"/>
                  <a:pt x="425" y="315"/>
                </a:cubicBezTo>
                <a:cubicBezTo>
                  <a:pt x="424" y="315"/>
                  <a:pt x="422" y="316"/>
                  <a:pt x="421" y="316"/>
                </a:cubicBezTo>
                <a:cubicBezTo>
                  <a:pt x="420" y="317"/>
                  <a:pt x="418" y="317"/>
                  <a:pt x="417" y="318"/>
                </a:cubicBezTo>
                <a:cubicBezTo>
                  <a:pt x="415" y="318"/>
                  <a:pt x="414" y="319"/>
                  <a:pt x="413" y="319"/>
                </a:cubicBezTo>
                <a:cubicBezTo>
                  <a:pt x="412" y="320"/>
                  <a:pt x="410" y="320"/>
                  <a:pt x="409" y="321"/>
                </a:cubicBezTo>
                <a:cubicBezTo>
                  <a:pt x="407" y="322"/>
                  <a:pt x="406" y="322"/>
                  <a:pt x="405" y="323"/>
                </a:cubicBezTo>
                <a:cubicBezTo>
                  <a:pt x="404" y="323"/>
                  <a:pt x="402" y="324"/>
                  <a:pt x="401" y="325"/>
                </a:cubicBezTo>
                <a:cubicBezTo>
                  <a:pt x="400" y="325"/>
                  <a:pt x="398" y="326"/>
                  <a:pt x="397" y="326"/>
                </a:cubicBezTo>
                <a:cubicBezTo>
                  <a:pt x="396" y="327"/>
                  <a:pt x="394" y="328"/>
                  <a:pt x="393" y="328"/>
                </a:cubicBezTo>
                <a:cubicBezTo>
                  <a:pt x="392" y="329"/>
                  <a:pt x="391" y="330"/>
                  <a:pt x="390" y="330"/>
                </a:cubicBezTo>
                <a:cubicBezTo>
                  <a:pt x="388" y="331"/>
                  <a:pt x="387" y="332"/>
                  <a:pt x="385" y="333"/>
                </a:cubicBezTo>
                <a:cubicBezTo>
                  <a:pt x="383" y="334"/>
                  <a:pt x="383" y="334"/>
                  <a:pt x="383" y="334"/>
                </a:cubicBezTo>
                <a:cubicBezTo>
                  <a:pt x="381" y="335"/>
                  <a:pt x="379" y="336"/>
                  <a:pt x="378" y="337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4" y="340"/>
                  <a:pt x="372" y="341"/>
                  <a:pt x="371" y="342"/>
                </a:cubicBezTo>
                <a:cubicBezTo>
                  <a:pt x="368" y="344"/>
                  <a:pt x="368" y="344"/>
                  <a:pt x="368" y="344"/>
                </a:cubicBezTo>
                <a:cubicBezTo>
                  <a:pt x="367" y="345"/>
                  <a:pt x="365" y="346"/>
                  <a:pt x="364" y="347"/>
                </a:cubicBezTo>
                <a:cubicBezTo>
                  <a:pt x="363" y="347"/>
                  <a:pt x="362" y="348"/>
                  <a:pt x="361" y="349"/>
                </a:cubicBezTo>
                <a:cubicBezTo>
                  <a:pt x="360" y="350"/>
                  <a:pt x="358" y="351"/>
                  <a:pt x="357" y="352"/>
                </a:cubicBezTo>
                <a:cubicBezTo>
                  <a:pt x="355" y="354"/>
                  <a:pt x="355" y="354"/>
                  <a:pt x="355" y="354"/>
                </a:cubicBezTo>
                <a:cubicBezTo>
                  <a:pt x="353" y="355"/>
                  <a:pt x="352" y="356"/>
                  <a:pt x="350" y="358"/>
                </a:cubicBezTo>
                <a:cubicBezTo>
                  <a:pt x="349" y="359"/>
                  <a:pt x="349" y="359"/>
                  <a:pt x="349" y="359"/>
                </a:cubicBezTo>
                <a:cubicBezTo>
                  <a:pt x="347" y="360"/>
                  <a:pt x="345" y="362"/>
                  <a:pt x="344" y="363"/>
                </a:cubicBezTo>
                <a:cubicBezTo>
                  <a:pt x="343" y="364"/>
                  <a:pt x="343" y="364"/>
                  <a:pt x="343" y="364"/>
                </a:cubicBezTo>
                <a:cubicBezTo>
                  <a:pt x="341" y="366"/>
                  <a:pt x="339" y="368"/>
                  <a:pt x="338" y="369"/>
                </a:cubicBezTo>
                <a:cubicBezTo>
                  <a:pt x="337" y="370"/>
                  <a:pt x="337" y="370"/>
                  <a:pt x="337" y="370"/>
                </a:cubicBezTo>
                <a:cubicBezTo>
                  <a:pt x="317" y="390"/>
                  <a:pt x="301" y="414"/>
                  <a:pt x="289" y="440"/>
                </a:cubicBezTo>
                <a:cubicBezTo>
                  <a:pt x="289" y="441"/>
                  <a:pt x="287" y="442"/>
                  <a:pt x="286" y="44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4688030" y="4573889"/>
            <a:ext cx="2870093" cy="1592214"/>
          </a:xfrm>
          <a:custGeom>
            <a:avLst/>
            <a:gdLst/>
            <a:ahLst/>
            <a:cxnLst/>
            <a:rect l="0" t="0" r="0" b="0"/>
            <a:pathLst>
              <a:path w="618" h="343" extrusionOk="0">
                <a:moveTo>
                  <a:pt x="309" y="343"/>
                </a:moveTo>
                <a:cubicBezTo>
                  <a:pt x="198" y="343"/>
                  <a:pt x="92" y="309"/>
                  <a:pt x="2" y="245"/>
                </a:cubicBezTo>
                <a:cubicBezTo>
                  <a:pt x="1" y="245"/>
                  <a:pt x="1" y="244"/>
                  <a:pt x="0" y="243"/>
                </a:cubicBezTo>
                <a:cubicBezTo>
                  <a:pt x="0" y="242"/>
                  <a:pt x="0" y="241"/>
                  <a:pt x="1" y="240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5" y="165"/>
                  <a:pt x="55" y="163"/>
                  <a:pt x="53" y="162"/>
                </a:cubicBezTo>
                <a:cubicBezTo>
                  <a:pt x="38" y="150"/>
                  <a:pt x="29" y="133"/>
                  <a:pt x="29" y="114"/>
                </a:cubicBezTo>
                <a:cubicBezTo>
                  <a:pt x="29" y="82"/>
                  <a:pt x="56" y="55"/>
                  <a:pt x="88" y="55"/>
                </a:cubicBezTo>
                <a:cubicBezTo>
                  <a:pt x="100" y="55"/>
                  <a:pt x="112" y="59"/>
                  <a:pt x="122" y="66"/>
                </a:cubicBezTo>
                <a:cubicBezTo>
                  <a:pt x="123" y="66"/>
                  <a:pt x="123" y="67"/>
                  <a:pt x="124" y="67"/>
                </a:cubicBezTo>
                <a:cubicBezTo>
                  <a:pt x="126" y="67"/>
                  <a:pt x="127" y="66"/>
                  <a:pt x="128" y="65"/>
                </a:cubicBezTo>
                <a:cubicBezTo>
                  <a:pt x="173" y="1"/>
                  <a:pt x="173" y="1"/>
                  <a:pt x="173" y="1"/>
                </a:cubicBezTo>
                <a:cubicBezTo>
                  <a:pt x="174" y="0"/>
                  <a:pt x="175" y="0"/>
                  <a:pt x="177" y="0"/>
                </a:cubicBezTo>
                <a:cubicBezTo>
                  <a:pt x="177" y="0"/>
                  <a:pt x="178" y="0"/>
                  <a:pt x="179" y="1"/>
                </a:cubicBezTo>
                <a:cubicBezTo>
                  <a:pt x="193" y="10"/>
                  <a:pt x="209" y="19"/>
                  <a:pt x="225" y="25"/>
                </a:cubicBezTo>
                <a:cubicBezTo>
                  <a:pt x="228" y="26"/>
                  <a:pt x="231" y="27"/>
                  <a:pt x="234" y="28"/>
                </a:cubicBezTo>
                <a:cubicBezTo>
                  <a:pt x="240" y="30"/>
                  <a:pt x="246" y="32"/>
                  <a:pt x="252" y="34"/>
                </a:cubicBezTo>
                <a:cubicBezTo>
                  <a:pt x="258" y="35"/>
                  <a:pt x="264" y="37"/>
                  <a:pt x="270" y="38"/>
                </a:cubicBezTo>
                <a:cubicBezTo>
                  <a:pt x="280" y="39"/>
                  <a:pt x="290" y="40"/>
                  <a:pt x="299" y="41"/>
                </a:cubicBezTo>
                <a:cubicBezTo>
                  <a:pt x="302" y="41"/>
                  <a:pt x="306" y="41"/>
                  <a:pt x="309" y="41"/>
                </a:cubicBezTo>
                <a:cubicBezTo>
                  <a:pt x="312" y="41"/>
                  <a:pt x="316" y="41"/>
                  <a:pt x="319" y="41"/>
                </a:cubicBezTo>
                <a:cubicBezTo>
                  <a:pt x="320" y="41"/>
                  <a:pt x="323" y="40"/>
                  <a:pt x="323" y="40"/>
                </a:cubicBezTo>
                <a:cubicBezTo>
                  <a:pt x="325" y="40"/>
                  <a:pt x="327" y="40"/>
                  <a:pt x="330" y="40"/>
                </a:cubicBezTo>
                <a:cubicBezTo>
                  <a:pt x="330" y="40"/>
                  <a:pt x="331" y="40"/>
                  <a:pt x="332" y="40"/>
                </a:cubicBezTo>
                <a:cubicBezTo>
                  <a:pt x="334" y="40"/>
                  <a:pt x="334" y="40"/>
                  <a:pt x="334" y="40"/>
                </a:cubicBezTo>
                <a:cubicBezTo>
                  <a:pt x="336" y="39"/>
                  <a:pt x="338" y="39"/>
                  <a:pt x="340" y="39"/>
                </a:cubicBezTo>
                <a:cubicBezTo>
                  <a:pt x="341" y="39"/>
                  <a:pt x="342" y="38"/>
                  <a:pt x="344" y="38"/>
                </a:cubicBezTo>
                <a:cubicBezTo>
                  <a:pt x="346" y="38"/>
                  <a:pt x="348" y="38"/>
                  <a:pt x="350" y="37"/>
                </a:cubicBezTo>
                <a:cubicBezTo>
                  <a:pt x="351" y="37"/>
                  <a:pt x="352" y="37"/>
                  <a:pt x="354" y="37"/>
                </a:cubicBezTo>
                <a:cubicBezTo>
                  <a:pt x="356" y="36"/>
                  <a:pt x="358" y="36"/>
                  <a:pt x="360" y="35"/>
                </a:cubicBezTo>
                <a:cubicBezTo>
                  <a:pt x="360" y="35"/>
                  <a:pt x="363" y="35"/>
                  <a:pt x="364" y="34"/>
                </a:cubicBezTo>
                <a:cubicBezTo>
                  <a:pt x="366" y="34"/>
                  <a:pt x="367" y="33"/>
                  <a:pt x="369" y="33"/>
                </a:cubicBezTo>
                <a:cubicBezTo>
                  <a:pt x="369" y="33"/>
                  <a:pt x="373" y="32"/>
                  <a:pt x="373" y="32"/>
                </a:cubicBezTo>
                <a:cubicBezTo>
                  <a:pt x="376" y="31"/>
                  <a:pt x="379" y="30"/>
                  <a:pt x="382" y="29"/>
                </a:cubicBezTo>
                <a:cubicBezTo>
                  <a:pt x="383" y="29"/>
                  <a:pt x="387" y="27"/>
                  <a:pt x="387" y="27"/>
                </a:cubicBezTo>
                <a:cubicBezTo>
                  <a:pt x="389" y="27"/>
                  <a:pt x="390" y="26"/>
                  <a:pt x="391" y="26"/>
                </a:cubicBezTo>
                <a:cubicBezTo>
                  <a:pt x="393" y="25"/>
                  <a:pt x="394" y="25"/>
                  <a:pt x="395" y="24"/>
                </a:cubicBezTo>
                <a:cubicBezTo>
                  <a:pt x="396" y="24"/>
                  <a:pt x="396" y="24"/>
                  <a:pt x="396" y="24"/>
                </a:cubicBezTo>
                <a:cubicBezTo>
                  <a:pt x="398" y="23"/>
                  <a:pt x="399" y="23"/>
                  <a:pt x="400" y="22"/>
                </a:cubicBezTo>
                <a:cubicBezTo>
                  <a:pt x="402" y="21"/>
                  <a:pt x="404" y="21"/>
                  <a:pt x="405" y="20"/>
                </a:cubicBezTo>
                <a:cubicBezTo>
                  <a:pt x="406" y="19"/>
                  <a:pt x="408" y="19"/>
                  <a:pt x="409" y="18"/>
                </a:cubicBezTo>
                <a:cubicBezTo>
                  <a:pt x="411" y="17"/>
                  <a:pt x="412" y="16"/>
                  <a:pt x="414" y="16"/>
                </a:cubicBezTo>
                <a:cubicBezTo>
                  <a:pt x="415" y="15"/>
                  <a:pt x="416" y="14"/>
                  <a:pt x="418" y="14"/>
                </a:cubicBezTo>
                <a:cubicBezTo>
                  <a:pt x="419" y="13"/>
                  <a:pt x="421" y="12"/>
                  <a:pt x="422" y="11"/>
                </a:cubicBezTo>
                <a:cubicBezTo>
                  <a:pt x="423" y="10"/>
                  <a:pt x="427" y="8"/>
                  <a:pt x="427" y="8"/>
                </a:cubicBezTo>
                <a:cubicBezTo>
                  <a:pt x="428" y="8"/>
                  <a:pt x="429" y="7"/>
                  <a:pt x="431" y="6"/>
                </a:cubicBezTo>
                <a:cubicBezTo>
                  <a:pt x="433" y="4"/>
                  <a:pt x="433" y="4"/>
                  <a:pt x="433" y="4"/>
                </a:cubicBezTo>
                <a:cubicBezTo>
                  <a:pt x="436" y="3"/>
                  <a:pt x="438" y="2"/>
                  <a:pt x="439" y="0"/>
                </a:cubicBezTo>
                <a:cubicBezTo>
                  <a:pt x="440" y="0"/>
                  <a:pt x="441" y="0"/>
                  <a:pt x="442" y="0"/>
                </a:cubicBezTo>
                <a:cubicBezTo>
                  <a:pt x="443" y="0"/>
                  <a:pt x="444" y="0"/>
                  <a:pt x="445" y="1"/>
                </a:cubicBezTo>
                <a:cubicBezTo>
                  <a:pt x="487" y="59"/>
                  <a:pt x="487" y="59"/>
                  <a:pt x="487" y="59"/>
                </a:cubicBezTo>
                <a:cubicBezTo>
                  <a:pt x="488" y="61"/>
                  <a:pt x="488" y="63"/>
                  <a:pt x="487" y="65"/>
                </a:cubicBezTo>
                <a:cubicBezTo>
                  <a:pt x="473" y="77"/>
                  <a:pt x="465" y="95"/>
                  <a:pt x="465" y="114"/>
                </a:cubicBezTo>
                <a:cubicBezTo>
                  <a:pt x="465" y="151"/>
                  <a:pt x="495" y="181"/>
                  <a:pt x="532" y="181"/>
                </a:cubicBezTo>
                <a:cubicBezTo>
                  <a:pt x="543" y="181"/>
                  <a:pt x="555" y="178"/>
                  <a:pt x="565" y="173"/>
                </a:cubicBezTo>
                <a:cubicBezTo>
                  <a:pt x="565" y="172"/>
                  <a:pt x="566" y="172"/>
                  <a:pt x="567" y="172"/>
                </a:cubicBezTo>
                <a:cubicBezTo>
                  <a:pt x="568" y="172"/>
                  <a:pt x="569" y="173"/>
                  <a:pt x="570" y="174"/>
                </a:cubicBezTo>
                <a:cubicBezTo>
                  <a:pt x="617" y="239"/>
                  <a:pt x="617" y="239"/>
                  <a:pt x="617" y="239"/>
                </a:cubicBezTo>
                <a:cubicBezTo>
                  <a:pt x="618" y="240"/>
                  <a:pt x="618" y="241"/>
                  <a:pt x="618" y="242"/>
                </a:cubicBezTo>
                <a:cubicBezTo>
                  <a:pt x="618" y="243"/>
                  <a:pt x="617" y="244"/>
                  <a:pt x="617" y="245"/>
                </a:cubicBezTo>
                <a:cubicBezTo>
                  <a:pt x="526" y="309"/>
                  <a:pt x="420" y="343"/>
                  <a:pt x="3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4260981" y="1605982"/>
            <a:ext cx="188026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Shallow waters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762000" y="304801"/>
            <a:ext cx="1036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5531430" y="4783809"/>
            <a:ext cx="124487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 layout</a:t>
            </a: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7036162" y="3583480"/>
            <a:ext cx="151392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Optimise power output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152">
            <a:extLst>
              <a:ext uri="{FF2B5EF4-FFF2-40B4-BE49-F238E27FC236}">
                <a16:creationId xmlns:a16="http://schemas.microsoft.com/office/drawing/2014/main" id="{39897013-09A9-4C42-B890-1463EC843C1C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Introduction of HAPI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Technical insight 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99">
            <a:extLst>
              <a:ext uri="{FF2B5EF4-FFF2-40B4-BE49-F238E27FC236}">
                <a16:creationId xmlns:a16="http://schemas.microsoft.com/office/drawing/2014/main" id="{0E0D282A-F6C6-4431-AEC5-5CB3D921F7CB}"/>
              </a:ext>
            </a:extLst>
          </p:cNvPr>
          <p:cNvSpPr txBox="1">
            <a:spLocks/>
          </p:cNvSpPr>
          <p:nvPr/>
        </p:nvSpPr>
        <p:spPr>
          <a:xfrm>
            <a:off x="8996995" y="638818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8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System configuration </a:t>
            </a:r>
            <a:endParaRPr sz="4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326824" y="1321773"/>
            <a:ext cx="4215600" cy="48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 txBox="1">
            <a:spLocks noGrp="1"/>
          </p:cNvSpPr>
          <p:nvPr>
            <p:ph type="body" idx="2"/>
          </p:nvPr>
        </p:nvSpPr>
        <p:spPr>
          <a:xfrm>
            <a:off x="4589962" y="1381154"/>
            <a:ext cx="7602038" cy="47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marR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HAWT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100kW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Position: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centre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of the platform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4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x 5kW 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Distance to each other: 18m</a:t>
            </a:r>
            <a:endParaRPr sz="28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Bottom clearance: 4-5m</a:t>
            </a:r>
            <a:endParaRPr sz="28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3648" y="0"/>
            <a:ext cx="1378352" cy="13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4">
            <a:alphaModFix/>
          </a:blip>
          <a:srcRect l="33737" t="11494" r="15575" b="15442"/>
          <a:stretch/>
        </p:blipFill>
        <p:spPr>
          <a:xfrm>
            <a:off x="226908" y="1641985"/>
            <a:ext cx="3842908" cy="4024781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2" name="Shape 302"/>
          <p:cNvSpPr txBox="1"/>
          <p:nvPr/>
        </p:nvSpPr>
        <p:spPr>
          <a:xfrm>
            <a:off x="9179823" y="644207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9FFFB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400" b="1" i="0" u="none" strike="noStrike" cap="none">
              <a:solidFill>
                <a:srgbClr val="F9FF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7341456" y="1819743"/>
            <a:ext cx="487569" cy="1366437"/>
          </a:xfrm>
          <a:prstGeom prst="leftBrace">
            <a:avLst>
              <a:gd name="adj1" fmla="val 8333"/>
              <a:gd name="adj2" fmla="val 50704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7341456" y="4110409"/>
            <a:ext cx="487569" cy="1366437"/>
          </a:xfrm>
          <a:prstGeom prst="leftBrace">
            <a:avLst>
              <a:gd name="adj1" fmla="val 8333"/>
              <a:gd name="adj2" fmla="val 50704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4503386" y="2219836"/>
            <a:ext cx="2755011" cy="5662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5236760" y="2323258"/>
            <a:ext cx="1883768" cy="3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Wind turbine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4542424" y="4510502"/>
            <a:ext cx="2755011" cy="5662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4628921" y="4631112"/>
            <a:ext cx="2656070" cy="3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River Current Turbines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52">
            <a:extLst>
              <a:ext uri="{FF2B5EF4-FFF2-40B4-BE49-F238E27FC236}">
                <a16:creationId xmlns:a16="http://schemas.microsoft.com/office/drawing/2014/main" id="{765EF04C-F0AD-4E33-B7A7-49A3E0780AE6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 of HAPI         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         </a:t>
            </a:r>
            <a:r>
              <a:rPr lang="en-US" sz="15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Technical insight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Financial analysis          Conclusions and future work</a:t>
            </a: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99">
            <a:extLst>
              <a:ext uri="{FF2B5EF4-FFF2-40B4-BE49-F238E27FC236}">
                <a16:creationId xmlns:a16="http://schemas.microsoft.com/office/drawing/2014/main" id="{963B766F-F653-4BE9-9232-2C54DD3BC855}"/>
              </a:ext>
            </a:extLst>
          </p:cNvPr>
          <p:cNvSpPr txBox="1">
            <a:spLocks/>
          </p:cNvSpPr>
          <p:nvPr/>
        </p:nvSpPr>
        <p:spPr>
          <a:xfrm>
            <a:off x="8981075" y="644050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400"/>
            </a:pPr>
            <a:fld id="{00000000-1234-1234-1234-123412341234}" type="slidenum">
              <a:rPr lang="en-US" sz="1400" b="1" smtClean="0">
                <a:solidFill>
                  <a:srgbClr val="F9FFFB"/>
                </a:solidFill>
              </a:rPr>
              <a:pPr>
                <a:buSzPts val="1400"/>
              </a:pPr>
              <a:t>9</a:t>
            </a:fld>
            <a:endParaRPr lang="en-US" sz="1400" b="1" dirty="0">
              <a:solidFill>
                <a:srgbClr val="F9FF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304" grpId="0" animBg="1"/>
      <p:bldP spid="305" grpId="0" animBg="1"/>
      <p:bldP spid="30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969</Words>
  <Application>Microsoft Office PowerPoint</Application>
  <PresentationFormat>Widescreen</PresentationFormat>
  <Paragraphs>472</Paragraphs>
  <Slides>33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Source Sans Pro</vt:lpstr>
      <vt:lpstr>Nunito</vt:lpstr>
      <vt:lpstr>Calibri</vt:lpstr>
      <vt:lpstr>Wingdings</vt:lpstr>
      <vt:lpstr>Office Theme</vt:lpstr>
      <vt:lpstr>HAPI  Combined Wind and Hydro Power Generation in the Nile</vt:lpstr>
      <vt:lpstr>Contents</vt:lpstr>
      <vt:lpstr>Introduction of HAPI concept</vt:lpstr>
      <vt:lpstr>Aims and objectives</vt:lpstr>
      <vt:lpstr>Location</vt:lpstr>
      <vt:lpstr>Location</vt:lpstr>
      <vt:lpstr>PowerPoint Presentation</vt:lpstr>
      <vt:lpstr>PowerPoint Presentation</vt:lpstr>
      <vt:lpstr>System configuration </vt:lpstr>
      <vt:lpstr>Energy Output</vt:lpstr>
      <vt:lpstr>Energy Output</vt:lpstr>
      <vt:lpstr>Energy Output</vt:lpstr>
      <vt:lpstr>Mooring lines</vt:lpstr>
      <vt:lpstr>Mooring lines</vt:lpstr>
      <vt:lpstr>Hydrostatic Analysis </vt:lpstr>
      <vt:lpstr>Hydrostatic analysis</vt:lpstr>
      <vt:lpstr>Hydrostatic analysis</vt:lpstr>
      <vt:lpstr>Hydrostatic analysis</vt:lpstr>
      <vt:lpstr>Loading</vt:lpstr>
      <vt:lpstr>PowerPoint Presentation</vt:lpstr>
      <vt:lpstr>Grid connection</vt:lpstr>
      <vt:lpstr>Grid connection</vt:lpstr>
      <vt:lpstr>Grid connection</vt:lpstr>
      <vt:lpstr>Financial analysis</vt:lpstr>
      <vt:lpstr>Financial analysis</vt:lpstr>
      <vt:lpstr>Financial analysis</vt:lpstr>
      <vt:lpstr>Payback Period</vt:lpstr>
      <vt:lpstr>Sensitivity analysis</vt:lpstr>
      <vt:lpstr>Environmental Impact</vt:lpstr>
      <vt:lpstr>Environmental Impact</vt:lpstr>
      <vt:lpstr>Conclusions</vt:lpstr>
      <vt:lpstr>Future Work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HAPI  Combined Wind and Hydro Power Generation in the Nile</dc:title>
  <cp:lastModifiedBy>Nikolaos Ntavarinos</cp:lastModifiedBy>
  <cp:revision>43</cp:revision>
  <dcterms:modified xsi:type="dcterms:W3CDTF">2018-05-11T18:56:36Z</dcterms:modified>
</cp:coreProperties>
</file>