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391" r:id="rId5"/>
    <p:sldId id="394" r:id="rId6"/>
    <p:sldId id="498" r:id="rId7"/>
    <p:sldId id="397" r:id="rId8"/>
    <p:sldId id="500" r:id="rId9"/>
    <p:sldId id="432" r:id="rId10"/>
    <p:sldId id="436" r:id="rId11"/>
    <p:sldId id="425" r:id="rId12"/>
    <p:sldId id="427" r:id="rId13"/>
    <p:sldId id="441" r:id="rId14"/>
    <p:sldId id="442" r:id="rId15"/>
    <p:sldId id="443" r:id="rId16"/>
    <p:sldId id="444" r:id="rId17"/>
    <p:sldId id="399" r:id="rId18"/>
    <p:sldId id="491" r:id="rId19"/>
    <p:sldId id="504" r:id="rId20"/>
    <p:sldId id="497" r:id="rId21"/>
    <p:sldId id="506" r:id="rId22"/>
    <p:sldId id="447" r:id="rId23"/>
    <p:sldId id="495" r:id="rId24"/>
    <p:sldId id="496" r:id="rId25"/>
    <p:sldId id="450" r:id="rId26"/>
    <p:sldId id="451" r:id="rId27"/>
    <p:sldId id="502" r:id="rId28"/>
    <p:sldId id="503" r:id="rId29"/>
    <p:sldId id="453" r:id="rId30"/>
    <p:sldId id="455" r:id="rId31"/>
    <p:sldId id="456" r:id="rId32"/>
    <p:sldId id="507" r:id="rId33"/>
    <p:sldId id="458" r:id="rId34"/>
    <p:sldId id="459" r:id="rId35"/>
    <p:sldId id="460" r:id="rId36"/>
    <p:sldId id="461" r:id="rId37"/>
    <p:sldId id="462" r:id="rId38"/>
    <p:sldId id="463" r:id="rId39"/>
    <p:sldId id="465" r:id="rId40"/>
    <p:sldId id="505" r:id="rId41"/>
    <p:sldId id="46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1096" userDrawn="1">
          <p15:clr>
            <a:srgbClr val="A4A3A4"/>
          </p15:clr>
        </p15:guide>
        <p15:guide id="3" pos="665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53"/>
    <a:srgbClr val="ADCDE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203" autoAdjust="0"/>
  </p:normalViewPr>
  <p:slideViewPr>
    <p:cSldViewPr snapToGrid="0">
      <p:cViewPr varScale="1">
        <p:scale>
          <a:sx n="83" d="100"/>
          <a:sy n="83" d="100"/>
        </p:scale>
        <p:origin x="658" y="62"/>
      </p:cViewPr>
      <p:guideLst>
        <p:guide orient="horz" pos="1071"/>
        <p:guide pos="1096"/>
        <p:guide pos="665"/>
        <p:guide orient="horz" pos="55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strath.sharepoint.com/sites/muopproject/Shared%20Documents/Giacomo%20Grpa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140026561428021"/>
          <c:y val="3.4801176413312374E-2"/>
          <c:w val="0.61040062438238385"/>
          <c:h val="0.81868408987506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'[Giacomo Grpah.xlsx]Sheet1'!$C$2</c:f>
              <c:strCache>
                <c:ptCount val="1"/>
                <c:pt idx="0">
                  <c:v>Wave Height
(Hs)</c:v>
                </c:pt>
              </c:strCache>
            </c:strRef>
          </c:tx>
          <c:invertIfNegative val="0"/>
          <c:cat>
            <c:strRef>
              <c:f>'[Giacomo Grpah.xlsx]Sheet1'!$B$3:$B$8</c:f>
              <c:strCache>
                <c:ptCount val="6"/>
                <c:pt idx="0">
                  <c:v>Sea State 2</c:v>
                </c:pt>
                <c:pt idx="1">
                  <c:v>Sea State 3</c:v>
                </c:pt>
                <c:pt idx="2">
                  <c:v>Sea State 4</c:v>
                </c:pt>
                <c:pt idx="3">
                  <c:v>Sea State 5</c:v>
                </c:pt>
                <c:pt idx="4">
                  <c:v>Sea State 6</c:v>
                </c:pt>
                <c:pt idx="5">
                  <c:v>Sea State 7</c:v>
                </c:pt>
              </c:strCache>
            </c:strRef>
          </c:cat>
          <c:val>
            <c:numRef>
              <c:f>'[Giacomo Grpah.xlsx]Sheet1'!$C$3:$C$8</c:f>
              <c:numCache>
                <c:formatCode>General</c:formatCode>
                <c:ptCount val="6"/>
                <c:pt idx="0">
                  <c:v>0.3</c:v>
                </c:pt>
                <c:pt idx="1">
                  <c:v>0.88</c:v>
                </c:pt>
                <c:pt idx="2">
                  <c:v>1.88</c:v>
                </c:pt>
                <c:pt idx="3">
                  <c:v>3.25</c:v>
                </c:pt>
                <c:pt idx="4">
                  <c:v>5</c:v>
                </c:pt>
                <c:pt idx="5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D0-4731-B330-986B6D470F0E}"/>
            </c:ext>
          </c:extLst>
        </c:ser>
        <c:ser>
          <c:idx val="1"/>
          <c:order val="1"/>
          <c:tx>
            <c:strRef>
              <c:f>'[Giacomo Grpah.xlsx]Sheet1'!$D$2</c:f>
              <c:strCache>
                <c:ptCount val="1"/>
                <c:pt idx="0">
                  <c:v>Platform Motion
(Heave)</c:v>
                </c:pt>
              </c:strCache>
            </c:strRef>
          </c:tx>
          <c:invertIfNegative val="0"/>
          <c:cat>
            <c:strRef>
              <c:f>'[Giacomo Grpah.xlsx]Sheet1'!$B$3:$B$8</c:f>
              <c:strCache>
                <c:ptCount val="6"/>
                <c:pt idx="0">
                  <c:v>Sea State 2</c:v>
                </c:pt>
                <c:pt idx="1">
                  <c:v>Sea State 3</c:v>
                </c:pt>
                <c:pt idx="2">
                  <c:v>Sea State 4</c:v>
                </c:pt>
                <c:pt idx="3">
                  <c:v>Sea State 5</c:v>
                </c:pt>
                <c:pt idx="4">
                  <c:v>Sea State 6</c:v>
                </c:pt>
                <c:pt idx="5">
                  <c:v>Sea State 7</c:v>
                </c:pt>
              </c:strCache>
            </c:strRef>
          </c:cat>
          <c:val>
            <c:numRef>
              <c:f>'[Giacomo Grpah.xlsx]Sheet1'!$D$3:$D$8</c:f>
              <c:numCache>
                <c:formatCode>General</c:formatCode>
                <c:ptCount val="6"/>
                <c:pt idx="0">
                  <c:v>1.0999999999999999E-2</c:v>
                </c:pt>
                <c:pt idx="1">
                  <c:v>3.7999999999999999E-2</c:v>
                </c:pt>
                <c:pt idx="2">
                  <c:v>8.7999999999999995E-2</c:v>
                </c:pt>
                <c:pt idx="3">
                  <c:v>0.20499999999999999</c:v>
                </c:pt>
                <c:pt idx="4">
                  <c:v>0.752</c:v>
                </c:pt>
                <c:pt idx="5">
                  <c:v>1.9039999999999999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D0-4731-B330-986B6D470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047888"/>
        <c:axId val="193048448"/>
      </c:barChart>
      <c:catAx>
        <c:axId val="19304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93048448"/>
        <c:crosses val="autoZero"/>
        <c:auto val="1"/>
        <c:lblAlgn val="ctr"/>
        <c:lblOffset val="100"/>
        <c:noMultiLvlLbl val="0"/>
      </c:catAx>
      <c:valAx>
        <c:axId val="1930484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Metres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93047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46996510854951E-3"/>
          <c:y val="0.55260862814503309"/>
          <c:w val="0.22027101875423466"/>
          <c:h val="0.36108617489494144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3CAD8-D511-4B3C-B9B8-1308B59204B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B45FD53-E519-49B4-88C9-E18A4D9C4559}" type="pres">
      <dgm:prSet presAssocID="{4483CAD8-D511-4B3C-B9B8-1308B59204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</dgm:ptLst>
  <dgm:cxnLst>
    <dgm:cxn modelId="{423C9D96-13F5-4141-B59B-85C45084AF9A}" type="presOf" srcId="{4483CAD8-D511-4B3C-B9B8-1308B59204BA}" destId="{7B45FD53-E519-49B4-88C9-E18A4D9C4559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9FA35-EF80-4D7E-A191-828BD7C4199D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E0CA6-223B-45AA-BBD2-ADFD0D279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34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3AF6A-75E3-400A-A340-8857C33E7A0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32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01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9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908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477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777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767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41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3AF6A-75E3-400A-A340-8857C33E7A0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1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17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966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8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Swell </a:t>
            </a:r>
            <a:r>
              <a:rPr lang="en-GB" dirty="0"/>
              <a:t>&amp;</a:t>
            </a:r>
            <a:r>
              <a:rPr lang="en-GB" baseline="0" dirty="0"/>
              <a:t> Wind Decoupled – Average Output Smoothed</a:t>
            </a:r>
          </a:p>
          <a:p>
            <a:r>
              <a:rPr lang="en-GB" baseline="0" dirty="0"/>
              <a:t>Optimum Ratio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E0CA6-223B-45AA-BBD2-ADFD0D27954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240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3AF6A-75E3-400A-A340-8857C33E7A0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68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3AF6A-75E3-400A-A340-8857C33E7A04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50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3AF6A-75E3-400A-A340-8857C33E7A04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4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16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74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16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814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19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05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96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34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28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53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13CE9-ADA1-4529-9884-579CBF30F3FA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15478-AEF4-4C65-AF14-2D78111553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44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243" y="1696969"/>
            <a:ext cx="12192000" cy="9055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bg1"/>
                </a:solidFill>
              </a:rPr>
              <a:t>– TETHYS –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7459" y="3180540"/>
            <a:ext cx="9730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5">
                    <a:lumMod val="50000"/>
                  </a:schemeClr>
                </a:solidFill>
              </a:rPr>
              <a:t>Innovative Floating Multi-Purpose Marine Renewable Energy Platform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44" y="1696970"/>
            <a:ext cx="701955" cy="905522"/>
          </a:xfrm>
          <a:prstGeom prst="rect">
            <a:avLst/>
          </a:prstGeom>
        </p:spPr>
      </p:pic>
      <p:sp>
        <p:nvSpPr>
          <p:cNvPr id="2" name="TextBox 17"/>
          <p:cNvSpPr txBox="1"/>
          <p:nvPr/>
        </p:nvSpPr>
        <p:spPr>
          <a:xfrm>
            <a:off x="2293425" y="5816964"/>
            <a:ext cx="7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>
                <a:solidFill>
                  <a:schemeClr val="accent5">
                    <a:lumMod val="50000"/>
                  </a:schemeClr>
                </a:solidFill>
              </a:rPr>
              <a:t>Team Members</a:t>
            </a:r>
          </a:p>
          <a:p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Alasdair Fulton, Giacomo Politi, Ignacio Alvarez Freire, Ioannis Tsichlis, Theofanis Katsoulis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11" y="-1000"/>
            <a:ext cx="1001589" cy="11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8"/>
    </mc:Choice>
    <mc:Fallback xmlns="">
      <p:transition spd="slow" advTm="1458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6748272" y="736646"/>
            <a:ext cx="2395762" cy="1059342"/>
          </a:xfrm>
          <a:prstGeom prst="wedgeRoundRectCallout">
            <a:avLst>
              <a:gd name="adj1" fmla="val 78498"/>
              <a:gd name="adj2" fmla="val 135383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923794" y="850818"/>
            <a:ext cx="2044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2x Integrated Wind Turbines</a:t>
            </a:r>
          </a:p>
        </p:txBody>
      </p:sp>
    </p:spTree>
    <p:extLst>
      <p:ext uri="{BB962C8B-B14F-4D97-AF65-F5344CB8AC3E}">
        <p14:creationId xmlns:p14="http://schemas.microsoft.com/office/powerpoint/2010/main" val="22863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"/>
    </mc:Choice>
    <mc:Fallback xmlns="">
      <p:transition spd="slow" advTm="229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530408" y="1526563"/>
            <a:ext cx="4055808" cy="1059342"/>
          </a:xfrm>
          <a:prstGeom prst="wedgeRoundRectCallout">
            <a:avLst>
              <a:gd name="adj1" fmla="val 988"/>
              <a:gd name="adj2" fmla="val 132793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26677" y="1640735"/>
            <a:ext cx="3863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Substation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Personnel Accommodation</a:t>
            </a:r>
          </a:p>
        </p:txBody>
      </p:sp>
    </p:spTree>
    <p:extLst>
      <p:ext uri="{BB962C8B-B14F-4D97-AF65-F5344CB8AC3E}">
        <p14:creationId xmlns:p14="http://schemas.microsoft.com/office/powerpoint/2010/main" val="5161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0"/>
    </mc:Choice>
    <mc:Fallback xmlns="">
      <p:transition spd="slow" advTm="64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739900" y="1516551"/>
            <a:ext cx="5096152" cy="1059342"/>
          </a:xfrm>
          <a:prstGeom prst="wedgeRoundRectCallout">
            <a:avLst>
              <a:gd name="adj1" fmla="val -41537"/>
              <a:gd name="adj2" fmla="val 121572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75958" y="1630723"/>
            <a:ext cx="5024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Operations &amp; Maintenance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Offshore Assembly Workshop</a:t>
            </a:r>
          </a:p>
        </p:txBody>
      </p:sp>
    </p:spTree>
    <p:extLst>
      <p:ext uri="{BB962C8B-B14F-4D97-AF65-F5344CB8AC3E}">
        <p14:creationId xmlns:p14="http://schemas.microsoft.com/office/powerpoint/2010/main" val="78401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1"/>
    </mc:Choice>
    <mc:Fallback xmlns="">
      <p:transition spd="slow" advTm="1298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4929495" y="1170542"/>
            <a:ext cx="4452250" cy="1059342"/>
          </a:xfrm>
          <a:prstGeom prst="wedgeRoundRectCallout">
            <a:avLst>
              <a:gd name="adj1" fmla="val -41537"/>
              <a:gd name="adj2" fmla="val 121572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929496" y="1284714"/>
            <a:ext cx="445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Calm-side for safe Vessel Mooring and Equipment Transfer</a:t>
            </a:r>
          </a:p>
        </p:txBody>
      </p:sp>
    </p:spTree>
    <p:extLst>
      <p:ext uri="{BB962C8B-B14F-4D97-AF65-F5344CB8AC3E}">
        <p14:creationId xmlns:p14="http://schemas.microsoft.com/office/powerpoint/2010/main" val="29884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0"/>
    </mc:Choice>
    <mc:Fallback xmlns="">
      <p:transition spd="slow" advTm="1815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6" name="Group 5"/>
          <p:cNvGrpSpPr/>
          <p:nvPr/>
        </p:nvGrpSpPr>
        <p:grpSpPr>
          <a:xfrm>
            <a:off x="1582651" y="341467"/>
            <a:ext cx="4789574" cy="904127"/>
            <a:chOff x="287158" y="22083"/>
            <a:chExt cx="3757953" cy="904127"/>
          </a:xfrm>
        </p:grpSpPr>
        <p:sp>
          <p:nvSpPr>
            <p:cNvPr id="7" name="Rectangle 6"/>
            <p:cNvSpPr/>
            <p:nvPr/>
          </p:nvSpPr>
          <p:spPr>
            <a:xfrm>
              <a:off x="287158" y="22083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04507" y="262600"/>
              <a:ext cx="3540604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algn="l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Other Purposes/Uses</a:t>
              </a:r>
              <a:endParaRPr lang="en-GB" sz="4000" kern="1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3249438" y="2105360"/>
            <a:ext cx="6427962" cy="943698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Research Facilities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2264" y="2245025"/>
            <a:ext cx="674348" cy="67434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3249438" y="3422564"/>
            <a:ext cx="6427962" cy="943698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Aquaculture Facilities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Snip Single Corner Rectangle 19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3249438" y="4737272"/>
            <a:ext cx="6427962" cy="943698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Offshore Electrical Network Connection Hub</a:t>
            </a:r>
          </a:p>
        </p:txBody>
      </p:sp>
      <p:sp>
        <p:nvSpPr>
          <p:cNvPr id="22" name="Oval 21"/>
          <p:cNvSpPr/>
          <p:nvPr/>
        </p:nvSpPr>
        <p:spPr>
          <a:xfrm>
            <a:off x="2912264" y="3557239"/>
            <a:ext cx="674348" cy="67434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/>
          <p:cNvSpPr/>
          <p:nvPr/>
        </p:nvSpPr>
        <p:spPr>
          <a:xfrm>
            <a:off x="2912264" y="4869453"/>
            <a:ext cx="674348" cy="67434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27039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8"/>
    </mc:Choice>
    <mc:Fallback xmlns="">
      <p:transition spd="slow" advTm="1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6" name="Group 5"/>
          <p:cNvGrpSpPr/>
          <p:nvPr/>
        </p:nvGrpSpPr>
        <p:grpSpPr>
          <a:xfrm>
            <a:off x="1582651" y="341467"/>
            <a:ext cx="4789574" cy="904127"/>
            <a:chOff x="287158" y="22083"/>
            <a:chExt cx="3757953" cy="904127"/>
          </a:xfrm>
        </p:grpSpPr>
        <p:sp>
          <p:nvSpPr>
            <p:cNvPr id="7" name="Rectangle 6"/>
            <p:cNvSpPr/>
            <p:nvPr/>
          </p:nvSpPr>
          <p:spPr>
            <a:xfrm>
              <a:off x="287158" y="22083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04507" y="262600"/>
              <a:ext cx="3540604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Objectives</a:t>
              </a:r>
              <a:endParaRPr lang="en-GB" sz="4000" kern="1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2858913" y="2105360"/>
            <a:ext cx="7026624" cy="943698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Feasibility of Tethys Concept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21739" y="2245025"/>
            <a:ext cx="674348" cy="67434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2858913" y="3422564"/>
            <a:ext cx="7026624" cy="943698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Levelised Cost of Electricity (LCOE) Calculation </a:t>
            </a:r>
          </a:p>
        </p:txBody>
      </p:sp>
      <p:sp>
        <p:nvSpPr>
          <p:cNvPr id="20" name="Snip Single Corner Rectangle 19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2858913" y="4737272"/>
            <a:ext cx="7026624" cy="943698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LCOE Comparison with Mothership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521739" y="3557239"/>
            <a:ext cx="674348" cy="67434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/>
          <p:cNvSpPr/>
          <p:nvPr/>
        </p:nvSpPr>
        <p:spPr>
          <a:xfrm>
            <a:off x="2521739" y="4869453"/>
            <a:ext cx="674348" cy="67434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24197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8"/>
    </mc:Choice>
    <mc:Fallback xmlns="">
      <p:transition spd="slow" advTm="19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6" name="Group 5"/>
          <p:cNvGrpSpPr/>
          <p:nvPr/>
        </p:nvGrpSpPr>
        <p:grpSpPr>
          <a:xfrm>
            <a:off x="1582651" y="341467"/>
            <a:ext cx="4789574" cy="904127"/>
            <a:chOff x="287158" y="22083"/>
            <a:chExt cx="3757953" cy="904127"/>
          </a:xfrm>
        </p:grpSpPr>
        <p:sp>
          <p:nvSpPr>
            <p:cNvPr id="7" name="Rectangle 6"/>
            <p:cNvSpPr/>
            <p:nvPr/>
          </p:nvSpPr>
          <p:spPr>
            <a:xfrm>
              <a:off x="287158" y="22083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04507" y="262600"/>
              <a:ext cx="3540604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What’s next?</a:t>
              </a:r>
              <a:endParaRPr lang="en-GB" sz="4000" kern="1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3592338" y="1914860"/>
            <a:ext cx="5408787" cy="794072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Wind &amp; Wave Synergy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255164" y="2054525"/>
            <a:ext cx="567428" cy="56742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592338" y="2983662"/>
            <a:ext cx="5408787" cy="794072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Location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592338" y="4051678"/>
            <a:ext cx="5408787" cy="794072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Technical Analysis</a:t>
            </a:r>
          </a:p>
        </p:txBody>
      </p:sp>
      <p:sp>
        <p:nvSpPr>
          <p:cNvPr id="13" name="Oval 12"/>
          <p:cNvSpPr/>
          <p:nvPr/>
        </p:nvSpPr>
        <p:spPr>
          <a:xfrm>
            <a:off x="3255164" y="3118337"/>
            <a:ext cx="567428" cy="56742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/>
          <p:cNvSpPr/>
          <p:nvPr/>
        </p:nvSpPr>
        <p:spPr>
          <a:xfrm>
            <a:off x="3255164" y="4183859"/>
            <a:ext cx="567428" cy="56742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3592338" y="5129219"/>
            <a:ext cx="5408787" cy="794072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Financial Analysis</a:t>
            </a:r>
          </a:p>
        </p:txBody>
      </p:sp>
      <p:sp>
        <p:nvSpPr>
          <p:cNvPr id="16" name="Oval 15"/>
          <p:cNvSpPr/>
          <p:nvPr/>
        </p:nvSpPr>
        <p:spPr>
          <a:xfrm>
            <a:off x="3255164" y="5261400"/>
            <a:ext cx="567428" cy="56742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Snip Single Corner Rectangle 16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3"/>
    </mc:Choice>
    <mc:Fallback xmlns="">
      <p:transition spd="slow" advTm="1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Single Corner Rectangle 5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4400" dirty="0">
                <a:solidFill>
                  <a:schemeClr val="bg1"/>
                </a:solidFill>
              </a:rPr>
              <a:t>Wind &amp; Wave Synergy</a:t>
            </a:r>
            <a:endParaRPr lang="en-GB" sz="4400" dirty="0">
              <a:solidFill>
                <a:schemeClr val="bg1"/>
              </a:solidFill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1810512" y="4005700"/>
            <a:ext cx="9862679" cy="2057498"/>
            <a:chOff x="1056445" y="5395392"/>
            <a:chExt cx="9187710" cy="149118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445" y="5395392"/>
              <a:ext cx="4662843" cy="146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288" y="5435031"/>
              <a:ext cx="4524867" cy="145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Freeform 15"/>
          <p:cNvSpPr/>
          <p:nvPr/>
        </p:nvSpPr>
        <p:spPr>
          <a:xfrm>
            <a:off x="1809780" y="1700213"/>
            <a:ext cx="4760222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Steady output - 80:20 ratio </a:t>
            </a:r>
          </a:p>
        </p:txBody>
      </p:sp>
      <p:sp>
        <p:nvSpPr>
          <p:cNvPr id="17" name="Oval 16"/>
          <p:cNvSpPr/>
          <p:nvPr/>
        </p:nvSpPr>
        <p:spPr>
          <a:xfrm>
            <a:off x="1576974" y="1803061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7021903" y="1700213"/>
            <a:ext cx="4775550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Complementary energy sources</a:t>
            </a:r>
          </a:p>
        </p:txBody>
      </p:sp>
      <p:sp>
        <p:nvSpPr>
          <p:cNvPr id="19" name="Oval 18"/>
          <p:cNvSpPr/>
          <p:nvPr/>
        </p:nvSpPr>
        <p:spPr>
          <a:xfrm>
            <a:off x="6815908" y="1801976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1809780" y="2730878"/>
            <a:ext cx="4760222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Area optimization</a:t>
            </a:r>
          </a:p>
        </p:txBody>
      </p:sp>
      <p:sp>
        <p:nvSpPr>
          <p:cNvPr id="21" name="Oval 20"/>
          <p:cNvSpPr/>
          <p:nvPr/>
        </p:nvSpPr>
        <p:spPr>
          <a:xfrm>
            <a:off x="1576974" y="2833726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7061082" y="2758603"/>
            <a:ext cx="4763183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Wave subsidies</a:t>
            </a:r>
          </a:p>
        </p:txBody>
      </p:sp>
      <p:sp>
        <p:nvSpPr>
          <p:cNvPr id="23" name="Oval 22"/>
          <p:cNvSpPr/>
          <p:nvPr/>
        </p:nvSpPr>
        <p:spPr>
          <a:xfrm>
            <a:off x="6828275" y="2861451"/>
            <a:ext cx="484127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Oval 23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25" name="Group 24"/>
          <p:cNvGrpSpPr/>
          <p:nvPr/>
        </p:nvGrpSpPr>
        <p:grpSpPr>
          <a:xfrm>
            <a:off x="1576974" y="341467"/>
            <a:ext cx="6766926" cy="904127"/>
            <a:chOff x="282704" y="22083"/>
            <a:chExt cx="5309405" cy="904127"/>
          </a:xfrm>
        </p:grpSpPr>
        <p:sp>
          <p:nvSpPr>
            <p:cNvPr id="26" name="Rectangle 25"/>
            <p:cNvSpPr/>
            <p:nvPr/>
          </p:nvSpPr>
          <p:spPr>
            <a:xfrm>
              <a:off x="282704" y="22083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504507" y="262600"/>
              <a:ext cx="5087602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Mix of Wind &amp; Wave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5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2"/>
    </mc:Choice>
    <mc:Fallback xmlns="">
      <p:transition spd="slow" advTm="524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43900" y="1903487"/>
            <a:ext cx="3176095" cy="2332435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343" b="11078"/>
          <a:stretch/>
        </p:blipFill>
        <p:spPr>
          <a:xfrm>
            <a:off x="1539964" y="1406658"/>
            <a:ext cx="6020981" cy="5200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4750"/>
          <a:stretch/>
        </p:blipFill>
        <p:spPr>
          <a:xfrm>
            <a:off x="1555802" y="1400175"/>
            <a:ext cx="6004875" cy="5212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66" t="-2" b="4456"/>
          <a:stretch/>
        </p:blipFill>
        <p:spPr>
          <a:xfrm>
            <a:off x="1576974" y="1400175"/>
            <a:ext cx="5983436" cy="5212556"/>
          </a:xfrm>
          <a:prstGeom prst="rect">
            <a:avLst/>
          </a:prstGeom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8558785" y="2089320"/>
            <a:ext cx="2756106" cy="2146602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002060"/>
                </a:solidFill>
                <a:ea typeface="Microsoft JhengHei" panose="020B0604030504040204" pitchFamily="34" charset="-120"/>
              </a:rPr>
              <a:t>Major wave resource</a:t>
            </a:r>
          </a:p>
          <a:p>
            <a:pPr lvl="1"/>
            <a:r>
              <a:rPr lang="en-GB" sz="1800" dirty="0">
                <a:solidFill>
                  <a:srgbClr val="002060"/>
                </a:solidFill>
                <a:ea typeface="Microsoft JhengHei" panose="020B0604030504040204" pitchFamily="34" charset="-120"/>
              </a:rPr>
              <a:t>30 - 40 kW/m</a:t>
            </a:r>
          </a:p>
          <a:p>
            <a:r>
              <a:rPr lang="en-GB" sz="2000" b="1" dirty="0">
                <a:solidFill>
                  <a:srgbClr val="002060"/>
                </a:solidFill>
                <a:ea typeface="Microsoft JhengHei" panose="020B0604030504040204" pitchFamily="34" charset="-120"/>
              </a:rPr>
              <a:t>Major wind resource</a:t>
            </a:r>
          </a:p>
          <a:p>
            <a:pPr lvl="1"/>
            <a:r>
              <a:rPr lang="en-GB" sz="1800" dirty="0">
                <a:solidFill>
                  <a:srgbClr val="002060"/>
                </a:solidFill>
                <a:ea typeface="Microsoft JhengHei" panose="020B0604030504040204" pitchFamily="34" charset="-120"/>
              </a:rPr>
              <a:t>10 m/s</a:t>
            </a:r>
          </a:p>
          <a:p>
            <a:r>
              <a:rPr lang="en-GB" sz="2000" b="1" noProof="0" dirty="0">
                <a:solidFill>
                  <a:srgbClr val="002060"/>
                </a:solidFill>
                <a:ea typeface="Microsoft JhengHei" panose="020B0604030504040204" pitchFamily="34" charset="-120"/>
              </a:rPr>
              <a:t>Depth</a:t>
            </a:r>
          </a:p>
          <a:p>
            <a:pPr lvl="1"/>
            <a:r>
              <a:rPr lang="en-GB" sz="1800" noProof="0" dirty="0">
                <a:solidFill>
                  <a:srgbClr val="002060"/>
                </a:solidFill>
                <a:ea typeface="Microsoft JhengHei" panose="020B0604030504040204" pitchFamily="34" charset="-120"/>
              </a:rPr>
              <a:t>95 </a:t>
            </a:r>
            <a:r>
              <a:rPr lang="en-GB" sz="1800" dirty="0">
                <a:solidFill>
                  <a:srgbClr val="002060"/>
                </a:solidFill>
                <a:ea typeface="Microsoft JhengHei" panose="020B0604030504040204" pitchFamily="34" charset="-120"/>
              </a:rPr>
              <a:t>-</a:t>
            </a:r>
            <a:r>
              <a:rPr lang="en-GB" sz="1800" noProof="0" dirty="0">
                <a:solidFill>
                  <a:srgbClr val="002060"/>
                </a:solidFill>
                <a:ea typeface="Microsoft JhengHei" panose="020B0604030504040204" pitchFamily="34" charset="-120"/>
              </a:rPr>
              <a:t> 120 m</a:t>
            </a:r>
          </a:p>
          <a:p>
            <a:pPr marL="0" indent="0">
              <a:buNone/>
            </a:pPr>
            <a:endParaRPr lang="en-GB" sz="2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GB" noProof="0" dirty="0"/>
          </a:p>
        </p:txBody>
      </p:sp>
      <p:sp>
        <p:nvSpPr>
          <p:cNvPr id="11" name="Multiply 10"/>
          <p:cNvSpPr/>
          <p:nvPr/>
        </p:nvSpPr>
        <p:spPr>
          <a:xfrm>
            <a:off x="5229376" y="3462338"/>
            <a:ext cx="307182" cy="309562"/>
          </a:xfrm>
          <a:prstGeom prst="mathMultiply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13" name="Group 12"/>
          <p:cNvGrpSpPr/>
          <p:nvPr/>
        </p:nvGrpSpPr>
        <p:grpSpPr>
          <a:xfrm>
            <a:off x="1576974" y="341467"/>
            <a:ext cx="6766926" cy="904127"/>
            <a:chOff x="282704" y="22083"/>
            <a:chExt cx="5309405" cy="904127"/>
          </a:xfrm>
        </p:grpSpPr>
        <p:sp>
          <p:nvSpPr>
            <p:cNvPr id="14" name="Rectangle 13"/>
            <p:cNvSpPr/>
            <p:nvPr/>
          </p:nvSpPr>
          <p:spPr>
            <a:xfrm>
              <a:off x="282704" y="22083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04507" y="262600"/>
              <a:ext cx="5087602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Site Selection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Snip Single Corner Rectangle 7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43900" y="4751604"/>
            <a:ext cx="3176095" cy="1096479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CuadroTexto 1"/>
          <p:cNvSpPr txBox="1"/>
          <p:nvPr/>
        </p:nvSpPr>
        <p:spPr>
          <a:xfrm>
            <a:off x="8346554" y="4943669"/>
            <a:ext cx="3176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ea typeface="Microsoft JhengHei" panose="020B0604030504040204" pitchFamily="34" charset="-120"/>
              </a:rPr>
              <a:t>Grid Connection Point </a:t>
            </a:r>
            <a:br>
              <a:rPr lang="en-GB" sz="2000" b="1" dirty="0">
                <a:solidFill>
                  <a:schemeClr val="accent5">
                    <a:lumMod val="50000"/>
                  </a:schemeClr>
                </a:solidFill>
                <a:ea typeface="Microsoft JhengHei" panose="020B0604030504040204" pitchFamily="34" charset="-120"/>
              </a:rPr>
            </a:b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ea typeface="Microsoft JhengHei" panose="020B0604030504040204" pitchFamily="34" charset="-120"/>
              </a:rPr>
              <a:t>Dounreay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ea typeface="Microsoft JhengHei" panose="020B0604030504040204" pitchFamily="34" charset="-120"/>
              </a:rPr>
              <a:t> (275 kV)</a:t>
            </a:r>
          </a:p>
        </p:txBody>
      </p:sp>
      <p:cxnSp>
        <p:nvCxnSpPr>
          <p:cNvPr id="19" name="Conector recto 11"/>
          <p:cNvCxnSpPr/>
          <p:nvPr/>
        </p:nvCxnSpPr>
        <p:spPr>
          <a:xfrm>
            <a:off x="5552763" y="3664730"/>
            <a:ext cx="2798264" cy="1304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41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5"/>
    </mc:Choice>
    <mc:Fallback xmlns="">
      <p:transition spd="slow" advTm="1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energy.siemens.com/br/pool/hq/power-transmission/HVDC/applications-benefits/benefits-costs_586.jpg?_=14593823944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99" y="1700211"/>
            <a:ext cx="4064291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nip Single Corner Rectangle 5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Grid Connection</a:t>
            </a:r>
          </a:p>
        </p:txBody>
      </p:sp>
      <p:pic>
        <p:nvPicPr>
          <p:cNvPr id="2" name="Imagen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232221" y="3275092"/>
            <a:ext cx="4460400" cy="3085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10" name="Group 9"/>
          <p:cNvGrpSpPr/>
          <p:nvPr/>
        </p:nvGrpSpPr>
        <p:grpSpPr>
          <a:xfrm>
            <a:off x="1576974" y="341467"/>
            <a:ext cx="7909925" cy="904127"/>
            <a:chOff x="282704" y="22083"/>
            <a:chExt cx="6206215" cy="904127"/>
          </a:xfrm>
        </p:grpSpPr>
        <p:sp>
          <p:nvSpPr>
            <p:cNvPr id="11" name="Rectangle 10"/>
            <p:cNvSpPr/>
            <p:nvPr/>
          </p:nvSpPr>
          <p:spPr>
            <a:xfrm>
              <a:off x="282704" y="22083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504507" y="262600"/>
              <a:ext cx="5984412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Cable Arrangement – Key Challenge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859666" y="4982895"/>
            <a:ext cx="4779559" cy="1384995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CuadroTexto 2"/>
          <p:cNvSpPr txBox="1"/>
          <p:nvPr/>
        </p:nvSpPr>
        <p:spPr>
          <a:xfrm>
            <a:off x="1978053" y="4982895"/>
            <a:ext cx="4831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Export Cable (132 kV)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Distance &gt; 75 km from shore &gt; HVDC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2060"/>
                </a:solidFill>
              </a:rPr>
              <a:t>Commercial availability: ABB &amp; Siemens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DC to reduce losses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16367" y="1700212"/>
            <a:ext cx="5092108" cy="1384995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CuadroTexto 13"/>
          <p:cNvSpPr txBox="1"/>
          <p:nvPr/>
        </p:nvSpPr>
        <p:spPr>
          <a:xfrm>
            <a:off x="6965323" y="1700211"/>
            <a:ext cx="5043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Inter-</a:t>
            </a:r>
            <a:r>
              <a:rPr lang="es-ES" sz="2400" b="1" dirty="0" err="1">
                <a:solidFill>
                  <a:srgbClr val="002060"/>
                </a:solidFill>
              </a:rPr>
              <a:t>array</a:t>
            </a:r>
            <a:r>
              <a:rPr lang="es-ES" sz="2400" b="1" dirty="0">
                <a:solidFill>
                  <a:srgbClr val="002060"/>
                </a:solidFill>
              </a:rPr>
              <a:t> cables (33 kV)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Moored at specific points – umbilical cables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PSP &amp; WTG Units floating &gt; Dynamic cables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HVAC </a:t>
            </a:r>
          </a:p>
        </p:txBody>
      </p:sp>
    </p:spTree>
    <p:extLst>
      <p:ext uri="{BB962C8B-B14F-4D97-AF65-F5344CB8AC3E}">
        <p14:creationId xmlns:p14="http://schemas.microsoft.com/office/powerpoint/2010/main" val="32779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"/>
    </mc:Choice>
    <mc:Fallback xmlns="">
      <p:transition spd="slow" advTm="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Single Corner Rectangle 3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Oval 5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9" name="Rectangle 8"/>
          <p:cNvSpPr/>
          <p:nvPr/>
        </p:nvSpPr>
        <p:spPr>
          <a:xfrm>
            <a:off x="1800000" y="581984"/>
            <a:ext cx="3540604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>
                <a:solidFill>
                  <a:schemeClr val="accent5">
                    <a:lumMod val="50000"/>
                  </a:schemeClr>
                </a:solidFill>
              </a:rPr>
              <a:t>Project Aim</a:t>
            </a:r>
            <a:endParaRPr lang="en-GB" sz="40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43" y="2699043"/>
            <a:ext cx="3238500" cy="20002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24614" y="2545006"/>
            <a:ext cx="8057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</a:rPr>
              <a:t>Investigate the reduction of LCOE in floating renewable energy farms</a:t>
            </a:r>
          </a:p>
          <a:p>
            <a:pPr marL="288000" lvl="0" indent="-2880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</a:rPr>
              <a:t>Motivate industry to move far from shore into deep waters</a:t>
            </a:r>
          </a:p>
        </p:txBody>
      </p:sp>
    </p:spTree>
    <p:extLst>
      <p:ext uri="{BB962C8B-B14F-4D97-AF65-F5344CB8AC3E}">
        <p14:creationId xmlns:p14="http://schemas.microsoft.com/office/powerpoint/2010/main" val="42535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4"/>
    </mc:Choice>
    <mc:Fallback xmlns="">
      <p:transition spd="slow" advTm="1079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349053" y="2552273"/>
            <a:ext cx="10515600" cy="788889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Transformation </a:t>
            </a:r>
            <a:b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33 kV AC              132 kV DC</a:t>
            </a:r>
          </a:p>
        </p:txBody>
      </p:sp>
      <p:pic>
        <p:nvPicPr>
          <p:cNvPr id="2" name="Imagen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73413" y="3446583"/>
            <a:ext cx="3890188" cy="2917641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 flipV="1">
            <a:off x="6352627" y="3103583"/>
            <a:ext cx="44251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nip Single Corner Rectangle 5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Grid Connection</a:t>
            </a:r>
          </a:p>
        </p:txBody>
      </p:sp>
      <p:pic>
        <p:nvPicPr>
          <p:cNvPr id="3" name="Imagen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363817" y="3520937"/>
            <a:ext cx="3718754" cy="2843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13" name="Group 12"/>
          <p:cNvGrpSpPr/>
          <p:nvPr/>
        </p:nvGrpSpPr>
        <p:grpSpPr>
          <a:xfrm>
            <a:off x="1576974" y="341467"/>
            <a:ext cx="4512559" cy="904127"/>
            <a:chOff x="282704" y="22083"/>
            <a:chExt cx="3540604" cy="904127"/>
          </a:xfrm>
        </p:grpSpPr>
        <p:sp>
          <p:nvSpPr>
            <p:cNvPr id="14" name="Rectangle 13"/>
            <p:cNvSpPr/>
            <p:nvPr/>
          </p:nvSpPr>
          <p:spPr>
            <a:xfrm>
              <a:off x="282704" y="22083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04507" y="262600"/>
              <a:ext cx="3318800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Offshore Substation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Freeform 15"/>
          <p:cNvSpPr/>
          <p:nvPr/>
        </p:nvSpPr>
        <p:spPr>
          <a:xfrm>
            <a:off x="1871704" y="1705825"/>
            <a:ext cx="4237617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Capacity &gt;100 MW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34730" y="1841805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6987923" y="1701188"/>
            <a:ext cx="4304917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Distance from Shore &gt;75 km</a:t>
            </a:r>
          </a:p>
        </p:txBody>
      </p:sp>
      <p:sp>
        <p:nvSpPr>
          <p:cNvPr id="20" name="Oval 19"/>
          <p:cNvSpPr/>
          <p:nvPr/>
        </p:nvSpPr>
        <p:spPr>
          <a:xfrm>
            <a:off x="6850949" y="1837168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1" name="Picture 4" descr="http://1.bp.blogspot.com/-5CXPBKtIgQA/VWU3jInLynI/AAAAAAAAAs8/yspHIvyqeMM/s1600/ab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611" y="5984796"/>
            <a:ext cx="911224" cy="3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2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"/>
    </mc:Choice>
    <mc:Fallback xmlns="">
      <p:transition spd="slow" advTm="799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-expo.jp/wsew2015/exhiSearch/show_image.php?file=01pmekdafHlZ2bWzRnPw_2847&amp;id=2065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63" y="1926833"/>
            <a:ext cx="2567235" cy="31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Single Corner Rectangle 7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Windfarm</a:t>
            </a:r>
          </a:p>
        </p:txBody>
      </p:sp>
      <p:sp>
        <p:nvSpPr>
          <p:cNvPr id="89" name="Freeform 8"/>
          <p:cNvSpPr/>
          <p:nvPr/>
        </p:nvSpPr>
        <p:spPr>
          <a:xfrm>
            <a:off x="9850642" y="3369349"/>
            <a:ext cx="719026" cy="181303"/>
          </a:xfrm>
          <a:custGeom>
            <a:avLst/>
            <a:gdLst>
              <a:gd name="connsiteX0" fmla="*/ 0 w 5157788"/>
              <a:gd name="connsiteY0" fmla="*/ 390525 h 714375"/>
              <a:gd name="connsiteX1" fmla="*/ 1885950 w 5157788"/>
              <a:gd name="connsiteY1" fmla="*/ 0 h 714375"/>
              <a:gd name="connsiteX2" fmla="*/ 3300413 w 5157788"/>
              <a:gd name="connsiteY2" fmla="*/ 0 h 714375"/>
              <a:gd name="connsiteX3" fmla="*/ 5157788 w 5157788"/>
              <a:gd name="connsiteY3" fmla="*/ 390525 h 714375"/>
              <a:gd name="connsiteX4" fmla="*/ 5157788 w 5157788"/>
              <a:gd name="connsiteY4" fmla="*/ 714375 h 714375"/>
              <a:gd name="connsiteX5" fmla="*/ 3286125 w 5157788"/>
              <a:gd name="connsiteY5" fmla="*/ 295275 h 714375"/>
              <a:gd name="connsiteX6" fmla="*/ 1900238 w 5157788"/>
              <a:gd name="connsiteY6" fmla="*/ 280987 h 714375"/>
              <a:gd name="connsiteX7" fmla="*/ 28575 w 5157788"/>
              <a:gd name="connsiteY7" fmla="*/ 695325 h 714375"/>
              <a:gd name="connsiteX8" fmla="*/ 0 w 5157788"/>
              <a:gd name="connsiteY8" fmla="*/ 390525 h 714375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286125 w 5157788"/>
              <a:gd name="connsiteY5" fmla="*/ 295275 h 771525"/>
              <a:gd name="connsiteX6" fmla="*/ 1900238 w 5157788"/>
              <a:gd name="connsiteY6" fmla="*/ 2809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286125 w 5157788"/>
              <a:gd name="connsiteY5" fmla="*/ 295275 h 771525"/>
              <a:gd name="connsiteX6" fmla="*/ 1885950 w 5157788"/>
              <a:gd name="connsiteY6" fmla="*/ 3571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324225 w 5157788"/>
              <a:gd name="connsiteY5" fmla="*/ 361950 h 771525"/>
              <a:gd name="connsiteX6" fmla="*/ 1885950 w 5157788"/>
              <a:gd name="connsiteY6" fmla="*/ 3571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230431 w 5388219"/>
              <a:gd name="connsiteY0" fmla="*/ 390525 h 771613"/>
              <a:gd name="connsiteX1" fmla="*/ 2116381 w 5388219"/>
              <a:gd name="connsiteY1" fmla="*/ 0 h 771613"/>
              <a:gd name="connsiteX2" fmla="*/ 3530844 w 5388219"/>
              <a:gd name="connsiteY2" fmla="*/ 0 h 771613"/>
              <a:gd name="connsiteX3" fmla="*/ 5388219 w 5388219"/>
              <a:gd name="connsiteY3" fmla="*/ 390525 h 771613"/>
              <a:gd name="connsiteX4" fmla="*/ 5388219 w 5388219"/>
              <a:gd name="connsiteY4" fmla="*/ 714375 h 771613"/>
              <a:gd name="connsiteX5" fmla="*/ 3554656 w 5388219"/>
              <a:gd name="connsiteY5" fmla="*/ 361950 h 771613"/>
              <a:gd name="connsiteX6" fmla="*/ 2116381 w 5388219"/>
              <a:gd name="connsiteY6" fmla="*/ 357187 h 771613"/>
              <a:gd name="connsiteX7" fmla="*/ 239956 w 5388219"/>
              <a:gd name="connsiteY7" fmla="*/ 771525 h 771613"/>
              <a:gd name="connsiteX8" fmla="*/ 230431 w 5388219"/>
              <a:gd name="connsiteY8" fmla="*/ 390525 h 771613"/>
              <a:gd name="connsiteX0" fmla="*/ 131604 w 5289392"/>
              <a:gd name="connsiteY0" fmla="*/ 390525 h 771640"/>
              <a:gd name="connsiteX1" fmla="*/ 2017554 w 5289392"/>
              <a:gd name="connsiteY1" fmla="*/ 0 h 771640"/>
              <a:gd name="connsiteX2" fmla="*/ 3432017 w 5289392"/>
              <a:gd name="connsiteY2" fmla="*/ 0 h 771640"/>
              <a:gd name="connsiteX3" fmla="*/ 5289392 w 5289392"/>
              <a:gd name="connsiteY3" fmla="*/ 390525 h 771640"/>
              <a:gd name="connsiteX4" fmla="*/ 5289392 w 5289392"/>
              <a:gd name="connsiteY4" fmla="*/ 714375 h 771640"/>
              <a:gd name="connsiteX5" fmla="*/ 3455829 w 5289392"/>
              <a:gd name="connsiteY5" fmla="*/ 361950 h 771640"/>
              <a:gd name="connsiteX6" fmla="*/ 2017554 w 5289392"/>
              <a:gd name="connsiteY6" fmla="*/ 357187 h 771640"/>
              <a:gd name="connsiteX7" fmla="*/ 141129 w 5289392"/>
              <a:gd name="connsiteY7" fmla="*/ 771525 h 771640"/>
              <a:gd name="connsiteX8" fmla="*/ 131604 w 5289392"/>
              <a:gd name="connsiteY8" fmla="*/ 390525 h 771640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324225 w 5157788"/>
              <a:gd name="connsiteY5" fmla="*/ 361950 h 771525"/>
              <a:gd name="connsiteX6" fmla="*/ 1885950 w 5157788"/>
              <a:gd name="connsiteY6" fmla="*/ 3571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324225 w 5157788"/>
              <a:gd name="connsiteY5" fmla="*/ 361950 h 771525"/>
              <a:gd name="connsiteX6" fmla="*/ 1885950 w 5157788"/>
              <a:gd name="connsiteY6" fmla="*/ 3571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0 w 5172076"/>
              <a:gd name="connsiteY0" fmla="*/ 390525 h 771525"/>
              <a:gd name="connsiteX1" fmla="*/ 1885950 w 5172076"/>
              <a:gd name="connsiteY1" fmla="*/ 0 h 771525"/>
              <a:gd name="connsiteX2" fmla="*/ 3300413 w 5172076"/>
              <a:gd name="connsiteY2" fmla="*/ 0 h 771525"/>
              <a:gd name="connsiteX3" fmla="*/ 5157788 w 5172076"/>
              <a:gd name="connsiteY3" fmla="*/ 390525 h 771525"/>
              <a:gd name="connsiteX4" fmla="*/ 5172076 w 5172076"/>
              <a:gd name="connsiteY4" fmla="*/ 742950 h 771525"/>
              <a:gd name="connsiteX5" fmla="*/ 3324225 w 5172076"/>
              <a:gd name="connsiteY5" fmla="*/ 361950 h 771525"/>
              <a:gd name="connsiteX6" fmla="*/ 1885950 w 5172076"/>
              <a:gd name="connsiteY6" fmla="*/ 357187 h 771525"/>
              <a:gd name="connsiteX7" fmla="*/ 9525 w 5172076"/>
              <a:gd name="connsiteY7" fmla="*/ 771525 h 771525"/>
              <a:gd name="connsiteX8" fmla="*/ 0 w 5172076"/>
              <a:gd name="connsiteY8" fmla="*/ 390525 h 771525"/>
              <a:gd name="connsiteX0" fmla="*/ 0 w 5174457"/>
              <a:gd name="connsiteY0" fmla="*/ 390525 h 771525"/>
              <a:gd name="connsiteX1" fmla="*/ 1885950 w 5174457"/>
              <a:gd name="connsiteY1" fmla="*/ 0 h 771525"/>
              <a:gd name="connsiteX2" fmla="*/ 3300413 w 5174457"/>
              <a:gd name="connsiteY2" fmla="*/ 0 h 771525"/>
              <a:gd name="connsiteX3" fmla="*/ 5174457 w 5174457"/>
              <a:gd name="connsiteY3" fmla="*/ 392906 h 771525"/>
              <a:gd name="connsiteX4" fmla="*/ 5172076 w 5174457"/>
              <a:gd name="connsiteY4" fmla="*/ 742950 h 771525"/>
              <a:gd name="connsiteX5" fmla="*/ 3324225 w 5174457"/>
              <a:gd name="connsiteY5" fmla="*/ 361950 h 771525"/>
              <a:gd name="connsiteX6" fmla="*/ 1885950 w 5174457"/>
              <a:gd name="connsiteY6" fmla="*/ 357187 h 771525"/>
              <a:gd name="connsiteX7" fmla="*/ 9525 w 5174457"/>
              <a:gd name="connsiteY7" fmla="*/ 771525 h 771525"/>
              <a:gd name="connsiteX8" fmla="*/ 0 w 5174457"/>
              <a:gd name="connsiteY8" fmla="*/ 390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4457" h="771525">
                <a:moveTo>
                  <a:pt x="0" y="390525"/>
                </a:moveTo>
                <a:lnTo>
                  <a:pt x="1885950" y="0"/>
                </a:lnTo>
                <a:lnTo>
                  <a:pt x="3300413" y="0"/>
                </a:lnTo>
                <a:lnTo>
                  <a:pt x="5174457" y="392906"/>
                </a:lnTo>
                <a:cubicBezTo>
                  <a:pt x="5173663" y="509587"/>
                  <a:pt x="5172870" y="626269"/>
                  <a:pt x="5172076" y="742950"/>
                </a:cubicBezTo>
                <a:lnTo>
                  <a:pt x="3324225" y="361950"/>
                </a:lnTo>
                <a:lnTo>
                  <a:pt x="1885950" y="357187"/>
                </a:lnTo>
                <a:lnTo>
                  <a:pt x="9525" y="771525"/>
                </a:lnTo>
                <a:lnTo>
                  <a:pt x="0" y="39052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TextBox 18"/>
          <p:cNvSpPr txBox="1"/>
          <p:nvPr/>
        </p:nvSpPr>
        <p:spPr>
          <a:xfrm>
            <a:off x="7797442" y="3933343"/>
            <a:ext cx="1371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WT Distance</a:t>
            </a:r>
          </a:p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1,200-1,400 m</a:t>
            </a:r>
          </a:p>
        </p:txBody>
      </p:sp>
      <p:cxnSp>
        <p:nvCxnSpPr>
          <p:cNvPr id="93" name="Straight Arrow Connector 13"/>
          <p:cNvCxnSpPr/>
          <p:nvPr/>
        </p:nvCxnSpPr>
        <p:spPr>
          <a:xfrm flipH="1">
            <a:off x="7845514" y="3824128"/>
            <a:ext cx="7905" cy="7200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9026564" y="4398015"/>
            <a:ext cx="674597" cy="235268"/>
          </a:xfrm>
          <a:prstGeom prst="rect">
            <a:avLst/>
          </a:prstGeom>
        </p:spPr>
      </p:pic>
      <p:cxnSp>
        <p:nvCxnSpPr>
          <p:cNvPr id="99" name="Conector recto 98"/>
          <p:cNvCxnSpPr/>
          <p:nvPr/>
        </p:nvCxnSpPr>
        <p:spPr>
          <a:xfrm flipV="1">
            <a:off x="9233763" y="3502641"/>
            <a:ext cx="616879" cy="366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/>
          <p:cNvCxnSpPr/>
          <p:nvPr/>
        </p:nvCxnSpPr>
        <p:spPr>
          <a:xfrm flipH="1">
            <a:off x="9233764" y="3417002"/>
            <a:ext cx="1" cy="1172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53"/>
          <p:cNvCxnSpPr/>
          <p:nvPr/>
        </p:nvCxnSpPr>
        <p:spPr>
          <a:xfrm flipH="1" flipV="1">
            <a:off x="7853419" y="4544128"/>
            <a:ext cx="1380275" cy="1689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/>
          <p:cNvCxnSpPr/>
          <p:nvPr/>
        </p:nvCxnSpPr>
        <p:spPr>
          <a:xfrm>
            <a:off x="10897078" y="3160195"/>
            <a:ext cx="237600" cy="234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102"/>
          <p:cNvCxnSpPr/>
          <p:nvPr/>
        </p:nvCxnSpPr>
        <p:spPr>
          <a:xfrm flipV="1">
            <a:off x="10658387" y="3163779"/>
            <a:ext cx="236395" cy="23350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/>
          <p:cNvCxnSpPr/>
          <p:nvPr/>
        </p:nvCxnSpPr>
        <p:spPr>
          <a:xfrm flipH="1">
            <a:off x="10895229" y="2749942"/>
            <a:ext cx="281" cy="15893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8"/>
          <p:cNvSpPr txBox="1"/>
          <p:nvPr/>
        </p:nvSpPr>
        <p:spPr>
          <a:xfrm>
            <a:off x="9635156" y="4082463"/>
            <a:ext cx="322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Radius mooring lines</a:t>
            </a:r>
          </a:p>
          <a:p>
            <a:pPr algn="ctr"/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700-900 m</a:t>
            </a:r>
          </a:p>
        </p:txBody>
      </p:sp>
      <p:cxnSp>
        <p:nvCxnSpPr>
          <p:cNvPr id="106" name="Conector recto de flecha 105"/>
          <p:cNvCxnSpPr/>
          <p:nvPr/>
        </p:nvCxnSpPr>
        <p:spPr>
          <a:xfrm flipV="1">
            <a:off x="11190816" y="3650563"/>
            <a:ext cx="217096" cy="22364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53"/>
          <p:cNvCxnSpPr/>
          <p:nvPr/>
        </p:nvCxnSpPr>
        <p:spPr>
          <a:xfrm>
            <a:off x="10658387" y="3405105"/>
            <a:ext cx="536024" cy="4639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10120327" y="3365720"/>
            <a:ext cx="480698" cy="167646"/>
          </a:xfrm>
          <a:prstGeom prst="rect">
            <a:avLst/>
          </a:prstGeom>
        </p:spPr>
      </p:pic>
      <p:pic>
        <p:nvPicPr>
          <p:cNvPr id="51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9746221" y="3363495"/>
            <a:ext cx="480698" cy="167646"/>
          </a:xfrm>
          <a:prstGeom prst="rect">
            <a:avLst/>
          </a:prstGeom>
        </p:spPr>
      </p:pic>
      <p:cxnSp>
        <p:nvCxnSpPr>
          <p:cNvPr id="52" name="Conector recto 51"/>
          <p:cNvCxnSpPr/>
          <p:nvPr/>
        </p:nvCxnSpPr>
        <p:spPr>
          <a:xfrm flipV="1">
            <a:off x="10267971" y="3160195"/>
            <a:ext cx="616879" cy="366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 flipH="1">
            <a:off x="10884850" y="2050053"/>
            <a:ext cx="1" cy="1110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9038122" y="3692374"/>
            <a:ext cx="674597" cy="235268"/>
          </a:xfrm>
          <a:prstGeom prst="rect">
            <a:avLst/>
          </a:prstGeom>
        </p:spPr>
      </p:pic>
      <p:pic>
        <p:nvPicPr>
          <p:cNvPr id="59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10677650" y="2324911"/>
            <a:ext cx="674597" cy="235268"/>
          </a:xfrm>
          <a:prstGeom prst="rect">
            <a:avLst/>
          </a:prstGeom>
        </p:spPr>
      </p:pic>
      <p:pic>
        <p:nvPicPr>
          <p:cNvPr id="60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10687583" y="2956467"/>
            <a:ext cx="674597" cy="235268"/>
          </a:xfrm>
          <a:prstGeom prst="rect">
            <a:avLst/>
          </a:prstGeom>
        </p:spPr>
      </p:pic>
      <p:cxnSp>
        <p:nvCxnSpPr>
          <p:cNvPr id="65" name="Straight Connector 53"/>
          <p:cNvCxnSpPr/>
          <p:nvPr/>
        </p:nvCxnSpPr>
        <p:spPr>
          <a:xfrm flipH="1">
            <a:off x="7928735" y="3869093"/>
            <a:ext cx="130503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53"/>
          <p:cNvCxnSpPr/>
          <p:nvPr/>
        </p:nvCxnSpPr>
        <p:spPr>
          <a:xfrm>
            <a:off x="11134678" y="3395672"/>
            <a:ext cx="269639" cy="24142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EC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29" y="1877437"/>
            <a:ext cx="2567235" cy="323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36" name="Group 35"/>
          <p:cNvGrpSpPr/>
          <p:nvPr/>
        </p:nvGrpSpPr>
        <p:grpSpPr>
          <a:xfrm>
            <a:off x="1576974" y="341467"/>
            <a:ext cx="6766926" cy="904127"/>
            <a:chOff x="282704" y="22083"/>
            <a:chExt cx="5309405" cy="904127"/>
          </a:xfrm>
        </p:grpSpPr>
        <p:sp>
          <p:nvSpPr>
            <p:cNvPr id="37" name="Rectangle 36"/>
            <p:cNvSpPr/>
            <p:nvPr/>
          </p:nvSpPr>
          <p:spPr>
            <a:xfrm>
              <a:off x="282704" y="22083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504507" y="262600"/>
              <a:ext cx="5087602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Windfarm/WEC - Specifications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1554536" y="5363611"/>
            <a:ext cx="2567236" cy="996470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CuadroTexto 23"/>
          <p:cNvSpPr txBox="1"/>
          <p:nvPr/>
        </p:nvSpPr>
        <p:spPr>
          <a:xfrm>
            <a:off x="1593004" y="5436751"/>
            <a:ext cx="2467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FLOAT INCORPORATED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Wave Energy Converter</a:t>
            </a:r>
          </a:p>
          <a:p>
            <a:pPr algn="ctr"/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28.8 MW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619863" y="5364491"/>
            <a:ext cx="2567235" cy="995590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CuadroTexto 1"/>
          <p:cNvSpPr txBox="1"/>
          <p:nvPr/>
        </p:nvSpPr>
        <p:spPr>
          <a:xfrm>
            <a:off x="4727982" y="5436751"/>
            <a:ext cx="2350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SIEMENS SWT-6.0-154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Wind Turbines</a:t>
            </a:r>
          </a:p>
          <a:p>
            <a:pPr algn="ctr"/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6 MW</a:t>
            </a:r>
          </a:p>
        </p:txBody>
      </p:sp>
    </p:spTree>
    <p:extLst>
      <p:ext uri="{BB962C8B-B14F-4D97-AF65-F5344CB8AC3E}">
        <p14:creationId xmlns:p14="http://schemas.microsoft.com/office/powerpoint/2010/main" val="34366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/>
          <p:cNvSpPr/>
          <p:nvPr/>
        </p:nvSpPr>
        <p:spPr>
          <a:xfrm flipH="1">
            <a:off x="1906766" y="3530642"/>
            <a:ext cx="1779916" cy="1870075"/>
          </a:xfrm>
          <a:custGeom>
            <a:avLst/>
            <a:gdLst>
              <a:gd name="connsiteX0" fmla="*/ 0 w 1889760"/>
              <a:gd name="connsiteY0" fmla="*/ 0 h 2032000"/>
              <a:gd name="connsiteX1" fmla="*/ 1889760 w 1889760"/>
              <a:gd name="connsiteY1" fmla="*/ 416560 h 2032000"/>
              <a:gd name="connsiteX2" fmla="*/ 1889760 w 1889760"/>
              <a:gd name="connsiteY2" fmla="*/ 2032000 h 2032000"/>
              <a:gd name="connsiteX3" fmla="*/ 10160 w 1889760"/>
              <a:gd name="connsiteY3" fmla="*/ 1513840 h 2032000"/>
              <a:gd name="connsiteX4" fmla="*/ 0 w 1889760"/>
              <a:gd name="connsiteY4" fmla="*/ 0 h 2032000"/>
              <a:gd name="connsiteX0" fmla="*/ 0 w 1889760"/>
              <a:gd name="connsiteY0" fmla="*/ 0 h 1870075"/>
              <a:gd name="connsiteX1" fmla="*/ 1889760 w 1889760"/>
              <a:gd name="connsiteY1" fmla="*/ 416560 h 1870075"/>
              <a:gd name="connsiteX2" fmla="*/ 1830229 w 1889760"/>
              <a:gd name="connsiteY2" fmla="*/ 1870075 h 1870075"/>
              <a:gd name="connsiteX3" fmla="*/ 10160 w 1889760"/>
              <a:gd name="connsiteY3" fmla="*/ 1513840 h 1870075"/>
              <a:gd name="connsiteX4" fmla="*/ 0 w 1889760"/>
              <a:gd name="connsiteY4" fmla="*/ 0 h 1870075"/>
              <a:gd name="connsiteX0" fmla="*/ 12474 w 1902234"/>
              <a:gd name="connsiteY0" fmla="*/ 0 h 1870075"/>
              <a:gd name="connsiteX1" fmla="*/ 1902234 w 1902234"/>
              <a:gd name="connsiteY1" fmla="*/ 416560 h 1870075"/>
              <a:gd name="connsiteX2" fmla="*/ 1842703 w 1902234"/>
              <a:gd name="connsiteY2" fmla="*/ 1870075 h 1870075"/>
              <a:gd name="connsiteX3" fmla="*/ 409 w 1902234"/>
              <a:gd name="connsiteY3" fmla="*/ 1485265 h 1870075"/>
              <a:gd name="connsiteX4" fmla="*/ 12474 w 1902234"/>
              <a:gd name="connsiteY4" fmla="*/ 0 h 1870075"/>
              <a:gd name="connsiteX0" fmla="*/ 12474 w 1870484"/>
              <a:gd name="connsiteY0" fmla="*/ 0 h 1870075"/>
              <a:gd name="connsiteX1" fmla="*/ 1870484 w 1870484"/>
              <a:gd name="connsiteY1" fmla="*/ 397510 h 1870075"/>
              <a:gd name="connsiteX2" fmla="*/ 1842703 w 1870484"/>
              <a:gd name="connsiteY2" fmla="*/ 1870075 h 1870075"/>
              <a:gd name="connsiteX3" fmla="*/ 409 w 1870484"/>
              <a:gd name="connsiteY3" fmla="*/ 1485265 h 1870075"/>
              <a:gd name="connsiteX4" fmla="*/ 12474 w 1870484"/>
              <a:gd name="connsiteY4" fmla="*/ 0 h 1870075"/>
              <a:gd name="connsiteX0" fmla="*/ 12474 w 1887153"/>
              <a:gd name="connsiteY0" fmla="*/ 0 h 1879600"/>
              <a:gd name="connsiteX1" fmla="*/ 1870484 w 1887153"/>
              <a:gd name="connsiteY1" fmla="*/ 397510 h 1879600"/>
              <a:gd name="connsiteX2" fmla="*/ 1887153 w 1887153"/>
              <a:gd name="connsiteY2" fmla="*/ 1879600 h 1879600"/>
              <a:gd name="connsiteX3" fmla="*/ 409 w 1887153"/>
              <a:gd name="connsiteY3" fmla="*/ 1485265 h 1879600"/>
              <a:gd name="connsiteX4" fmla="*/ 12474 w 1887153"/>
              <a:gd name="connsiteY4" fmla="*/ 0 h 1879600"/>
              <a:gd name="connsiteX0" fmla="*/ 3294 w 1887498"/>
              <a:gd name="connsiteY0" fmla="*/ 0 h 1879600"/>
              <a:gd name="connsiteX1" fmla="*/ 1870829 w 1887498"/>
              <a:gd name="connsiteY1" fmla="*/ 397510 h 1879600"/>
              <a:gd name="connsiteX2" fmla="*/ 1887498 w 1887498"/>
              <a:gd name="connsiteY2" fmla="*/ 1879600 h 1879600"/>
              <a:gd name="connsiteX3" fmla="*/ 754 w 1887498"/>
              <a:gd name="connsiteY3" fmla="*/ 1485265 h 1879600"/>
              <a:gd name="connsiteX4" fmla="*/ 3294 w 1887498"/>
              <a:gd name="connsiteY4" fmla="*/ 0 h 1879600"/>
              <a:gd name="connsiteX0" fmla="*/ 3294 w 1887498"/>
              <a:gd name="connsiteY0" fmla="*/ 0 h 1879600"/>
              <a:gd name="connsiteX1" fmla="*/ 1870829 w 1887498"/>
              <a:gd name="connsiteY1" fmla="*/ 397510 h 1879600"/>
              <a:gd name="connsiteX2" fmla="*/ 1887498 w 1887498"/>
              <a:gd name="connsiteY2" fmla="*/ 1879600 h 1879600"/>
              <a:gd name="connsiteX3" fmla="*/ 754 w 1887498"/>
              <a:gd name="connsiteY3" fmla="*/ 1485265 h 1879600"/>
              <a:gd name="connsiteX4" fmla="*/ 3294 w 1887498"/>
              <a:gd name="connsiteY4" fmla="*/ 0 h 1879600"/>
              <a:gd name="connsiteX0" fmla="*/ 0 w 1896110"/>
              <a:gd name="connsiteY0" fmla="*/ 0 h 1870075"/>
              <a:gd name="connsiteX1" fmla="*/ 1879441 w 1896110"/>
              <a:gd name="connsiteY1" fmla="*/ 387985 h 1870075"/>
              <a:gd name="connsiteX2" fmla="*/ 1896110 w 1896110"/>
              <a:gd name="connsiteY2" fmla="*/ 1870075 h 1870075"/>
              <a:gd name="connsiteX3" fmla="*/ 9366 w 1896110"/>
              <a:gd name="connsiteY3" fmla="*/ 1475740 h 1870075"/>
              <a:gd name="connsiteX4" fmla="*/ 0 w 1896110"/>
              <a:gd name="connsiteY4" fmla="*/ 0 h 1870075"/>
              <a:gd name="connsiteX0" fmla="*/ 7833 w 1903943"/>
              <a:gd name="connsiteY0" fmla="*/ 0 h 1870075"/>
              <a:gd name="connsiteX1" fmla="*/ 1887274 w 1903943"/>
              <a:gd name="connsiteY1" fmla="*/ 387985 h 1870075"/>
              <a:gd name="connsiteX2" fmla="*/ 1903943 w 1903943"/>
              <a:gd name="connsiteY2" fmla="*/ 1870075 h 1870075"/>
              <a:gd name="connsiteX3" fmla="*/ 530 w 1903943"/>
              <a:gd name="connsiteY3" fmla="*/ 1485265 h 1870075"/>
              <a:gd name="connsiteX4" fmla="*/ 7833 w 1903943"/>
              <a:gd name="connsiteY4" fmla="*/ 0 h 187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943" h="1870075">
                <a:moveTo>
                  <a:pt x="7833" y="0"/>
                </a:moveTo>
                <a:lnTo>
                  <a:pt x="1887274" y="387985"/>
                </a:lnTo>
                <a:lnTo>
                  <a:pt x="1903943" y="1870075"/>
                </a:lnTo>
                <a:lnTo>
                  <a:pt x="530" y="1485265"/>
                </a:lnTo>
                <a:cubicBezTo>
                  <a:pt x="-2857" y="980652"/>
                  <a:pt x="11220" y="504613"/>
                  <a:pt x="783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Arc 5"/>
          <p:cNvSpPr/>
          <p:nvPr/>
        </p:nvSpPr>
        <p:spPr>
          <a:xfrm>
            <a:off x="6917825" y="2014771"/>
            <a:ext cx="566664" cy="456450"/>
          </a:xfrm>
          <a:prstGeom prst="arc">
            <a:avLst>
              <a:gd name="adj1" fmla="val 11189296"/>
              <a:gd name="adj2" fmla="val 212624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sz="700" dirty="0">
                <a:solidFill>
                  <a:srgbClr val="FF0000"/>
                </a:solidFill>
              </a:rPr>
              <a:t>191°</a:t>
            </a:r>
          </a:p>
        </p:txBody>
      </p:sp>
      <p:sp>
        <p:nvSpPr>
          <p:cNvPr id="7" name="Rectangle 6"/>
          <p:cNvSpPr/>
          <p:nvPr/>
        </p:nvSpPr>
        <p:spPr>
          <a:xfrm>
            <a:off x="3684807" y="3539208"/>
            <a:ext cx="5760000" cy="1483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746821" y="4105913"/>
            <a:ext cx="4143161" cy="885626"/>
          </a:xfrm>
          <a:prstGeom prst="roundRect">
            <a:avLst>
              <a:gd name="adj" fmla="val 28429"/>
            </a:avLst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Lay-Down Area</a:t>
            </a:r>
          </a:p>
        </p:txBody>
      </p:sp>
      <p:sp>
        <p:nvSpPr>
          <p:cNvPr id="9" name="Freeform 8"/>
          <p:cNvSpPr/>
          <p:nvPr/>
        </p:nvSpPr>
        <p:spPr>
          <a:xfrm>
            <a:off x="3895119" y="2207694"/>
            <a:ext cx="5174457" cy="771525"/>
          </a:xfrm>
          <a:custGeom>
            <a:avLst/>
            <a:gdLst>
              <a:gd name="connsiteX0" fmla="*/ 0 w 5157788"/>
              <a:gd name="connsiteY0" fmla="*/ 390525 h 714375"/>
              <a:gd name="connsiteX1" fmla="*/ 1885950 w 5157788"/>
              <a:gd name="connsiteY1" fmla="*/ 0 h 714375"/>
              <a:gd name="connsiteX2" fmla="*/ 3300413 w 5157788"/>
              <a:gd name="connsiteY2" fmla="*/ 0 h 714375"/>
              <a:gd name="connsiteX3" fmla="*/ 5157788 w 5157788"/>
              <a:gd name="connsiteY3" fmla="*/ 390525 h 714375"/>
              <a:gd name="connsiteX4" fmla="*/ 5157788 w 5157788"/>
              <a:gd name="connsiteY4" fmla="*/ 714375 h 714375"/>
              <a:gd name="connsiteX5" fmla="*/ 3286125 w 5157788"/>
              <a:gd name="connsiteY5" fmla="*/ 295275 h 714375"/>
              <a:gd name="connsiteX6" fmla="*/ 1900238 w 5157788"/>
              <a:gd name="connsiteY6" fmla="*/ 280987 h 714375"/>
              <a:gd name="connsiteX7" fmla="*/ 28575 w 5157788"/>
              <a:gd name="connsiteY7" fmla="*/ 695325 h 714375"/>
              <a:gd name="connsiteX8" fmla="*/ 0 w 5157788"/>
              <a:gd name="connsiteY8" fmla="*/ 390525 h 714375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286125 w 5157788"/>
              <a:gd name="connsiteY5" fmla="*/ 295275 h 771525"/>
              <a:gd name="connsiteX6" fmla="*/ 1900238 w 5157788"/>
              <a:gd name="connsiteY6" fmla="*/ 2809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286125 w 5157788"/>
              <a:gd name="connsiteY5" fmla="*/ 295275 h 771525"/>
              <a:gd name="connsiteX6" fmla="*/ 1885950 w 5157788"/>
              <a:gd name="connsiteY6" fmla="*/ 3571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324225 w 5157788"/>
              <a:gd name="connsiteY5" fmla="*/ 361950 h 771525"/>
              <a:gd name="connsiteX6" fmla="*/ 1885950 w 5157788"/>
              <a:gd name="connsiteY6" fmla="*/ 3571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230431 w 5388219"/>
              <a:gd name="connsiteY0" fmla="*/ 390525 h 771613"/>
              <a:gd name="connsiteX1" fmla="*/ 2116381 w 5388219"/>
              <a:gd name="connsiteY1" fmla="*/ 0 h 771613"/>
              <a:gd name="connsiteX2" fmla="*/ 3530844 w 5388219"/>
              <a:gd name="connsiteY2" fmla="*/ 0 h 771613"/>
              <a:gd name="connsiteX3" fmla="*/ 5388219 w 5388219"/>
              <a:gd name="connsiteY3" fmla="*/ 390525 h 771613"/>
              <a:gd name="connsiteX4" fmla="*/ 5388219 w 5388219"/>
              <a:gd name="connsiteY4" fmla="*/ 714375 h 771613"/>
              <a:gd name="connsiteX5" fmla="*/ 3554656 w 5388219"/>
              <a:gd name="connsiteY5" fmla="*/ 361950 h 771613"/>
              <a:gd name="connsiteX6" fmla="*/ 2116381 w 5388219"/>
              <a:gd name="connsiteY6" fmla="*/ 357187 h 771613"/>
              <a:gd name="connsiteX7" fmla="*/ 239956 w 5388219"/>
              <a:gd name="connsiteY7" fmla="*/ 771525 h 771613"/>
              <a:gd name="connsiteX8" fmla="*/ 230431 w 5388219"/>
              <a:gd name="connsiteY8" fmla="*/ 390525 h 771613"/>
              <a:gd name="connsiteX0" fmla="*/ 131604 w 5289392"/>
              <a:gd name="connsiteY0" fmla="*/ 390525 h 771640"/>
              <a:gd name="connsiteX1" fmla="*/ 2017554 w 5289392"/>
              <a:gd name="connsiteY1" fmla="*/ 0 h 771640"/>
              <a:gd name="connsiteX2" fmla="*/ 3432017 w 5289392"/>
              <a:gd name="connsiteY2" fmla="*/ 0 h 771640"/>
              <a:gd name="connsiteX3" fmla="*/ 5289392 w 5289392"/>
              <a:gd name="connsiteY3" fmla="*/ 390525 h 771640"/>
              <a:gd name="connsiteX4" fmla="*/ 5289392 w 5289392"/>
              <a:gd name="connsiteY4" fmla="*/ 714375 h 771640"/>
              <a:gd name="connsiteX5" fmla="*/ 3455829 w 5289392"/>
              <a:gd name="connsiteY5" fmla="*/ 361950 h 771640"/>
              <a:gd name="connsiteX6" fmla="*/ 2017554 w 5289392"/>
              <a:gd name="connsiteY6" fmla="*/ 357187 h 771640"/>
              <a:gd name="connsiteX7" fmla="*/ 141129 w 5289392"/>
              <a:gd name="connsiteY7" fmla="*/ 771525 h 771640"/>
              <a:gd name="connsiteX8" fmla="*/ 131604 w 5289392"/>
              <a:gd name="connsiteY8" fmla="*/ 390525 h 771640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324225 w 5157788"/>
              <a:gd name="connsiteY5" fmla="*/ 361950 h 771525"/>
              <a:gd name="connsiteX6" fmla="*/ 1885950 w 5157788"/>
              <a:gd name="connsiteY6" fmla="*/ 3571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0 w 5157788"/>
              <a:gd name="connsiteY0" fmla="*/ 390525 h 771525"/>
              <a:gd name="connsiteX1" fmla="*/ 1885950 w 5157788"/>
              <a:gd name="connsiteY1" fmla="*/ 0 h 771525"/>
              <a:gd name="connsiteX2" fmla="*/ 3300413 w 5157788"/>
              <a:gd name="connsiteY2" fmla="*/ 0 h 771525"/>
              <a:gd name="connsiteX3" fmla="*/ 5157788 w 5157788"/>
              <a:gd name="connsiteY3" fmla="*/ 390525 h 771525"/>
              <a:gd name="connsiteX4" fmla="*/ 5157788 w 5157788"/>
              <a:gd name="connsiteY4" fmla="*/ 714375 h 771525"/>
              <a:gd name="connsiteX5" fmla="*/ 3324225 w 5157788"/>
              <a:gd name="connsiteY5" fmla="*/ 361950 h 771525"/>
              <a:gd name="connsiteX6" fmla="*/ 1885950 w 5157788"/>
              <a:gd name="connsiteY6" fmla="*/ 357187 h 771525"/>
              <a:gd name="connsiteX7" fmla="*/ 9525 w 5157788"/>
              <a:gd name="connsiteY7" fmla="*/ 771525 h 771525"/>
              <a:gd name="connsiteX8" fmla="*/ 0 w 5157788"/>
              <a:gd name="connsiteY8" fmla="*/ 390525 h 771525"/>
              <a:gd name="connsiteX0" fmla="*/ 0 w 5172076"/>
              <a:gd name="connsiteY0" fmla="*/ 390525 h 771525"/>
              <a:gd name="connsiteX1" fmla="*/ 1885950 w 5172076"/>
              <a:gd name="connsiteY1" fmla="*/ 0 h 771525"/>
              <a:gd name="connsiteX2" fmla="*/ 3300413 w 5172076"/>
              <a:gd name="connsiteY2" fmla="*/ 0 h 771525"/>
              <a:gd name="connsiteX3" fmla="*/ 5157788 w 5172076"/>
              <a:gd name="connsiteY3" fmla="*/ 390525 h 771525"/>
              <a:gd name="connsiteX4" fmla="*/ 5172076 w 5172076"/>
              <a:gd name="connsiteY4" fmla="*/ 742950 h 771525"/>
              <a:gd name="connsiteX5" fmla="*/ 3324225 w 5172076"/>
              <a:gd name="connsiteY5" fmla="*/ 361950 h 771525"/>
              <a:gd name="connsiteX6" fmla="*/ 1885950 w 5172076"/>
              <a:gd name="connsiteY6" fmla="*/ 357187 h 771525"/>
              <a:gd name="connsiteX7" fmla="*/ 9525 w 5172076"/>
              <a:gd name="connsiteY7" fmla="*/ 771525 h 771525"/>
              <a:gd name="connsiteX8" fmla="*/ 0 w 5172076"/>
              <a:gd name="connsiteY8" fmla="*/ 390525 h 771525"/>
              <a:gd name="connsiteX0" fmla="*/ 0 w 5174457"/>
              <a:gd name="connsiteY0" fmla="*/ 390525 h 771525"/>
              <a:gd name="connsiteX1" fmla="*/ 1885950 w 5174457"/>
              <a:gd name="connsiteY1" fmla="*/ 0 h 771525"/>
              <a:gd name="connsiteX2" fmla="*/ 3300413 w 5174457"/>
              <a:gd name="connsiteY2" fmla="*/ 0 h 771525"/>
              <a:gd name="connsiteX3" fmla="*/ 5174457 w 5174457"/>
              <a:gd name="connsiteY3" fmla="*/ 392906 h 771525"/>
              <a:gd name="connsiteX4" fmla="*/ 5172076 w 5174457"/>
              <a:gd name="connsiteY4" fmla="*/ 742950 h 771525"/>
              <a:gd name="connsiteX5" fmla="*/ 3324225 w 5174457"/>
              <a:gd name="connsiteY5" fmla="*/ 361950 h 771525"/>
              <a:gd name="connsiteX6" fmla="*/ 1885950 w 5174457"/>
              <a:gd name="connsiteY6" fmla="*/ 357187 h 771525"/>
              <a:gd name="connsiteX7" fmla="*/ 9525 w 5174457"/>
              <a:gd name="connsiteY7" fmla="*/ 771525 h 771525"/>
              <a:gd name="connsiteX8" fmla="*/ 0 w 5174457"/>
              <a:gd name="connsiteY8" fmla="*/ 390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4457" h="771525">
                <a:moveTo>
                  <a:pt x="0" y="390525"/>
                </a:moveTo>
                <a:lnTo>
                  <a:pt x="1885950" y="0"/>
                </a:lnTo>
                <a:lnTo>
                  <a:pt x="3300413" y="0"/>
                </a:lnTo>
                <a:lnTo>
                  <a:pt x="5174457" y="392906"/>
                </a:lnTo>
                <a:cubicBezTo>
                  <a:pt x="5173663" y="509587"/>
                  <a:pt x="5172870" y="626269"/>
                  <a:pt x="5172076" y="742950"/>
                </a:cubicBezTo>
                <a:lnTo>
                  <a:pt x="3324225" y="361950"/>
                </a:lnTo>
                <a:lnTo>
                  <a:pt x="1885950" y="357187"/>
                </a:lnTo>
                <a:lnTo>
                  <a:pt x="9525" y="771525"/>
                </a:lnTo>
                <a:lnTo>
                  <a:pt x="0" y="39052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85576" y="3163444"/>
            <a:ext cx="5184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150943" y="2593457"/>
            <a:ext cx="10751" cy="3857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92921" y="2593456"/>
            <a:ext cx="77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50 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61157" y="1788132"/>
            <a:ext cx="144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0"/>
          </p:cNvCxnSpPr>
          <p:nvPr/>
        </p:nvCxnSpPr>
        <p:spPr>
          <a:xfrm flipH="1" flipV="1">
            <a:off x="3150943" y="2593457"/>
            <a:ext cx="744176" cy="47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150943" y="2979218"/>
            <a:ext cx="744176" cy="47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3578343" y="2498967"/>
            <a:ext cx="1116000" cy="3892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8295638" y="2498967"/>
            <a:ext cx="1116000" cy="3892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21122" y="144502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200 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84967" y="2206403"/>
            <a:ext cx="1416190" cy="358775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26641" y="2014771"/>
            <a:ext cx="882151" cy="321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94306" y="1655831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1000 m</a:t>
            </a:r>
            <a:r>
              <a:rPr lang="en-GB" baseline="30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671181" y="4360827"/>
            <a:ext cx="681300" cy="576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SS</a:t>
            </a:r>
          </a:p>
        </p:txBody>
      </p:sp>
      <p:sp>
        <p:nvSpPr>
          <p:cNvPr id="26" name="Oval 25"/>
          <p:cNvSpPr/>
          <p:nvPr/>
        </p:nvSpPr>
        <p:spPr>
          <a:xfrm>
            <a:off x="6418738" y="4741503"/>
            <a:ext cx="216000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589180" y="4741503"/>
            <a:ext cx="1911974" cy="7618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05021" y="4938308"/>
            <a:ext cx="1987552" cy="628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593818" y="5503426"/>
            <a:ext cx="11203" cy="633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048915" y="3985573"/>
            <a:ext cx="482181" cy="3659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4501" y="3497644"/>
            <a:ext cx="22954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WEC Power Take-Off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85136" y="3865234"/>
            <a:ext cx="482181" cy="24067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WS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1798"/>
          <a:stretch/>
        </p:blipFill>
        <p:spPr>
          <a:xfrm>
            <a:off x="3722981" y="3957175"/>
            <a:ext cx="4128979" cy="1440000"/>
          </a:xfrm>
          <a:prstGeom prst="rect">
            <a:avLst/>
          </a:prstGeom>
        </p:spPr>
      </p:pic>
      <p:sp>
        <p:nvSpPr>
          <p:cNvPr id="36" name="Hexagon 35"/>
          <p:cNvSpPr/>
          <p:nvPr/>
        </p:nvSpPr>
        <p:spPr>
          <a:xfrm>
            <a:off x="9032929" y="3991213"/>
            <a:ext cx="252000" cy="252000"/>
          </a:xfrm>
          <a:prstGeom prst="hexagon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057598" y="4423315"/>
            <a:ext cx="368385" cy="2158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R</a:t>
            </a:r>
          </a:p>
        </p:txBody>
      </p:sp>
      <p:cxnSp>
        <p:nvCxnSpPr>
          <p:cNvPr id="39" name="Straight Arrow Connector 38"/>
          <p:cNvCxnSpPr>
            <a:stCxn id="6" idx="2"/>
          </p:cNvCxnSpPr>
          <p:nvPr/>
        </p:nvCxnSpPr>
        <p:spPr>
          <a:xfrm>
            <a:off x="7483655" y="2260491"/>
            <a:ext cx="834" cy="8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9441751" y="3539208"/>
            <a:ext cx="1903943" cy="1870075"/>
          </a:xfrm>
          <a:custGeom>
            <a:avLst/>
            <a:gdLst>
              <a:gd name="connsiteX0" fmla="*/ 0 w 1889760"/>
              <a:gd name="connsiteY0" fmla="*/ 0 h 2032000"/>
              <a:gd name="connsiteX1" fmla="*/ 1889760 w 1889760"/>
              <a:gd name="connsiteY1" fmla="*/ 416560 h 2032000"/>
              <a:gd name="connsiteX2" fmla="*/ 1889760 w 1889760"/>
              <a:gd name="connsiteY2" fmla="*/ 2032000 h 2032000"/>
              <a:gd name="connsiteX3" fmla="*/ 10160 w 1889760"/>
              <a:gd name="connsiteY3" fmla="*/ 1513840 h 2032000"/>
              <a:gd name="connsiteX4" fmla="*/ 0 w 1889760"/>
              <a:gd name="connsiteY4" fmla="*/ 0 h 2032000"/>
              <a:gd name="connsiteX0" fmla="*/ 0 w 1889760"/>
              <a:gd name="connsiteY0" fmla="*/ 0 h 1870075"/>
              <a:gd name="connsiteX1" fmla="*/ 1889760 w 1889760"/>
              <a:gd name="connsiteY1" fmla="*/ 416560 h 1870075"/>
              <a:gd name="connsiteX2" fmla="*/ 1830229 w 1889760"/>
              <a:gd name="connsiteY2" fmla="*/ 1870075 h 1870075"/>
              <a:gd name="connsiteX3" fmla="*/ 10160 w 1889760"/>
              <a:gd name="connsiteY3" fmla="*/ 1513840 h 1870075"/>
              <a:gd name="connsiteX4" fmla="*/ 0 w 1889760"/>
              <a:gd name="connsiteY4" fmla="*/ 0 h 1870075"/>
              <a:gd name="connsiteX0" fmla="*/ 12474 w 1902234"/>
              <a:gd name="connsiteY0" fmla="*/ 0 h 1870075"/>
              <a:gd name="connsiteX1" fmla="*/ 1902234 w 1902234"/>
              <a:gd name="connsiteY1" fmla="*/ 416560 h 1870075"/>
              <a:gd name="connsiteX2" fmla="*/ 1842703 w 1902234"/>
              <a:gd name="connsiteY2" fmla="*/ 1870075 h 1870075"/>
              <a:gd name="connsiteX3" fmla="*/ 409 w 1902234"/>
              <a:gd name="connsiteY3" fmla="*/ 1485265 h 1870075"/>
              <a:gd name="connsiteX4" fmla="*/ 12474 w 1902234"/>
              <a:gd name="connsiteY4" fmla="*/ 0 h 1870075"/>
              <a:gd name="connsiteX0" fmla="*/ 12474 w 1870484"/>
              <a:gd name="connsiteY0" fmla="*/ 0 h 1870075"/>
              <a:gd name="connsiteX1" fmla="*/ 1870484 w 1870484"/>
              <a:gd name="connsiteY1" fmla="*/ 397510 h 1870075"/>
              <a:gd name="connsiteX2" fmla="*/ 1842703 w 1870484"/>
              <a:gd name="connsiteY2" fmla="*/ 1870075 h 1870075"/>
              <a:gd name="connsiteX3" fmla="*/ 409 w 1870484"/>
              <a:gd name="connsiteY3" fmla="*/ 1485265 h 1870075"/>
              <a:gd name="connsiteX4" fmla="*/ 12474 w 1870484"/>
              <a:gd name="connsiteY4" fmla="*/ 0 h 1870075"/>
              <a:gd name="connsiteX0" fmla="*/ 12474 w 1887153"/>
              <a:gd name="connsiteY0" fmla="*/ 0 h 1879600"/>
              <a:gd name="connsiteX1" fmla="*/ 1870484 w 1887153"/>
              <a:gd name="connsiteY1" fmla="*/ 397510 h 1879600"/>
              <a:gd name="connsiteX2" fmla="*/ 1887153 w 1887153"/>
              <a:gd name="connsiteY2" fmla="*/ 1879600 h 1879600"/>
              <a:gd name="connsiteX3" fmla="*/ 409 w 1887153"/>
              <a:gd name="connsiteY3" fmla="*/ 1485265 h 1879600"/>
              <a:gd name="connsiteX4" fmla="*/ 12474 w 1887153"/>
              <a:gd name="connsiteY4" fmla="*/ 0 h 1879600"/>
              <a:gd name="connsiteX0" fmla="*/ 3294 w 1887498"/>
              <a:gd name="connsiteY0" fmla="*/ 0 h 1879600"/>
              <a:gd name="connsiteX1" fmla="*/ 1870829 w 1887498"/>
              <a:gd name="connsiteY1" fmla="*/ 397510 h 1879600"/>
              <a:gd name="connsiteX2" fmla="*/ 1887498 w 1887498"/>
              <a:gd name="connsiteY2" fmla="*/ 1879600 h 1879600"/>
              <a:gd name="connsiteX3" fmla="*/ 754 w 1887498"/>
              <a:gd name="connsiteY3" fmla="*/ 1485265 h 1879600"/>
              <a:gd name="connsiteX4" fmla="*/ 3294 w 1887498"/>
              <a:gd name="connsiteY4" fmla="*/ 0 h 1879600"/>
              <a:gd name="connsiteX0" fmla="*/ 3294 w 1887498"/>
              <a:gd name="connsiteY0" fmla="*/ 0 h 1879600"/>
              <a:gd name="connsiteX1" fmla="*/ 1870829 w 1887498"/>
              <a:gd name="connsiteY1" fmla="*/ 397510 h 1879600"/>
              <a:gd name="connsiteX2" fmla="*/ 1887498 w 1887498"/>
              <a:gd name="connsiteY2" fmla="*/ 1879600 h 1879600"/>
              <a:gd name="connsiteX3" fmla="*/ 754 w 1887498"/>
              <a:gd name="connsiteY3" fmla="*/ 1485265 h 1879600"/>
              <a:gd name="connsiteX4" fmla="*/ 3294 w 1887498"/>
              <a:gd name="connsiteY4" fmla="*/ 0 h 1879600"/>
              <a:gd name="connsiteX0" fmla="*/ 0 w 1896110"/>
              <a:gd name="connsiteY0" fmla="*/ 0 h 1870075"/>
              <a:gd name="connsiteX1" fmla="*/ 1879441 w 1896110"/>
              <a:gd name="connsiteY1" fmla="*/ 387985 h 1870075"/>
              <a:gd name="connsiteX2" fmla="*/ 1896110 w 1896110"/>
              <a:gd name="connsiteY2" fmla="*/ 1870075 h 1870075"/>
              <a:gd name="connsiteX3" fmla="*/ 9366 w 1896110"/>
              <a:gd name="connsiteY3" fmla="*/ 1475740 h 1870075"/>
              <a:gd name="connsiteX4" fmla="*/ 0 w 1896110"/>
              <a:gd name="connsiteY4" fmla="*/ 0 h 1870075"/>
              <a:gd name="connsiteX0" fmla="*/ 7833 w 1903943"/>
              <a:gd name="connsiteY0" fmla="*/ 0 h 1870075"/>
              <a:gd name="connsiteX1" fmla="*/ 1887274 w 1903943"/>
              <a:gd name="connsiteY1" fmla="*/ 387985 h 1870075"/>
              <a:gd name="connsiteX2" fmla="*/ 1903943 w 1903943"/>
              <a:gd name="connsiteY2" fmla="*/ 1870075 h 1870075"/>
              <a:gd name="connsiteX3" fmla="*/ 530 w 1903943"/>
              <a:gd name="connsiteY3" fmla="*/ 1485265 h 1870075"/>
              <a:gd name="connsiteX4" fmla="*/ 7833 w 1903943"/>
              <a:gd name="connsiteY4" fmla="*/ 0 h 187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943" h="1870075">
                <a:moveTo>
                  <a:pt x="7833" y="0"/>
                </a:moveTo>
                <a:lnTo>
                  <a:pt x="1887274" y="387985"/>
                </a:lnTo>
                <a:lnTo>
                  <a:pt x="1903943" y="1870075"/>
                </a:lnTo>
                <a:lnTo>
                  <a:pt x="530" y="1485265"/>
                </a:lnTo>
                <a:cubicBezTo>
                  <a:pt x="-2857" y="980652"/>
                  <a:pt x="11220" y="504613"/>
                  <a:pt x="783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428835" y="3837377"/>
            <a:ext cx="1246869" cy="28399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684807" y="3837377"/>
            <a:ext cx="576000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rot="10800000">
            <a:off x="1530257" y="3470486"/>
            <a:ext cx="2313218" cy="2062162"/>
          </a:xfrm>
          <a:prstGeom prst="rect">
            <a:avLst/>
          </a:prstGeom>
          <a:gradFill flip="none" rotWithShape="1">
            <a:gsLst>
              <a:gs pos="67000">
                <a:schemeClr val="bg1"/>
              </a:gs>
              <a:gs pos="51000">
                <a:schemeClr val="bg1"/>
              </a:gs>
              <a:gs pos="100000">
                <a:schemeClr val="bg1"/>
              </a:gs>
              <a:gs pos="83000">
                <a:schemeClr val="bg1"/>
              </a:gs>
              <a:gs pos="36000">
                <a:schemeClr val="bg1">
                  <a:alpha val="88000"/>
                </a:schemeClr>
              </a:gs>
              <a:gs pos="13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3843475" y="5722014"/>
            <a:ext cx="2499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A = Accommodation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SS = Substation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WS = Workshop &amp; Stores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9439354" y="3844145"/>
            <a:ext cx="1367876" cy="28203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9664222" y="3504581"/>
            <a:ext cx="2313218" cy="2062162"/>
          </a:xfrm>
          <a:prstGeom prst="rect">
            <a:avLst/>
          </a:prstGeom>
          <a:gradFill flip="none" rotWithShape="1">
            <a:gsLst>
              <a:gs pos="67000">
                <a:schemeClr val="bg1"/>
              </a:gs>
              <a:gs pos="51000">
                <a:schemeClr val="bg1"/>
              </a:gs>
              <a:gs pos="100000">
                <a:schemeClr val="bg1"/>
              </a:gs>
              <a:gs pos="83000">
                <a:schemeClr val="bg1"/>
              </a:gs>
              <a:gs pos="36000">
                <a:schemeClr val="bg1">
                  <a:alpha val="88000"/>
                </a:schemeClr>
              </a:gs>
              <a:gs pos="13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6501154" y="5722014"/>
            <a:ext cx="2499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C = Crane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H = Helipad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R = Research Centre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655491" y="319382"/>
            <a:ext cx="5055976" cy="66361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4" name="Straight Connector 53"/>
          <p:cNvCxnSpPr/>
          <p:nvPr/>
        </p:nvCxnSpPr>
        <p:spPr>
          <a:xfrm flipV="1">
            <a:off x="5785830" y="1823144"/>
            <a:ext cx="1638" cy="4588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7201156" y="1799984"/>
            <a:ext cx="1638" cy="4588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3904949" y="2908237"/>
            <a:ext cx="8122" cy="228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9066449" y="2685546"/>
            <a:ext cx="1638" cy="4588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582651" y="316003"/>
            <a:ext cx="6140682" cy="66361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8" name="Rectangle 67"/>
          <p:cNvSpPr/>
          <p:nvPr/>
        </p:nvSpPr>
        <p:spPr>
          <a:xfrm>
            <a:off x="1582651" y="316003"/>
            <a:ext cx="5310683" cy="66361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2" name="Snip Single Corner Rectangle 71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  <p:sp>
        <p:nvSpPr>
          <p:cNvPr id="73" name="Oval 72"/>
          <p:cNvSpPr/>
          <p:nvPr/>
        </p:nvSpPr>
        <p:spPr>
          <a:xfrm>
            <a:off x="1440000" y="573556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74" name="Group 73"/>
          <p:cNvGrpSpPr/>
          <p:nvPr/>
        </p:nvGrpSpPr>
        <p:grpSpPr>
          <a:xfrm>
            <a:off x="1582651" y="316003"/>
            <a:ext cx="6140682" cy="929258"/>
            <a:chOff x="287158" y="-3375"/>
            <a:chExt cx="3692142" cy="929258"/>
          </a:xfrm>
        </p:grpSpPr>
        <p:sp>
          <p:nvSpPr>
            <p:cNvPr id="75" name="Rectangle 74"/>
            <p:cNvSpPr/>
            <p:nvPr/>
          </p:nvSpPr>
          <p:spPr>
            <a:xfrm>
              <a:off x="287158" y="-3375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8696" y="262273"/>
              <a:ext cx="3540604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TETHYS Layout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6108468" y="278826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720 m</a:t>
            </a:r>
          </a:p>
        </p:txBody>
      </p:sp>
    </p:spTree>
    <p:extLst>
      <p:ext uri="{BB962C8B-B14F-4D97-AF65-F5344CB8AC3E}">
        <p14:creationId xmlns:p14="http://schemas.microsoft.com/office/powerpoint/2010/main" val="4976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" grpId="0" animBg="1"/>
      <p:bldP spid="7" grpId="0" animBg="1"/>
      <p:bldP spid="8" grpId="0" animBg="1"/>
      <p:bldP spid="9" grpId="0" animBg="1"/>
      <p:bldP spid="13" grpId="0"/>
      <p:bldP spid="19" grpId="0"/>
      <p:bldP spid="20" grpId="0" animBg="1"/>
      <p:bldP spid="22" grpId="0"/>
      <p:bldP spid="25" grpId="0" animBg="1"/>
      <p:bldP spid="26" grpId="0" animBg="1"/>
      <p:bldP spid="30" grpId="0" animBg="1"/>
      <p:bldP spid="32" grpId="0"/>
      <p:bldP spid="34" grpId="0" animBg="1"/>
      <p:bldP spid="36" grpId="0" animBg="1"/>
      <p:bldP spid="37" grpId="0" animBg="1"/>
      <p:bldP spid="43" grpId="0" animBg="1"/>
      <p:bldP spid="46" grpId="0" animBg="1"/>
      <p:bldP spid="33" grpId="0"/>
      <p:bldP spid="49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440000" y="573556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15" name="Group 14"/>
          <p:cNvGrpSpPr/>
          <p:nvPr/>
        </p:nvGrpSpPr>
        <p:grpSpPr>
          <a:xfrm>
            <a:off x="1582650" y="316003"/>
            <a:ext cx="6318201" cy="933610"/>
            <a:chOff x="287158" y="-3375"/>
            <a:chExt cx="3709698" cy="933610"/>
          </a:xfrm>
        </p:grpSpPr>
        <p:sp>
          <p:nvSpPr>
            <p:cNvPr id="16" name="Rectangle 15"/>
            <p:cNvSpPr/>
            <p:nvPr/>
          </p:nvSpPr>
          <p:spPr>
            <a:xfrm>
              <a:off x="287158" y="-3375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456252" y="266625"/>
              <a:ext cx="3540604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Hydrostatics Model Design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Snip Single Corner Rectangle 10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10609" r="12203" b="19717"/>
          <a:stretch/>
        </p:blipFill>
        <p:spPr>
          <a:xfrm>
            <a:off x="3021252" y="1798458"/>
            <a:ext cx="7324370" cy="40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1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r="14826"/>
          <a:stretch/>
        </p:blipFill>
        <p:spPr>
          <a:xfrm>
            <a:off x="3931920" y="976055"/>
            <a:ext cx="5340096" cy="3817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3637" y="1236602"/>
            <a:ext cx="33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0971" y="264807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9405" y="377597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57802" y="339985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" name="Freeform 11"/>
          <p:cNvSpPr/>
          <p:nvPr/>
        </p:nvSpPr>
        <p:spPr>
          <a:xfrm>
            <a:off x="2064125" y="4950283"/>
            <a:ext cx="4237617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Keel</a:t>
            </a:r>
            <a:endParaRPr lang="en-GB" sz="24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8118" y="5086263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052302" y="5794346"/>
            <a:ext cx="4249440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chemeClr val="accent5">
                    <a:lumMod val="50000"/>
                  </a:schemeClr>
                </a:solidFill>
              </a:rPr>
              <a:t>Center of Gravity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5273" y="5134404"/>
            <a:ext cx="31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58118" y="5897195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Box 16"/>
          <p:cNvSpPr txBox="1"/>
          <p:nvPr/>
        </p:nvSpPr>
        <p:spPr>
          <a:xfrm>
            <a:off x="1928272" y="594732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18" name="Freeform 17"/>
          <p:cNvSpPr/>
          <p:nvPr/>
        </p:nvSpPr>
        <p:spPr>
          <a:xfrm>
            <a:off x="6771525" y="4950283"/>
            <a:ext cx="4237617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chemeClr val="accent5">
                    <a:lumMod val="50000"/>
                  </a:schemeClr>
                </a:solidFill>
              </a:rPr>
              <a:t>Center of Buoyancy</a:t>
            </a:r>
            <a:endParaRPr lang="en-GB" sz="24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65518" y="5086263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6759702" y="5794346"/>
            <a:ext cx="4249440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chemeClr val="accent5">
                    <a:lumMod val="50000"/>
                  </a:schemeClr>
                </a:solidFill>
              </a:rPr>
              <a:t>Metacenter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41070" y="513440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565518" y="5897195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TextBox 22"/>
          <p:cNvSpPr txBox="1"/>
          <p:nvPr/>
        </p:nvSpPr>
        <p:spPr>
          <a:xfrm>
            <a:off x="6608421" y="594732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3" name="Oval 2"/>
          <p:cNvSpPr/>
          <p:nvPr/>
        </p:nvSpPr>
        <p:spPr>
          <a:xfrm>
            <a:off x="6577062" y="3905308"/>
            <a:ext cx="64008" cy="7315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6569442" y="3539218"/>
            <a:ext cx="64008" cy="7315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566300" y="1381320"/>
            <a:ext cx="64008" cy="7315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1440000" y="573556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34" name="Group 33"/>
          <p:cNvGrpSpPr/>
          <p:nvPr/>
        </p:nvGrpSpPr>
        <p:grpSpPr>
          <a:xfrm>
            <a:off x="1582650" y="316003"/>
            <a:ext cx="6318201" cy="933610"/>
            <a:chOff x="287158" y="-3375"/>
            <a:chExt cx="3709698" cy="933610"/>
          </a:xfrm>
        </p:grpSpPr>
        <p:sp>
          <p:nvSpPr>
            <p:cNvPr id="35" name="Rectangle 34"/>
            <p:cNvSpPr/>
            <p:nvPr/>
          </p:nvSpPr>
          <p:spPr>
            <a:xfrm>
              <a:off x="287158" y="-3375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456252" y="266625"/>
              <a:ext cx="3540604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Hydrostatics Parameters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Oval 30"/>
          <p:cNvSpPr/>
          <p:nvPr/>
        </p:nvSpPr>
        <p:spPr>
          <a:xfrm>
            <a:off x="6566300" y="2801407"/>
            <a:ext cx="64008" cy="7315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4" grpId="0" animBg="1"/>
      <p:bldP spid="15" grpId="0"/>
      <p:bldP spid="17" grpId="0"/>
      <p:bldP spid="18" grpId="0" animBg="1"/>
      <p:bldP spid="20" grpId="0" animBg="1"/>
      <p:bldP spid="21" grpId="0"/>
      <p:bldP spid="23" grpId="0"/>
      <p:bldP spid="3" grpId="0" animBg="1"/>
      <p:bldP spid="28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  <p:sp>
        <p:nvSpPr>
          <p:cNvPr id="10" name="Snip Single Corner Rectangle 9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82651" y="316003"/>
            <a:ext cx="4437150" cy="933610"/>
            <a:chOff x="287158" y="-3375"/>
            <a:chExt cx="3714811" cy="933610"/>
          </a:xfrm>
        </p:grpSpPr>
        <p:sp>
          <p:nvSpPr>
            <p:cNvPr id="13" name="Rectangle 12"/>
            <p:cNvSpPr/>
            <p:nvPr/>
          </p:nvSpPr>
          <p:spPr>
            <a:xfrm>
              <a:off x="287158" y="-3375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461365" y="266625"/>
              <a:ext cx="3540604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2070752" y="2823403"/>
            <a:ext cx="5096643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Metacentric Height &gt; 0</a:t>
            </a:r>
          </a:p>
        </p:txBody>
      </p:sp>
      <p:sp>
        <p:nvSpPr>
          <p:cNvPr id="16" name="Oval 15"/>
          <p:cNvSpPr/>
          <p:nvPr/>
        </p:nvSpPr>
        <p:spPr>
          <a:xfrm>
            <a:off x="1808567" y="2869365"/>
            <a:ext cx="711592" cy="696749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ight Arrow 16"/>
          <p:cNvSpPr/>
          <p:nvPr/>
        </p:nvSpPr>
        <p:spPr>
          <a:xfrm>
            <a:off x="7429580" y="3048823"/>
            <a:ext cx="142833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9151788" y="2624334"/>
            <a:ext cx="2205318" cy="118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35.7 m &gt; 0 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070752" y="4435727"/>
            <a:ext cx="5096643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Displaced weight of water = total weight of the structure</a:t>
            </a:r>
          </a:p>
        </p:txBody>
      </p:sp>
      <p:sp>
        <p:nvSpPr>
          <p:cNvPr id="20" name="Oval 19"/>
          <p:cNvSpPr/>
          <p:nvPr/>
        </p:nvSpPr>
        <p:spPr>
          <a:xfrm>
            <a:off x="1808567" y="4462855"/>
            <a:ext cx="711592" cy="696749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ight Arrow 20"/>
          <p:cNvSpPr/>
          <p:nvPr/>
        </p:nvSpPr>
        <p:spPr>
          <a:xfrm>
            <a:off x="7429580" y="4642313"/>
            <a:ext cx="142833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9151788" y="4217824"/>
            <a:ext cx="2205318" cy="118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333,512 Tons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78" y="3060500"/>
            <a:ext cx="363570" cy="3516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78" y="4642313"/>
            <a:ext cx="363570" cy="35165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440000" y="573556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26" name="Group 25"/>
          <p:cNvGrpSpPr/>
          <p:nvPr/>
        </p:nvGrpSpPr>
        <p:grpSpPr>
          <a:xfrm>
            <a:off x="1582650" y="316003"/>
            <a:ext cx="8887230" cy="933610"/>
            <a:chOff x="287158" y="-3375"/>
            <a:chExt cx="5108180" cy="933610"/>
          </a:xfrm>
        </p:grpSpPr>
        <p:sp>
          <p:nvSpPr>
            <p:cNvPr id="27" name="Rectangle 26"/>
            <p:cNvSpPr/>
            <p:nvPr/>
          </p:nvSpPr>
          <p:spPr>
            <a:xfrm>
              <a:off x="287158" y="-3375"/>
              <a:ext cx="3540604" cy="6636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456252" y="266625"/>
              <a:ext cx="4939086" cy="66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0800" rIns="0" bIns="508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</a:rPr>
                <a:t>Hydrostatics Results - Floating Conditions</a:t>
              </a:r>
              <a:endParaRPr lang="en-GB" sz="4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07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440000" y="573556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" name="Rectangle 2"/>
          <p:cNvSpPr/>
          <p:nvPr/>
        </p:nvSpPr>
        <p:spPr>
          <a:xfrm>
            <a:off x="1769963" y="608415"/>
            <a:ext cx="9772541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Wave Energy Collector and PSP </a:t>
            </a:r>
            <a:endParaRPr lang="en-GB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182330" y="4282322"/>
            <a:ext cx="4249440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Integrated Design</a:t>
            </a:r>
            <a:endParaRPr lang="en-GB" sz="24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49523" y="4385170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2155530" y="5482078"/>
            <a:ext cx="4249440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Capacity Coefficient = 41%</a:t>
            </a:r>
          </a:p>
        </p:txBody>
      </p:sp>
      <p:sp>
        <p:nvSpPr>
          <p:cNvPr id="9" name="Oval 8"/>
          <p:cNvSpPr/>
          <p:nvPr/>
        </p:nvSpPr>
        <p:spPr>
          <a:xfrm>
            <a:off x="1949523" y="5618058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23"/>
          <a:stretch/>
        </p:blipFill>
        <p:spPr>
          <a:xfrm>
            <a:off x="3163824" y="1572607"/>
            <a:ext cx="6543295" cy="1827905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6992528" y="4282322"/>
            <a:ext cx="4237617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kern="1200" dirty="0">
                <a:solidFill>
                  <a:schemeClr val="accent5">
                    <a:lumMod val="50000"/>
                  </a:schemeClr>
                </a:solidFill>
              </a:rPr>
              <a:t>Tuned to Absorb Waves Across Spectrum</a:t>
            </a:r>
          </a:p>
        </p:txBody>
      </p:sp>
      <p:sp>
        <p:nvSpPr>
          <p:cNvPr id="17" name="Oval 16"/>
          <p:cNvSpPr/>
          <p:nvPr/>
        </p:nvSpPr>
        <p:spPr>
          <a:xfrm>
            <a:off x="6786521" y="4418302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6992528" y="5482078"/>
            <a:ext cx="4249440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kern="1200" dirty="0">
                <a:solidFill>
                  <a:schemeClr val="accent5">
                    <a:lumMod val="50000"/>
                  </a:schemeClr>
                </a:solidFill>
              </a:rPr>
              <a:t>No Moving Parts Under Water</a:t>
            </a:r>
            <a:endParaRPr lang="en-US" sz="24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86521" y="5618058"/>
            <a:ext cx="465614" cy="46561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4756267" y="3392124"/>
            <a:ext cx="996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50-70%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82781" y="3392124"/>
            <a:ext cx="1142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~20-25%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3069" y="2268178"/>
            <a:ext cx="1946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Incoming Waves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05075" y="2486654"/>
            <a:ext cx="1254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Calm Side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1479760" y="2735023"/>
            <a:ext cx="140514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nip Single Corner Rectangle 23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</p:spTree>
    <p:extLst>
      <p:ext uri="{BB962C8B-B14F-4D97-AF65-F5344CB8AC3E}">
        <p14:creationId xmlns:p14="http://schemas.microsoft.com/office/powerpoint/2010/main" val="300704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6" grpId="0" animBg="1"/>
      <p:bldP spid="18" grpId="0" animBg="1"/>
      <p:bldP spid="6" grpId="0"/>
      <p:bldP spid="20" grpId="0"/>
      <p:bldP spid="21" grpId="0"/>
      <p:bldP spid="22" grpId="0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1473537" y="1662113"/>
            <a:ext cx="9234568" cy="45140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Calibri" charset="0"/>
            </a:endParaRPr>
          </a:p>
          <a:p>
            <a:pPr lvl="1"/>
            <a:endParaRPr lang="en-GB" dirty="0">
              <a:latin typeface="Calibri" charset="0"/>
            </a:endParaRPr>
          </a:p>
          <a:p>
            <a:pPr lvl="1"/>
            <a:endParaRPr lang="en-GB" dirty="0">
              <a:latin typeface="Calibri" charset="0"/>
            </a:endParaRPr>
          </a:p>
        </p:txBody>
      </p:sp>
      <p:sp>
        <p:nvSpPr>
          <p:cNvPr id="8" name="Snip Single Corner Rectangle 7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  <p:sp>
        <p:nvSpPr>
          <p:cNvPr id="9" name="Oval 8"/>
          <p:cNvSpPr/>
          <p:nvPr/>
        </p:nvSpPr>
        <p:spPr>
          <a:xfrm>
            <a:off x="1440000" y="573556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1" name="Rectangle 10"/>
          <p:cNvSpPr/>
          <p:nvPr/>
        </p:nvSpPr>
        <p:spPr>
          <a:xfrm>
            <a:off x="1771805" y="575612"/>
            <a:ext cx="6023404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rgbClr val="002060"/>
                </a:solidFill>
              </a:rPr>
              <a:t>Hydrodynamics Model</a:t>
            </a:r>
            <a:endParaRPr lang="en-GB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Immagine 1" descr="mod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578" y="1958216"/>
            <a:ext cx="6696058" cy="3450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3054097" y="5664165"/>
            <a:ext cx="6830568" cy="684272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CasellaDiTesto 2"/>
          <p:cNvSpPr txBox="1"/>
          <p:nvPr/>
        </p:nvSpPr>
        <p:spPr>
          <a:xfrm>
            <a:off x="2697841" y="5758883"/>
            <a:ext cx="7555846" cy="52322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it-IT" sz="2800" dirty="0">
                <a:solidFill>
                  <a:schemeClr val="accent5">
                    <a:lumMod val="50000"/>
                  </a:schemeClr>
                </a:solidFill>
              </a:rPr>
              <a:t>Meshed design of the platform using MaxSurf</a:t>
            </a:r>
          </a:p>
        </p:txBody>
      </p:sp>
    </p:spTree>
    <p:extLst>
      <p:ext uri="{BB962C8B-B14F-4D97-AF65-F5344CB8AC3E}">
        <p14:creationId xmlns:p14="http://schemas.microsoft.com/office/powerpoint/2010/main" val="6360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440000" y="573556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8" name="Rectangle 7"/>
          <p:cNvSpPr/>
          <p:nvPr/>
        </p:nvSpPr>
        <p:spPr>
          <a:xfrm>
            <a:off x="1771804" y="575612"/>
            <a:ext cx="749106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rgbClr val="002060"/>
                </a:solidFill>
              </a:rPr>
              <a:t>Hydrodynamics - JONSWAP Inputs</a:t>
            </a:r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Snip Single Corner Rectangle 10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966561" y="3492000"/>
            <a:ext cx="6148789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/>
            <a:r>
              <a:rPr lang="it-IT" sz="2400" dirty="0">
                <a:solidFill>
                  <a:schemeClr val="accent5">
                    <a:lumMod val="50000"/>
                  </a:schemeClr>
                </a:solidFill>
              </a:rPr>
              <a:t>Maxsurf Used to Analyse 6 Sea States </a:t>
            </a:r>
          </a:p>
        </p:txBody>
      </p:sp>
      <p:sp>
        <p:nvSpPr>
          <p:cNvPr id="12" name="Oval 11"/>
          <p:cNvSpPr/>
          <p:nvPr/>
        </p:nvSpPr>
        <p:spPr>
          <a:xfrm>
            <a:off x="1771804" y="3558765"/>
            <a:ext cx="568463" cy="56846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2018555" y="5075824"/>
            <a:ext cx="6175588" cy="671311"/>
          </a:xfrm>
          <a:custGeom>
            <a:avLst/>
            <a:gdLst>
              <a:gd name="connsiteX0" fmla="*/ 0 w 6608603"/>
              <a:gd name="connsiteY0" fmla="*/ 0 h 887555"/>
              <a:gd name="connsiteX1" fmla="*/ 6164826 w 6608603"/>
              <a:gd name="connsiteY1" fmla="*/ 0 h 887555"/>
              <a:gd name="connsiteX2" fmla="*/ 6608603 w 6608603"/>
              <a:gd name="connsiteY2" fmla="*/ 443778 h 887555"/>
              <a:gd name="connsiteX3" fmla="*/ 6164826 w 6608603"/>
              <a:gd name="connsiteY3" fmla="*/ 887555 h 887555"/>
              <a:gd name="connsiteX4" fmla="*/ 0 w 6608603"/>
              <a:gd name="connsiteY4" fmla="*/ 887555 h 887555"/>
              <a:gd name="connsiteX5" fmla="*/ 0 w 6608603"/>
              <a:gd name="connsiteY5" fmla="*/ 0 h 88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8603" h="887555">
                <a:moveTo>
                  <a:pt x="6608603" y="887554"/>
                </a:moveTo>
                <a:lnTo>
                  <a:pt x="443777" y="887554"/>
                </a:lnTo>
                <a:lnTo>
                  <a:pt x="0" y="443777"/>
                </a:lnTo>
                <a:lnTo>
                  <a:pt x="443777" y="1"/>
                </a:lnTo>
                <a:lnTo>
                  <a:pt x="6608603" y="1"/>
                </a:lnTo>
                <a:lnTo>
                  <a:pt x="6608603" y="88755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276" tIns="91441" rIns="170688" bIns="9144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6 Degrees of Freedom Analysed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8360327" y="3677572"/>
            <a:ext cx="864495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9364717" y="3491999"/>
            <a:ext cx="2205318" cy="6713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0.3 m to 7.5 m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8407901" y="5248352"/>
            <a:ext cx="864495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827330" y="5127247"/>
            <a:ext cx="568463" cy="568463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ounded Rectangle 17"/>
          <p:cNvSpPr/>
          <p:nvPr/>
        </p:nvSpPr>
        <p:spPr>
          <a:xfrm>
            <a:off x="1771804" y="1921178"/>
            <a:ext cx="9798231" cy="684272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CasellaDiTesto 8"/>
          <p:cNvSpPr txBox="1"/>
          <p:nvPr/>
        </p:nvSpPr>
        <p:spPr>
          <a:xfrm>
            <a:off x="2003245" y="2032481"/>
            <a:ext cx="951399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5">
                    <a:lumMod val="50000"/>
                  </a:schemeClr>
                </a:solidFill>
              </a:rPr>
              <a:t>Analysis using the JONSWAP Spectrum - location based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2291" y="4811097"/>
            <a:ext cx="2205318" cy="12103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27952" y="4915384"/>
            <a:ext cx="1313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Heave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Pitch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Roll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11261" y="4911381"/>
            <a:ext cx="1313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Sway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Surge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Yaw</a:t>
            </a:r>
          </a:p>
        </p:txBody>
      </p:sp>
      <p:cxnSp>
        <p:nvCxnSpPr>
          <p:cNvPr id="3" name="Straight Connector 2"/>
          <p:cNvCxnSpPr>
            <a:stCxn id="22" idx="0"/>
            <a:endCxn id="22" idx="2"/>
          </p:cNvCxnSpPr>
          <p:nvPr/>
        </p:nvCxnSpPr>
        <p:spPr>
          <a:xfrm>
            <a:off x="10514950" y="4811097"/>
            <a:ext cx="0" cy="1210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  <p:bldP spid="19" grpId="0" animBg="1"/>
      <p:bldP spid="22" grpId="0" animBg="1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899" y="3513739"/>
            <a:ext cx="4005633" cy="448325"/>
          </a:xfrm>
          <a:custGeom>
            <a:avLst/>
            <a:gdLst>
              <a:gd name="connsiteX0" fmla="*/ 0 w 3914775"/>
              <a:gd name="connsiteY0" fmla="*/ 699148 h 1223943"/>
              <a:gd name="connsiteX1" fmla="*/ 66675 w 3914775"/>
              <a:gd name="connsiteY1" fmla="*/ 489598 h 1223943"/>
              <a:gd name="connsiteX2" fmla="*/ 304800 w 3914775"/>
              <a:gd name="connsiteY2" fmla="*/ 260998 h 1223943"/>
              <a:gd name="connsiteX3" fmla="*/ 714375 w 3914775"/>
              <a:gd name="connsiteY3" fmla="*/ 708673 h 1223943"/>
              <a:gd name="connsiteX4" fmla="*/ 1190625 w 3914775"/>
              <a:gd name="connsiteY4" fmla="*/ 1137298 h 1223943"/>
              <a:gd name="connsiteX5" fmla="*/ 1581150 w 3914775"/>
              <a:gd name="connsiteY5" fmla="*/ 661048 h 1223943"/>
              <a:gd name="connsiteX6" fmla="*/ 2019300 w 3914775"/>
              <a:gd name="connsiteY6" fmla="*/ 89548 h 1223943"/>
              <a:gd name="connsiteX7" fmla="*/ 2505075 w 3914775"/>
              <a:gd name="connsiteY7" fmla="*/ 670573 h 1223943"/>
              <a:gd name="connsiteX8" fmla="*/ 2981325 w 3914775"/>
              <a:gd name="connsiteY8" fmla="*/ 1223023 h 1223943"/>
              <a:gd name="connsiteX9" fmla="*/ 3552825 w 3914775"/>
              <a:gd name="connsiteY9" fmla="*/ 537223 h 1223943"/>
              <a:gd name="connsiteX10" fmla="*/ 3914775 w 3914775"/>
              <a:gd name="connsiteY10" fmla="*/ 51448 h 1223943"/>
              <a:gd name="connsiteX0" fmla="*/ 0 w 3914775"/>
              <a:gd name="connsiteY0" fmla="*/ 699148 h 1223943"/>
              <a:gd name="connsiteX1" fmla="*/ 304800 w 3914775"/>
              <a:gd name="connsiteY1" fmla="*/ 260998 h 1223943"/>
              <a:gd name="connsiteX2" fmla="*/ 714375 w 3914775"/>
              <a:gd name="connsiteY2" fmla="*/ 708673 h 1223943"/>
              <a:gd name="connsiteX3" fmla="*/ 1190625 w 3914775"/>
              <a:gd name="connsiteY3" fmla="*/ 1137298 h 1223943"/>
              <a:gd name="connsiteX4" fmla="*/ 1581150 w 3914775"/>
              <a:gd name="connsiteY4" fmla="*/ 661048 h 1223943"/>
              <a:gd name="connsiteX5" fmla="*/ 2019300 w 3914775"/>
              <a:gd name="connsiteY5" fmla="*/ 89548 h 1223943"/>
              <a:gd name="connsiteX6" fmla="*/ 2505075 w 3914775"/>
              <a:gd name="connsiteY6" fmla="*/ 670573 h 1223943"/>
              <a:gd name="connsiteX7" fmla="*/ 2981325 w 3914775"/>
              <a:gd name="connsiteY7" fmla="*/ 1223023 h 1223943"/>
              <a:gd name="connsiteX8" fmla="*/ 3552825 w 3914775"/>
              <a:gd name="connsiteY8" fmla="*/ 537223 h 1223943"/>
              <a:gd name="connsiteX9" fmla="*/ 3914775 w 3914775"/>
              <a:gd name="connsiteY9" fmla="*/ 51448 h 1223943"/>
              <a:gd name="connsiteX0" fmla="*/ 0 w 3914775"/>
              <a:gd name="connsiteY0" fmla="*/ 699148 h 1223943"/>
              <a:gd name="connsiteX1" fmla="*/ 304800 w 3914775"/>
              <a:gd name="connsiteY1" fmla="*/ 260998 h 1223943"/>
              <a:gd name="connsiteX2" fmla="*/ 714375 w 3914775"/>
              <a:gd name="connsiteY2" fmla="*/ 708673 h 1223943"/>
              <a:gd name="connsiteX3" fmla="*/ 1171575 w 3914775"/>
              <a:gd name="connsiteY3" fmla="*/ 842023 h 1223943"/>
              <a:gd name="connsiteX4" fmla="*/ 1581150 w 3914775"/>
              <a:gd name="connsiteY4" fmla="*/ 661048 h 1223943"/>
              <a:gd name="connsiteX5" fmla="*/ 2019300 w 3914775"/>
              <a:gd name="connsiteY5" fmla="*/ 89548 h 1223943"/>
              <a:gd name="connsiteX6" fmla="*/ 2505075 w 3914775"/>
              <a:gd name="connsiteY6" fmla="*/ 670573 h 1223943"/>
              <a:gd name="connsiteX7" fmla="*/ 2981325 w 3914775"/>
              <a:gd name="connsiteY7" fmla="*/ 1223023 h 1223943"/>
              <a:gd name="connsiteX8" fmla="*/ 3552825 w 3914775"/>
              <a:gd name="connsiteY8" fmla="*/ 537223 h 1223943"/>
              <a:gd name="connsiteX9" fmla="*/ 3914775 w 3914775"/>
              <a:gd name="connsiteY9" fmla="*/ 51448 h 1223943"/>
              <a:gd name="connsiteX0" fmla="*/ 0 w 3914775"/>
              <a:gd name="connsiteY0" fmla="*/ 699148 h 1223943"/>
              <a:gd name="connsiteX1" fmla="*/ 304800 w 3914775"/>
              <a:gd name="connsiteY1" fmla="*/ 489598 h 1223943"/>
              <a:gd name="connsiteX2" fmla="*/ 714375 w 3914775"/>
              <a:gd name="connsiteY2" fmla="*/ 708673 h 1223943"/>
              <a:gd name="connsiteX3" fmla="*/ 1171575 w 3914775"/>
              <a:gd name="connsiteY3" fmla="*/ 842023 h 1223943"/>
              <a:gd name="connsiteX4" fmla="*/ 1581150 w 3914775"/>
              <a:gd name="connsiteY4" fmla="*/ 661048 h 1223943"/>
              <a:gd name="connsiteX5" fmla="*/ 2019300 w 3914775"/>
              <a:gd name="connsiteY5" fmla="*/ 89548 h 1223943"/>
              <a:gd name="connsiteX6" fmla="*/ 2505075 w 3914775"/>
              <a:gd name="connsiteY6" fmla="*/ 670573 h 1223943"/>
              <a:gd name="connsiteX7" fmla="*/ 2981325 w 3914775"/>
              <a:gd name="connsiteY7" fmla="*/ 1223023 h 1223943"/>
              <a:gd name="connsiteX8" fmla="*/ 3552825 w 3914775"/>
              <a:gd name="connsiteY8" fmla="*/ 537223 h 1223943"/>
              <a:gd name="connsiteX9" fmla="*/ 3914775 w 3914775"/>
              <a:gd name="connsiteY9" fmla="*/ 51448 h 1223943"/>
              <a:gd name="connsiteX0" fmla="*/ 0 w 3914775"/>
              <a:gd name="connsiteY0" fmla="*/ 699148 h 1223838"/>
              <a:gd name="connsiteX1" fmla="*/ 304800 w 3914775"/>
              <a:gd name="connsiteY1" fmla="*/ 489598 h 1223838"/>
              <a:gd name="connsiteX2" fmla="*/ 714375 w 3914775"/>
              <a:gd name="connsiteY2" fmla="*/ 708673 h 1223838"/>
              <a:gd name="connsiteX3" fmla="*/ 1171575 w 3914775"/>
              <a:gd name="connsiteY3" fmla="*/ 842023 h 1223838"/>
              <a:gd name="connsiteX4" fmla="*/ 1581150 w 3914775"/>
              <a:gd name="connsiteY4" fmla="*/ 661048 h 1223838"/>
              <a:gd name="connsiteX5" fmla="*/ 2038350 w 3914775"/>
              <a:gd name="connsiteY5" fmla="*/ 403873 h 1223838"/>
              <a:gd name="connsiteX6" fmla="*/ 2505075 w 3914775"/>
              <a:gd name="connsiteY6" fmla="*/ 670573 h 1223838"/>
              <a:gd name="connsiteX7" fmla="*/ 2981325 w 3914775"/>
              <a:gd name="connsiteY7" fmla="*/ 1223023 h 1223838"/>
              <a:gd name="connsiteX8" fmla="*/ 3552825 w 3914775"/>
              <a:gd name="connsiteY8" fmla="*/ 537223 h 1223838"/>
              <a:gd name="connsiteX9" fmla="*/ 3914775 w 3914775"/>
              <a:gd name="connsiteY9" fmla="*/ 51448 h 1223838"/>
              <a:gd name="connsiteX0" fmla="*/ 0 w 3914775"/>
              <a:gd name="connsiteY0" fmla="*/ 695450 h 888042"/>
              <a:gd name="connsiteX1" fmla="*/ 304800 w 3914775"/>
              <a:gd name="connsiteY1" fmla="*/ 485900 h 888042"/>
              <a:gd name="connsiteX2" fmla="*/ 714375 w 3914775"/>
              <a:gd name="connsiteY2" fmla="*/ 704975 h 888042"/>
              <a:gd name="connsiteX3" fmla="*/ 1171575 w 3914775"/>
              <a:gd name="connsiteY3" fmla="*/ 838325 h 888042"/>
              <a:gd name="connsiteX4" fmla="*/ 1581150 w 3914775"/>
              <a:gd name="connsiteY4" fmla="*/ 657350 h 888042"/>
              <a:gd name="connsiteX5" fmla="*/ 2038350 w 3914775"/>
              <a:gd name="connsiteY5" fmla="*/ 400175 h 888042"/>
              <a:gd name="connsiteX6" fmla="*/ 2505075 w 3914775"/>
              <a:gd name="connsiteY6" fmla="*/ 666875 h 888042"/>
              <a:gd name="connsiteX7" fmla="*/ 2981325 w 3914775"/>
              <a:gd name="connsiteY7" fmla="*/ 885950 h 888042"/>
              <a:gd name="connsiteX8" fmla="*/ 3552825 w 3914775"/>
              <a:gd name="connsiteY8" fmla="*/ 533525 h 888042"/>
              <a:gd name="connsiteX9" fmla="*/ 3914775 w 3914775"/>
              <a:gd name="connsiteY9" fmla="*/ 47750 h 888042"/>
              <a:gd name="connsiteX0" fmla="*/ 0 w 3914775"/>
              <a:gd name="connsiteY0" fmla="*/ 691945 h 883199"/>
              <a:gd name="connsiteX1" fmla="*/ 304800 w 3914775"/>
              <a:gd name="connsiteY1" fmla="*/ 482395 h 883199"/>
              <a:gd name="connsiteX2" fmla="*/ 714375 w 3914775"/>
              <a:gd name="connsiteY2" fmla="*/ 701470 h 883199"/>
              <a:gd name="connsiteX3" fmla="*/ 1171575 w 3914775"/>
              <a:gd name="connsiteY3" fmla="*/ 834820 h 883199"/>
              <a:gd name="connsiteX4" fmla="*/ 1581150 w 3914775"/>
              <a:gd name="connsiteY4" fmla="*/ 653845 h 883199"/>
              <a:gd name="connsiteX5" fmla="*/ 2038350 w 3914775"/>
              <a:gd name="connsiteY5" fmla="*/ 396670 h 883199"/>
              <a:gd name="connsiteX6" fmla="*/ 2505075 w 3914775"/>
              <a:gd name="connsiteY6" fmla="*/ 663370 h 883199"/>
              <a:gd name="connsiteX7" fmla="*/ 2981325 w 3914775"/>
              <a:gd name="connsiteY7" fmla="*/ 882445 h 883199"/>
              <a:gd name="connsiteX8" fmla="*/ 3495675 w 3914775"/>
              <a:gd name="connsiteY8" fmla="*/ 587170 h 883199"/>
              <a:gd name="connsiteX9" fmla="*/ 3914775 w 3914775"/>
              <a:gd name="connsiteY9" fmla="*/ 44245 h 883199"/>
              <a:gd name="connsiteX0" fmla="*/ 0 w 4038600"/>
              <a:gd name="connsiteY0" fmla="*/ 592830 h 784084"/>
              <a:gd name="connsiteX1" fmla="*/ 304800 w 4038600"/>
              <a:gd name="connsiteY1" fmla="*/ 383280 h 784084"/>
              <a:gd name="connsiteX2" fmla="*/ 714375 w 4038600"/>
              <a:gd name="connsiteY2" fmla="*/ 602355 h 784084"/>
              <a:gd name="connsiteX3" fmla="*/ 1171575 w 4038600"/>
              <a:gd name="connsiteY3" fmla="*/ 735705 h 784084"/>
              <a:gd name="connsiteX4" fmla="*/ 1581150 w 4038600"/>
              <a:gd name="connsiteY4" fmla="*/ 554730 h 784084"/>
              <a:gd name="connsiteX5" fmla="*/ 2038350 w 4038600"/>
              <a:gd name="connsiteY5" fmla="*/ 297555 h 784084"/>
              <a:gd name="connsiteX6" fmla="*/ 2505075 w 4038600"/>
              <a:gd name="connsiteY6" fmla="*/ 564255 h 784084"/>
              <a:gd name="connsiteX7" fmla="*/ 2981325 w 4038600"/>
              <a:gd name="connsiteY7" fmla="*/ 783330 h 784084"/>
              <a:gd name="connsiteX8" fmla="*/ 3495675 w 4038600"/>
              <a:gd name="connsiteY8" fmla="*/ 488055 h 784084"/>
              <a:gd name="connsiteX9" fmla="*/ 4038600 w 4038600"/>
              <a:gd name="connsiteY9" fmla="*/ 49905 h 784084"/>
              <a:gd name="connsiteX0" fmla="*/ 0 w 4038600"/>
              <a:gd name="connsiteY0" fmla="*/ 542925 h 734179"/>
              <a:gd name="connsiteX1" fmla="*/ 304800 w 4038600"/>
              <a:gd name="connsiteY1" fmla="*/ 333375 h 734179"/>
              <a:gd name="connsiteX2" fmla="*/ 714375 w 4038600"/>
              <a:gd name="connsiteY2" fmla="*/ 552450 h 734179"/>
              <a:gd name="connsiteX3" fmla="*/ 1171575 w 4038600"/>
              <a:gd name="connsiteY3" fmla="*/ 685800 h 734179"/>
              <a:gd name="connsiteX4" fmla="*/ 1581150 w 4038600"/>
              <a:gd name="connsiteY4" fmla="*/ 504825 h 734179"/>
              <a:gd name="connsiteX5" fmla="*/ 2038350 w 4038600"/>
              <a:gd name="connsiteY5" fmla="*/ 247650 h 734179"/>
              <a:gd name="connsiteX6" fmla="*/ 2505075 w 4038600"/>
              <a:gd name="connsiteY6" fmla="*/ 514350 h 734179"/>
              <a:gd name="connsiteX7" fmla="*/ 2981325 w 4038600"/>
              <a:gd name="connsiteY7" fmla="*/ 733425 h 734179"/>
              <a:gd name="connsiteX8" fmla="*/ 3495675 w 4038600"/>
              <a:gd name="connsiteY8" fmla="*/ 438150 h 734179"/>
              <a:gd name="connsiteX9" fmla="*/ 3876674 w 4038600"/>
              <a:gd name="connsiteY9" fmla="*/ 57149 h 734179"/>
              <a:gd name="connsiteX10" fmla="*/ 4038600 w 4038600"/>
              <a:gd name="connsiteY10" fmla="*/ 0 h 734179"/>
              <a:gd name="connsiteX0" fmla="*/ 0 w 4410075"/>
              <a:gd name="connsiteY0" fmla="*/ 494045 h 685299"/>
              <a:gd name="connsiteX1" fmla="*/ 304800 w 4410075"/>
              <a:gd name="connsiteY1" fmla="*/ 284495 h 685299"/>
              <a:gd name="connsiteX2" fmla="*/ 714375 w 4410075"/>
              <a:gd name="connsiteY2" fmla="*/ 503570 h 685299"/>
              <a:gd name="connsiteX3" fmla="*/ 1171575 w 4410075"/>
              <a:gd name="connsiteY3" fmla="*/ 636920 h 685299"/>
              <a:gd name="connsiteX4" fmla="*/ 1581150 w 4410075"/>
              <a:gd name="connsiteY4" fmla="*/ 455945 h 685299"/>
              <a:gd name="connsiteX5" fmla="*/ 2038350 w 4410075"/>
              <a:gd name="connsiteY5" fmla="*/ 198770 h 685299"/>
              <a:gd name="connsiteX6" fmla="*/ 2505075 w 4410075"/>
              <a:gd name="connsiteY6" fmla="*/ 465470 h 685299"/>
              <a:gd name="connsiteX7" fmla="*/ 2981325 w 4410075"/>
              <a:gd name="connsiteY7" fmla="*/ 684545 h 685299"/>
              <a:gd name="connsiteX8" fmla="*/ 3495675 w 4410075"/>
              <a:gd name="connsiteY8" fmla="*/ 389270 h 685299"/>
              <a:gd name="connsiteX9" fmla="*/ 3876674 w 4410075"/>
              <a:gd name="connsiteY9" fmla="*/ 8269 h 685299"/>
              <a:gd name="connsiteX10" fmla="*/ 4410075 w 4410075"/>
              <a:gd name="connsiteY10" fmla="*/ 360695 h 685299"/>
              <a:gd name="connsiteX0" fmla="*/ 0 w 4410075"/>
              <a:gd name="connsiteY0" fmla="*/ 494045 h 685299"/>
              <a:gd name="connsiteX1" fmla="*/ 304800 w 4410075"/>
              <a:gd name="connsiteY1" fmla="*/ 284495 h 685299"/>
              <a:gd name="connsiteX2" fmla="*/ 714375 w 4410075"/>
              <a:gd name="connsiteY2" fmla="*/ 503570 h 685299"/>
              <a:gd name="connsiteX3" fmla="*/ 1171575 w 4410075"/>
              <a:gd name="connsiteY3" fmla="*/ 636920 h 685299"/>
              <a:gd name="connsiteX4" fmla="*/ 1581150 w 4410075"/>
              <a:gd name="connsiteY4" fmla="*/ 455945 h 685299"/>
              <a:gd name="connsiteX5" fmla="*/ 2038350 w 4410075"/>
              <a:gd name="connsiteY5" fmla="*/ 198770 h 685299"/>
              <a:gd name="connsiteX6" fmla="*/ 2505075 w 4410075"/>
              <a:gd name="connsiteY6" fmla="*/ 465470 h 685299"/>
              <a:gd name="connsiteX7" fmla="*/ 2981325 w 4410075"/>
              <a:gd name="connsiteY7" fmla="*/ 684545 h 685299"/>
              <a:gd name="connsiteX8" fmla="*/ 3495675 w 4410075"/>
              <a:gd name="connsiteY8" fmla="*/ 389270 h 685299"/>
              <a:gd name="connsiteX9" fmla="*/ 3971924 w 4410075"/>
              <a:gd name="connsiteY9" fmla="*/ 8269 h 685299"/>
              <a:gd name="connsiteX10" fmla="*/ 4410075 w 4410075"/>
              <a:gd name="connsiteY10" fmla="*/ 360695 h 685299"/>
              <a:gd name="connsiteX0" fmla="*/ 0 w 4410075"/>
              <a:gd name="connsiteY0" fmla="*/ 494045 h 685299"/>
              <a:gd name="connsiteX1" fmla="*/ 304800 w 4410075"/>
              <a:gd name="connsiteY1" fmla="*/ 284495 h 685299"/>
              <a:gd name="connsiteX2" fmla="*/ 714375 w 4410075"/>
              <a:gd name="connsiteY2" fmla="*/ 503570 h 685299"/>
              <a:gd name="connsiteX3" fmla="*/ 1171575 w 4410075"/>
              <a:gd name="connsiteY3" fmla="*/ 636920 h 685299"/>
              <a:gd name="connsiteX4" fmla="*/ 1581150 w 4410075"/>
              <a:gd name="connsiteY4" fmla="*/ 455945 h 685299"/>
              <a:gd name="connsiteX5" fmla="*/ 2038350 w 4410075"/>
              <a:gd name="connsiteY5" fmla="*/ 198770 h 685299"/>
              <a:gd name="connsiteX6" fmla="*/ 2505075 w 4410075"/>
              <a:gd name="connsiteY6" fmla="*/ 465470 h 685299"/>
              <a:gd name="connsiteX7" fmla="*/ 2981325 w 4410075"/>
              <a:gd name="connsiteY7" fmla="*/ 684545 h 685299"/>
              <a:gd name="connsiteX8" fmla="*/ 3495675 w 4410075"/>
              <a:gd name="connsiteY8" fmla="*/ 389270 h 685299"/>
              <a:gd name="connsiteX9" fmla="*/ 3971924 w 4410075"/>
              <a:gd name="connsiteY9" fmla="*/ 8269 h 685299"/>
              <a:gd name="connsiteX10" fmla="*/ 4410075 w 4410075"/>
              <a:gd name="connsiteY10" fmla="*/ 360695 h 685299"/>
              <a:gd name="connsiteX0" fmla="*/ 0 w 4410075"/>
              <a:gd name="connsiteY0" fmla="*/ 486193 h 677447"/>
              <a:gd name="connsiteX1" fmla="*/ 304800 w 4410075"/>
              <a:gd name="connsiteY1" fmla="*/ 276643 h 677447"/>
              <a:gd name="connsiteX2" fmla="*/ 714375 w 4410075"/>
              <a:gd name="connsiteY2" fmla="*/ 495718 h 677447"/>
              <a:gd name="connsiteX3" fmla="*/ 1171575 w 4410075"/>
              <a:gd name="connsiteY3" fmla="*/ 629068 h 677447"/>
              <a:gd name="connsiteX4" fmla="*/ 1581150 w 4410075"/>
              <a:gd name="connsiteY4" fmla="*/ 448093 h 677447"/>
              <a:gd name="connsiteX5" fmla="*/ 2038350 w 4410075"/>
              <a:gd name="connsiteY5" fmla="*/ 190918 h 677447"/>
              <a:gd name="connsiteX6" fmla="*/ 2505075 w 4410075"/>
              <a:gd name="connsiteY6" fmla="*/ 457618 h 677447"/>
              <a:gd name="connsiteX7" fmla="*/ 2981325 w 4410075"/>
              <a:gd name="connsiteY7" fmla="*/ 676693 h 677447"/>
              <a:gd name="connsiteX8" fmla="*/ 3495675 w 4410075"/>
              <a:gd name="connsiteY8" fmla="*/ 381418 h 677447"/>
              <a:gd name="connsiteX9" fmla="*/ 3971924 w 4410075"/>
              <a:gd name="connsiteY9" fmla="*/ 417 h 677447"/>
              <a:gd name="connsiteX10" fmla="*/ 4410075 w 4410075"/>
              <a:gd name="connsiteY10" fmla="*/ 352843 h 677447"/>
              <a:gd name="connsiteX0" fmla="*/ 0 w 4410075"/>
              <a:gd name="connsiteY0" fmla="*/ 486193 h 677447"/>
              <a:gd name="connsiteX1" fmla="*/ 304800 w 4410075"/>
              <a:gd name="connsiteY1" fmla="*/ 276643 h 677447"/>
              <a:gd name="connsiteX2" fmla="*/ 733425 w 4410075"/>
              <a:gd name="connsiteY2" fmla="*/ 467143 h 677447"/>
              <a:gd name="connsiteX3" fmla="*/ 1171575 w 4410075"/>
              <a:gd name="connsiteY3" fmla="*/ 629068 h 677447"/>
              <a:gd name="connsiteX4" fmla="*/ 1581150 w 4410075"/>
              <a:gd name="connsiteY4" fmla="*/ 448093 h 677447"/>
              <a:gd name="connsiteX5" fmla="*/ 2038350 w 4410075"/>
              <a:gd name="connsiteY5" fmla="*/ 190918 h 677447"/>
              <a:gd name="connsiteX6" fmla="*/ 2505075 w 4410075"/>
              <a:gd name="connsiteY6" fmla="*/ 457618 h 677447"/>
              <a:gd name="connsiteX7" fmla="*/ 2981325 w 4410075"/>
              <a:gd name="connsiteY7" fmla="*/ 676693 h 677447"/>
              <a:gd name="connsiteX8" fmla="*/ 3495675 w 4410075"/>
              <a:gd name="connsiteY8" fmla="*/ 381418 h 677447"/>
              <a:gd name="connsiteX9" fmla="*/ 3971924 w 4410075"/>
              <a:gd name="connsiteY9" fmla="*/ 417 h 677447"/>
              <a:gd name="connsiteX10" fmla="*/ 4410075 w 4410075"/>
              <a:gd name="connsiteY10" fmla="*/ 352843 h 677447"/>
              <a:gd name="connsiteX0" fmla="*/ 0 w 4410075"/>
              <a:gd name="connsiteY0" fmla="*/ 486193 h 677447"/>
              <a:gd name="connsiteX1" fmla="*/ 304800 w 4410075"/>
              <a:gd name="connsiteY1" fmla="*/ 276643 h 677447"/>
              <a:gd name="connsiteX2" fmla="*/ 733425 w 4410075"/>
              <a:gd name="connsiteY2" fmla="*/ 467143 h 677447"/>
              <a:gd name="connsiteX3" fmla="*/ 1162050 w 4410075"/>
              <a:gd name="connsiteY3" fmla="*/ 600493 h 677447"/>
              <a:gd name="connsiteX4" fmla="*/ 1581150 w 4410075"/>
              <a:gd name="connsiteY4" fmla="*/ 448093 h 677447"/>
              <a:gd name="connsiteX5" fmla="*/ 2038350 w 4410075"/>
              <a:gd name="connsiteY5" fmla="*/ 190918 h 677447"/>
              <a:gd name="connsiteX6" fmla="*/ 2505075 w 4410075"/>
              <a:gd name="connsiteY6" fmla="*/ 457618 h 677447"/>
              <a:gd name="connsiteX7" fmla="*/ 2981325 w 4410075"/>
              <a:gd name="connsiteY7" fmla="*/ 676693 h 677447"/>
              <a:gd name="connsiteX8" fmla="*/ 3495675 w 4410075"/>
              <a:gd name="connsiteY8" fmla="*/ 381418 h 677447"/>
              <a:gd name="connsiteX9" fmla="*/ 3971924 w 4410075"/>
              <a:gd name="connsiteY9" fmla="*/ 417 h 677447"/>
              <a:gd name="connsiteX10" fmla="*/ 4410075 w 4410075"/>
              <a:gd name="connsiteY10" fmla="*/ 352843 h 677447"/>
              <a:gd name="connsiteX0" fmla="*/ 0 w 4410075"/>
              <a:gd name="connsiteY0" fmla="*/ 486193 h 677432"/>
              <a:gd name="connsiteX1" fmla="*/ 304800 w 4410075"/>
              <a:gd name="connsiteY1" fmla="*/ 276643 h 677432"/>
              <a:gd name="connsiteX2" fmla="*/ 733425 w 4410075"/>
              <a:gd name="connsiteY2" fmla="*/ 467143 h 677432"/>
              <a:gd name="connsiteX3" fmla="*/ 1162050 w 4410075"/>
              <a:gd name="connsiteY3" fmla="*/ 600493 h 677432"/>
              <a:gd name="connsiteX4" fmla="*/ 1581150 w 4410075"/>
              <a:gd name="connsiteY4" fmla="*/ 448093 h 677432"/>
              <a:gd name="connsiteX5" fmla="*/ 2000250 w 4410075"/>
              <a:gd name="connsiteY5" fmla="*/ 209968 h 677432"/>
              <a:gd name="connsiteX6" fmla="*/ 2505075 w 4410075"/>
              <a:gd name="connsiteY6" fmla="*/ 457618 h 677432"/>
              <a:gd name="connsiteX7" fmla="*/ 2981325 w 4410075"/>
              <a:gd name="connsiteY7" fmla="*/ 676693 h 677432"/>
              <a:gd name="connsiteX8" fmla="*/ 3495675 w 4410075"/>
              <a:gd name="connsiteY8" fmla="*/ 381418 h 677432"/>
              <a:gd name="connsiteX9" fmla="*/ 3971924 w 4410075"/>
              <a:gd name="connsiteY9" fmla="*/ 417 h 677432"/>
              <a:gd name="connsiteX10" fmla="*/ 4410075 w 4410075"/>
              <a:gd name="connsiteY10" fmla="*/ 352843 h 677432"/>
              <a:gd name="connsiteX0" fmla="*/ 0 w 4410075"/>
              <a:gd name="connsiteY0" fmla="*/ 486178 h 611119"/>
              <a:gd name="connsiteX1" fmla="*/ 304800 w 4410075"/>
              <a:gd name="connsiteY1" fmla="*/ 276628 h 611119"/>
              <a:gd name="connsiteX2" fmla="*/ 733425 w 4410075"/>
              <a:gd name="connsiteY2" fmla="*/ 467128 h 611119"/>
              <a:gd name="connsiteX3" fmla="*/ 1162050 w 4410075"/>
              <a:gd name="connsiteY3" fmla="*/ 600478 h 611119"/>
              <a:gd name="connsiteX4" fmla="*/ 1581150 w 4410075"/>
              <a:gd name="connsiteY4" fmla="*/ 448078 h 611119"/>
              <a:gd name="connsiteX5" fmla="*/ 2000250 w 4410075"/>
              <a:gd name="connsiteY5" fmla="*/ 209953 h 611119"/>
              <a:gd name="connsiteX6" fmla="*/ 2505075 w 4410075"/>
              <a:gd name="connsiteY6" fmla="*/ 457603 h 611119"/>
              <a:gd name="connsiteX7" fmla="*/ 3019425 w 4410075"/>
              <a:gd name="connsiteY7" fmla="*/ 610003 h 611119"/>
              <a:gd name="connsiteX8" fmla="*/ 3495675 w 4410075"/>
              <a:gd name="connsiteY8" fmla="*/ 381403 h 611119"/>
              <a:gd name="connsiteX9" fmla="*/ 3971924 w 4410075"/>
              <a:gd name="connsiteY9" fmla="*/ 402 h 611119"/>
              <a:gd name="connsiteX10" fmla="*/ 4410075 w 4410075"/>
              <a:gd name="connsiteY10" fmla="*/ 352828 h 611119"/>
              <a:gd name="connsiteX0" fmla="*/ 0 w 4410075"/>
              <a:gd name="connsiteY0" fmla="*/ 492240 h 617181"/>
              <a:gd name="connsiteX1" fmla="*/ 304800 w 4410075"/>
              <a:gd name="connsiteY1" fmla="*/ 282690 h 617181"/>
              <a:gd name="connsiteX2" fmla="*/ 733425 w 4410075"/>
              <a:gd name="connsiteY2" fmla="*/ 473190 h 617181"/>
              <a:gd name="connsiteX3" fmla="*/ 1162050 w 4410075"/>
              <a:gd name="connsiteY3" fmla="*/ 606540 h 617181"/>
              <a:gd name="connsiteX4" fmla="*/ 1581150 w 4410075"/>
              <a:gd name="connsiteY4" fmla="*/ 454140 h 617181"/>
              <a:gd name="connsiteX5" fmla="*/ 2000250 w 4410075"/>
              <a:gd name="connsiteY5" fmla="*/ 216015 h 617181"/>
              <a:gd name="connsiteX6" fmla="*/ 2505075 w 4410075"/>
              <a:gd name="connsiteY6" fmla="*/ 463665 h 617181"/>
              <a:gd name="connsiteX7" fmla="*/ 3019425 w 4410075"/>
              <a:gd name="connsiteY7" fmla="*/ 616065 h 617181"/>
              <a:gd name="connsiteX8" fmla="*/ 3495675 w 4410075"/>
              <a:gd name="connsiteY8" fmla="*/ 387465 h 617181"/>
              <a:gd name="connsiteX9" fmla="*/ 3971924 w 4410075"/>
              <a:gd name="connsiteY9" fmla="*/ 6464 h 617181"/>
              <a:gd name="connsiteX10" fmla="*/ 4410075 w 4410075"/>
              <a:gd name="connsiteY10" fmla="*/ 358890 h 617181"/>
              <a:gd name="connsiteX0" fmla="*/ 0 w 4410075"/>
              <a:gd name="connsiteY0" fmla="*/ 492240 h 617181"/>
              <a:gd name="connsiteX1" fmla="*/ 304800 w 4410075"/>
              <a:gd name="connsiteY1" fmla="*/ 282690 h 617181"/>
              <a:gd name="connsiteX2" fmla="*/ 733425 w 4410075"/>
              <a:gd name="connsiteY2" fmla="*/ 473190 h 617181"/>
              <a:gd name="connsiteX3" fmla="*/ 1162050 w 4410075"/>
              <a:gd name="connsiteY3" fmla="*/ 606540 h 617181"/>
              <a:gd name="connsiteX4" fmla="*/ 1581150 w 4410075"/>
              <a:gd name="connsiteY4" fmla="*/ 454140 h 617181"/>
              <a:gd name="connsiteX5" fmla="*/ 2000250 w 4410075"/>
              <a:gd name="connsiteY5" fmla="*/ 216015 h 617181"/>
              <a:gd name="connsiteX6" fmla="*/ 2505075 w 4410075"/>
              <a:gd name="connsiteY6" fmla="*/ 463665 h 617181"/>
              <a:gd name="connsiteX7" fmla="*/ 3019425 w 4410075"/>
              <a:gd name="connsiteY7" fmla="*/ 616065 h 617181"/>
              <a:gd name="connsiteX8" fmla="*/ 3495675 w 4410075"/>
              <a:gd name="connsiteY8" fmla="*/ 387465 h 617181"/>
              <a:gd name="connsiteX9" fmla="*/ 3971924 w 4410075"/>
              <a:gd name="connsiteY9" fmla="*/ 6464 h 617181"/>
              <a:gd name="connsiteX10" fmla="*/ 4410075 w 4410075"/>
              <a:gd name="connsiteY10" fmla="*/ 358890 h 617181"/>
              <a:gd name="connsiteX0" fmla="*/ 0 w 4410075"/>
              <a:gd name="connsiteY0" fmla="*/ 485858 h 610799"/>
              <a:gd name="connsiteX1" fmla="*/ 304800 w 4410075"/>
              <a:gd name="connsiteY1" fmla="*/ 276308 h 610799"/>
              <a:gd name="connsiteX2" fmla="*/ 733425 w 4410075"/>
              <a:gd name="connsiteY2" fmla="*/ 466808 h 610799"/>
              <a:gd name="connsiteX3" fmla="*/ 1162050 w 4410075"/>
              <a:gd name="connsiteY3" fmla="*/ 600158 h 610799"/>
              <a:gd name="connsiteX4" fmla="*/ 1581150 w 4410075"/>
              <a:gd name="connsiteY4" fmla="*/ 447758 h 610799"/>
              <a:gd name="connsiteX5" fmla="*/ 2000250 w 4410075"/>
              <a:gd name="connsiteY5" fmla="*/ 209633 h 610799"/>
              <a:gd name="connsiteX6" fmla="*/ 2505075 w 4410075"/>
              <a:gd name="connsiteY6" fmla="*/ 457283 h 610799"/>
              <a:gd name="connsiteX7" fmla="*/ 3019425 w 4410075"/>
              <a:gd name="connsiteY7" fmla="*/ 609683 h 610799"/>
              <a:gd name="connsiteX8" fmla="*/ 3495675 w 4410075"/>
              <a:gd name="connsiteY8" fmla="*/ 381083 h 610799"/>
              <a:gd name="connsiteX9" fmla="*/ 3971924 w 4410075"/>
              <a:gd name="connsiteY9" fmla="*/ 82 h 610799"/>
              <a:gd name="connsiteX10" fmla="*/ 4410075 w 4410075"/>
              <a:gd name="connsiteY10" fmla="*/ 352508 h 610799"/>
              <a:gd name="connsiteX0" fmla="*/ 0 w 4410075"/>
              <a:gd name="connsiteY0" fmla="*/ 485858 h 610799"/>
              <a:gd name="connsiteX1" fmla="*/ 304800 w 4410075"/>
              <a:gd name="connsiteY1" fmla="*/ 276308 h 610799"/>
              <a:gd name="connsiteX2" fmla="*/ 733425 w 4410075"/>
              <a:gd name="connsiteY2" fmla="*/ 466808 h 610799"/>
              <a:gd name="connsiteX3" fmla="*/ 1162050 w 4410075"/>
              <a:gd name="connsiteY3" fmla="*/ 600158 h 610799"/>
              <a:gd name="connsiteX4" fmla="*/ 1581150 w 4410075"/>
              <a:gd name="connsiteY4" fmla="*/ 447758 h 610799"/>
              <a:gd name="connsiteX5" fmla="*/ 2000250 w 4410075"/>
              <a:gd name="connsiteY5" fmla="*/ 209633 h 610799"/>
              <a:gd name="connsiteX6" fmla="*/ 2505075 w 4410075"/>
              <a:gd name="connsiteY6" fmla="*/ 457283 h 610799"/>
              <a:gd name="connsiteX7" fmla="*/ 3019425 w 4410075"/>
              <a:gd name="connsiteY7" fmla="*/ 609683 h 610799"/>
              <a:gd name="connsiteX8" fmla="*/ 3495675 w 4410075"/>
              <a:gd name="connsiteY8" fmla="*/ 381083 h 610799"/>
              <a:gd name="connsiteX9" fmla="*/ 3971924 w 4410075"/>
              <a:gd name="connsiteY9" fmla="*/ 82 h 610799"/>
              <a:gd name="connsiteX10" fmla="*/ 4410075 w 4410075"/>
              <a:gd name="connsiteY10" fmla="*/ 352508 h 610799"/>
              <a:gd name="connsiteX0" fmla="*/ 0 w 4410075"/>
              <a:gd name="connsiteY0" fmla="*/ 485858 h 609994"/>
              <a:gd name="connsiteX1" fmla="*/ 304800 w 4410075"/>
              <a:gd name="connsiteY1" fmla="*/ 276308 h 609994"/>
              <a:gd name="connsiteX2" fmla="*/ 733425 w 4410075"/>
              <a:gd name="connsiteY2" fmla="*/ 466808 h 609994"/>
              <a:gd name="connsiteX3" fmla="*/ 1162050 w 4410075"/>
              <a:gd name="connsiteY3" fmla="*/ 600158 h 609994"/>
              <a:gd name="connsiteX4" fmla="*/ 1581150 w 4410075"/>
              <a:gd name="connsiteY4" fmla="*/ 447758 h 609994"/>
              <a:gd name="connsiteX5" fmla="*/ 2000250 w 4410075"/>
              <a:gd name="connsiteY5" fmla="*/ 209633 h 609994"/>
              <a:gd name="connsiteX6" fmla="*/ 2505075 w 4410075"/>
              <a:gd name="connsiteY6" fmla="*/ 457283 h 609994"/>
              <a:gd name="connsiteX7" fmla="*/ 3019425 w 4410075"/>
              <a:gd name="connsiteY7" fmla="*/ 609683 h 609994"/>
              <a:gd name="connsiteX8" fmla="*/ 3600450 w 4410075"/>
              <a:gd name="connsiteY8" fmla="*/ 419183 h 609994"/>
              <a:gd name="connsiteX9" fmla="*/ 3971924 w 4410075"/>
              <a:gd name="connsiteY9" fmla="*/ 82 h 609994"/>
              <a:gd name="connsiteX10" fmla="*/ 4410075 w 4410075"/>
              <a:gd name="connsiteY10" fmla="*/ 352508 h 609994"/>
              <a:gd name="connsiteX0" fmla="*/ 0 w 4410075"/>
              <a:gd name="connsiteY0" fmla="*/ 314477 h 438613"/>
              <a:gd name="connsiteX1" fmla="*/ 304800 w 4410075"/>
              <a:gd name="connsiteY1" fmla="*/ 104927 h 438613"/>
              <a:gd name="connsiteX2" fmla="*/ 733425 w 4410075"/>
              <a:gd name="connsiteY2" fmla="*/ 295427 h 438613"/>
              <a:gd name="connsiteX3" fmla="*/ 1162050 w 4410075"/>
              <a:gd name="connsiteY3" fmla="*/ 428777 h 438613"/>
              <a:gd name="connsiteX4" fmla="*/ 1581150 w 4410075"/>
              <a:gd name="connsiteY4" fmla="*/ 276377 h 438613"/>
              <a:gd name="connsiteX5" fmla="*/ 2000250 w 4410075"/>
              <a:gd name="connsiteY5" fmla="*/ 38252 h 438613"/>
              <a:gd name="connsiteX6" fmla="*/ 2505075 w 4410075"/>
              <a:gd name="connsiteY6" fmla="*/ 285902 h 438613"/>
              <a:gd name="connsiteX7" fmla="*/ 3019425 w 4410075"/>
              <a:gd name="connsiteY7" fmla="*/ 438302 h 438613"/>
              <a:gd name="connsiteX8" fmla="*/ 3600450 w 4410075"/>
              <a:gd name="connsiteY8" fmla="*/ 247802 h 438613"/>
              <a:gd name="connsiteX9" fmla="*/ 4048124 w 4410075"/>
              <a:gd name="connsiteY9" fmla="*/ 151 h 438613"/>
              <a:gd name="connsiteX10" fmla="*/ 4410075 w 4410075"/>
              <a:gd name="connsiteY10" fmla="*/ 181127 h 438613"/>
              <a:gd name="connsiteX0" fmla="*/ 0 w 4552950"/>
              <a:gd name="connsiteY0" fmla="*/ 314420 h 438556"/>
              <a:gd name="connsiteX1" fmla="*/ 304800 w 4552950"/>
              <a:gd name="connsiteY1" fmla="*/ 104870 h 438556"/>
              <a:gd name="connsiteX2" fmla="*/ 733425 w 4552950"/>
              <a:gd name="connsiteY2" fmla="*/ 295370 h 438556"/>
              <a:gd name="connsiteX3" fmla="*/ 1162050 w 4552950"/>
              <a:gd name="connsiteY3" fmla="*/ 428720 h 438556"/>
              <a:gd name="connsiteX4" fmla="*/ 1581150 w 4552950"/>
              <a:gd name="connsiteY4" fmla="*/ 276320 h 438556"/>
              <a:gd name="connsiteX5" fmla="*/ 2000250 w 4552950"/>
              <a:gd name="connsiteY5" fmla="*/ 38195 h 438556"/>
              <a:gd name="connsiteX6" fmla="*/ 2505075 w 4552950"/>
              <a:gd name="connsiteY6" fmla="*/ 285845 h 438556"/>
              <a:gd name="connsiteX7" fmla="*/ 3019425 w 4552950"/>
              <a:gd name="connsiteY7" fmla="*/ 438245 h 438556"/>
              <a:gd name="connsiteX8" fmla="*/ 3600450 w 4552950"/>
              <a:gd name="connsiteY8" fmla="*/ 247745 h 438556"/>
              <a:gd name="connsiteX9" fmla="*/ 4048124 w 4552950"/>
              <a:gd name="connsiteY9" fmla="*/ 94 h 438556"/>
              <a:gd name="connsiteX10" fmla="*/ 4552950 w 4552950"/>
              <a:gd name="connsiteY10" fmla="*/ 304895 h 438556"/>
              <a:gd name="connsiteX0" fmla="*/ 0 w 4552950"/>
              <a:gd name="connsiteY0" fmla="*/ 323941 h 448077"/>
              <a:gd name="connsiteX1" fmla="*/ 304800 w 4552950"/>
              <a:gd name="connsiteY1" fmla="*/ 114391 h 448077"/>
              <a:gd name="connsiteX2" fmla="*/ 733425 w 4552950"/>
              <a:gd name="connsiteY2" fmla="*/ 304891 h 448077"/>
              <a:gd name="connsiteX3" fmla="*/ 1162050 w 4552950"/>
              <a:gd name="connsiteY3" fmla="*/ 438241 h 448077"/>
              <a:gd name="connsiteX4" fmla="*/ 1581150 w 4552950"/>
              <a:gd name="connsiteY4" fmla="*/ 285841 h 448077"/>
              <a:gd name="connsiteX5" fmla="*/ 2000250 w 4552950"/>
              <a:gd name="connsiteY5" fmla="*/ 47716 h 448077"/>
              <a:gd name="connsiteX6" fmla="*/ 2505075 w 4552950"/>
              <a:gd name="connsiteY6" fmla="*/ 295366 h 448077"/>
              <a:gd name="connsiteX7" fmla="*/ 3019425 w 4552950"/>
              <a:gd name="connsiteY7" fmla="*/ 447766 h 448077"/>
              <a:gd name="connsiteX8" fmla="*/ 3600450 w 4552950"/>
              <a:gd name="connsiteY8" fmla="*/ 257266 h 448077"/>
              <a:gd name="connsiteX9" fmla="*/ 4086224 w 4552950"/>
              <a:gd name="connsiteY9" fmla="*/ 90 h 448077"/>
              <a:gd name="connsiteX10" fmla="*/ 4552950 w 4552950"/>
              <a:gd name="connsiteY10" fmla="*/ 314416 h 448077"/>
              <a:gd name="connsiteX0" fmla="*/ 0 w 4552950"/>
              <a:gd name="connsiteY0" fmla="*/ 323851 h 447987"/>
              <a:gd name="connsiteX1" fmla="*/ 304800 w 4552950"/>
              <a:gd name="connsiteY1" fmla="*/ 114301 h 447987"/>
              <a:gd name="connsiteX2" fmla="*/ 733425 w 4552950"/>
              <a:gd name="connsiteY2" fmla="*/ 304801 h 447987"/>
              <a:gd name="connsiteX3" fmla="*/ 1162050 w 4552950"/>
              <a:gd name="connsiteY3" fmla="*/ 438151 h 447987"/>
              <a:gd name="connsiteX4" fmla="*/ 1581150 w 4552950"/>
              <a:gd name="connsiteY4" fmla="*/ 285751 h 447987"/>
              <a:gd name="connsiteX5" fmla="*/ 2000250 w 4552950"/>
              <a:gd name="connsiteY5" fmla="*/ 47626 h 447987"/>
              <a:gd name="connsiteX6" fmla="*/ 2505075 w 4552950"/>
              <a:gd name="connsiteY6" fmla="*/ 295276 h 447987"/>
              <a:gd name="connsiteX7" fmla="*/ 3019425 w 4552950"/>
              <a:gd name="connsiteY7" fmla="*/ 447676 h 447987"/>
              <a:gd name="connsiteX8" fmla="*/ 3600450 w 4552950"/>
              <a:gd name="connsiteY8" fmla="*/ 257176 h 447987"/>
              <a:gd name="connsiteX9" fmla="*/ 4086224 w 4552950"/>
              <a:gd name="connsiteY9" fmla="*/ 0 h 447987"/>
              <a:gd name="connsiteX10" fmla="*/ 4552950 w 4552950"/>
              <a:gd name="connsiteY10" fmla="*/ 314326 h 447987"/>
              <a:gd name="connsiteX0" fmla="*/ 0 w 4552950"/>
              <a:gd name="connsiteY0" fmla="*/ 323851 h 447987"/>
              <a:gd name="connsiteX1" fmla="*/ 304800 w 4552950"/>
              <a:gd name="connsiteY1" fmla="*/ 114301 h 447987"/>
              <a:gd name="connsiteX2" fmla="*/ 733425 w 4552950"/>
              <a:gd name="connsiteY2" fmla="*/ 304801 h 447987"/>
              <a:gd name="connsiteX3" fmla="*/ 1162050 w 4552950"/>
              <a:gd name="connsiteY3" fmla="*/ 438151 h 447987"/>
              <a:gd name="connsiteX4" fmla="*/ 1581150 w 4552950"/>
              <a:gd name="connsiteY4" fmla="*/ 285751 h 447987"/>
              <a:gd name="connsiteX5" fmla="*/ 2000250 w 4552950"/>
              <a:gd name="connsiteY5" fmla="*/ 47626 h 447987"/>
              <a:gd name="connsiteX6" fmla="*/ 2505075 w 4552950"/>
              <a:gd name="connsiteY6" fmla="*/ 295276 h 447987"/>
              <a:gd name="connsiteX7" fmla="*/ 3019425 w 4552950"/>
              <a:gd name="connsiteY7" fmla="*/ 447676 h 447987"/>
              <a:gd name="connsiteX8" fmla="*/ 3600450 w 4552950"/>
              <a:gd name="connsiteY8" fmla="*/ 257176 h 447987"/>
              <a:gd name="connsiteX9" fmla="*/ 4086224 w 4552950"/>
              <a:gd name="connsiteY9" fmla="*/ 0 h 447987"/>
              <a:gd name="connsiteX10" fmla="*/ 4552950 w 4552950"/>
              <a:gd name="connsiteY10" fmla="*/ 314326 h 447987"/>
              <a:gd name="connsiteX0" fmla="*/ 0 w 4552950"/>
              <a:gd name="connsiteY0" fmla="*/ 335939 h 460075"/>
              <a:gd name="connsiteX1" fmla="*/ 304800 w 4552950"/>
              <a:gd name="connsiteY1" fmla="*/ 126389 h 460075"/>
              <a:gd name="connsiteX2" fmla="*/ 733425 w 4552950"/>
              <a:gd name="connsiteY2" fmla="*/ 316889 h 460075"/>
              <a:gd name="connsiteX3" fmla="*/ 1162050 w 4552950"/>
              <a:gd name="connsiteY3" fmla="*/ 450239 h 460075"/>
              <a:gd name="connsiteX4" fmla="*/ 1581150 w 4552950"/>
              <a:gd name="connsiteY4" fmla="*/ 297839 h 460075"/>
              <a:gd name="connsiteX5" fmla="*/ 2000250 w 4552950"/>
              <a:gd name="connsiteY5" fmla="*/ 59714 h 460075"/>
              <a:gd name="connsiteX6" fmla="*/ 2505075 w 4552950"/>
              <a:gd name="connsiteY6" fmla="*/ 307364 h 460075"/>
              <a:gd name="connsiteX7" fmla="*/ 3019425 w 4552950"/>
              <a:gd name="connsiteY7" fmla="*/ 459764 h 460075"/>
              <a:gd name="connsiteX8" fmla="*/ 3600450 w 4552950"/>
              <a:gd name="connsiteY8" fmla="*/ 269264 h 460075"/>
              <a:gd name="connsiteX9" fmla="*/ 4086224 w 4552950"/>
              <a:gd name="connsiteY9" fmla="*/ 12088 h 460075"/>
              <a:gd name="connsiteX10" fmla="*/ 4552950 w 4552950"/>
              <a:gd name="connsiteY10" fmla="*/ 326414 h 460075"/>
              <a:gd name="connsiteX0" fmla="*/ 0 w 4552950"/>
              <a:gd name="connsiteY0" fmla="*/ 323892 h 448028"/>
              <a:gd name="connsiteX1" fmla="*/ 304800 w 4552950"/>
              <a:gd name="connsiteY1" fmla="*/ 114342 h 448028"/>
              <a:gd name="connsiteX2" fmla="*/ 733425 w 4552950"/>
              <a:gd name="connsiteY2" fmla="*/ 304842 h 448028"/>
              <a:gd name="connsiteX3" fmla="*/ 1162050 w 4552950"/>
              <a:gd name="connsiteY3" fmla="*/ 438192 h 448028"/>
              <a:gd name="connsiteX4" fmla="*/ 1581150 w 4552950"/>
              <a:gd name="connsiteY4" fmla="*/ 285792 h 448028"/>
              <a:gd name="connsiteX5" fmla="*/ 2000250 w 4552950"/>
              <a:gd name="connsiteY5" fmla="*/ 47667 h 448028"/>
              <a:gd name="connsiteX6" fmla="*/ 2505075 w 4552950"/>
              <a:gd name="connsiteY6" fmla="*/ 295317 h 448028"/>
              <a:gd name="connsiteX7" fmla="*/ 3019425 w 4552950"/>
              <a:gd name="connsiteY7" fmla="*/ 447717 h 448028"/>
              <a:gd name="connsiteX8" fmla="*/ 3600450 w 4552950"/>
              <a:gd name="connsiteY8" fmla="*/ 257217 h 448028"/>
              <a:gd name="connsiteX9" fmla="*/ 4086224 w 4552950"/>
              <a:gd name="connsiteY9" fmla="*/ 41 h 448028"/>
              <a:gd name="connsiteX10" fmla="*/ 4552950 w 4552950"/>
              <a:gd name="connsiteY10" fmla="*/ 314367 h 448028"/>
              <a:gd name="connsiteX0" fmla="*/ 0 w 4552950"/>
              <a:gd name="connsiteY0" fmla="*/ 323901 h 448037"/>
              <a:gd name="connsiteX1" fmla="*/ 304800 w 4552950"/>
              <a:gd name="connsiteY1" fmla="*/ 114351 h 448037"/>
              <a:gd name="connsiteX2" fmla="*/ 733425 w 4552950"/>
              <a:gd name="connsiteY2" fmla="*/ 304851 h 448037"/>
              <a:gd name="connsiteX3" fmla="*/ 1162050 w 4552950"/>
              <a:gd name="connsiteY3" fmla="*/ 438201 h 448037"/>
              <a:gd name="connsiteX4" fmla="*/ 1581150 w 4552950"/>
              <a:gd name="connsiteY4" fmla="*/ 285801 h 448037"/>
              <a:gd name="connsiteX5" fmla="*/ 2000250 w 4552950"/>
              <a:gd name="connsiteY5" fmla="*/ 47676 h 448037"/>
              <a:gd name="connsiteX6" fmla="*/ 2505075 w 4552950"/>
              <a:gd name="connsiteY6" fmla="*/ 295326 h 448037"/>
              <a:gd name="connsiteX7" fmla="*/ 3019425 w 4552950"/>
              <a:gd name="connsiteY7" fmla="*/ 447726 h 448037"/>
              <a:gd name="connsiteX8" fmla="*/ 3600450 w 4552950"/>
              <a:gd name="connsiteY8" fmla="*/ 257226 h 448037"/>
              <a:gd name="connsiteX9" fmla="*/ 4086224 w 4552950"/>
              <a:gd name="connsiteY9" fmla="*/ 50 h 448037"/>
              <a:gd name="connsiteX10" fmla="*/ 4552950 w 4552950"/>
              <a:gd name="connsiteY10" fmla="*/ 314376 h 448037"/>
              <a:gd name="connsiteX0" fmla="*/ 0 w 4552950"/>
              <a:gd name="connsiteY0" fmla="*/ 323901 h 448037"/>
              <a:gd name="connsiteX1" fmla="*/ 304800 w 4552950"/>
              <a:gd name="connsiteY1" fmla="*/ 114351 h 448037"/>
              <a:gd name="connsiteX2" fmla="*/ 733425 w 4552950"/>
              <a:gd name="connsiteY2" fmla="*/ 304851 h 448037"/>
              <a:gd name="connsiteX3" fmla="*/ 1162050 w 4552950"/>
              <a:gd name="connsiteY3" fmla="*/ 438201 h 448037"/>
              <a:gd name="connsiteX4" fmla="*/ 1581150 w 4552950"/>
              <a:gd name="connsiteY4" fmla="*/ 285801 h 448037"/>
              <a:gd name="connsiteX5" fmla="*/ 2000250 w 4552950"/>
              <a:gd name="connsiteY5" fmla="*/ 47676 h 448037"/>
              <a:gd name="connsiteX6" fmla="*/ 2505075 w 4552950"/>
              <a:gd name="connsiteY6" fmla="*/ 295326 h 448037"/>
              <a:gd name="connsiteX7" fmla="*/ 3019425 w 4552950"/>
              <a:gd name="connsiteY7" fmla="*/ 447726 h 448037"/>
              <a:gd name="connsiteX8" fmla="*/ 3600450 w 4552950"/>
              <a:gd name="connsiteY8" fmla="*/ 257226 h 448037"/>
              <a:gd name="connsiteX9" fmla="*/ 4086224 w 4552950"/>
              <a:gd name="connsiteY9" fmla="*/ 50 h 448037"/>
              <a:gd name="connsiteX10" fmla="*/ 4552950 w 4552950"/>
              <a:gd name="connsiteY10" fmla="*/ 314376 h 448037"/>
              <a:gd name="connsiteX0" fmla="*/ 0 w 4552950"/>
              <a:gd name="connsiteY0" fmla="*/ 323901 h 448037"/>
              <a:gd name="connsiteX1" fmla="*/ 304800 w 4552950"/>
              <a:gd name="connsiteY1" fmla="*/ 114351 h 448037"/>
              <a:gd name="connsiteX2" fmla="*/ 733425 w 4552950"/>
              <a:gd name="connsiteY2" fmla="*/ 304851 h 448037"/>
              <a:gd name="connsiteX3" fmla="*/ 1162050 w 4552950"/>
              <a:gd name="connsiteY3" fmla="*/ 438201 h 448037"/>
              <a:gd name="connsiteX4" fmla="*/ 1581150 w 4552950"/>
              <a:gd name="connsiteY4" fmla="*/ 285801 h 448037"/>
              <a:gd name="connsiteX5" fmla="*/ 2000250 w 4552950"/>
              <a:gd name="connsiteY5" fmla="*/ 47676 h 448037"/>
              <a:gd name="connsiteX6" fmla="*/ 2505075 w 4552950"/>
              <a:gd name="connsiteY6" fmla="*/ 295326 h 448037"/>
              <a:gd name="connsiteX7" fmla="*/ 3019425 w 4552950"/>
              <a:gd name="connsiteY7" fmla="*/ 447726 h 448037"/>
              <a:gd name="connsiteX8" fmla="*/ 3600450 w 4552950"/>
              <a:gd name="connsiteY8" fmla="*/ 257226 h 448037"/>
              <a:gd name="connsiteX9" fmla="*/ 4086224 w 4552950"/>
              <a:gd name="connsiteY9" fmla="*/ 50 h 448037"/>
              <a:gd name="connsiteX10" fmla="*/ 4552950 w 4552950"/>
              <a:gd name="connsiteY10" fmla="*/ 314376 h 448037"/>
              <a:gd name="connsiteX0" fmla="*/ 0 w 4552950"/>
              <a:gd name="connsiteY0" fmla="*/ 323901 h 448316"/>
              <a:gd name="connsiteX1" fmla="*/ 304800 w 4552950"/>
              <a:gd name="connsiteY1" fmla="*/ 114351 h 448316"/>
              <a:gd name="connsiteX2" fmla="*/ 733425 w 4552950"/>
              <a:gd name="connsiteY2" fmla="*/ 304851 h 448316"/>
              <a:gd name="connsiteX3" fmla="*/ 1162050 w 4552950"/>
              <a:gd name="connsiteY3" fmla="*/ 438201 h 448316"/>
              <a:gd name="connsiteX4" fmla="*/ 1581150 w 4552950"/>
              <a:gd name="connsiteY4" fmla="*/ 285801 h 448316"/>
              <a:gd name="connsiteX5" fmla="*/ 2000250 w 4552950"/>
              <a:gd name="connsiteY5" fmla="*/ 47676 h 448316"/>
              <a:gd name="connsiteX6" fmla="*/ 2505075 w 4552950"/>
              <a:gd name="connsiteY6" fmla="*/ 295326 h 448316"/>
              <a:gd name="connsiteX7" fmla="*/ 3019425 w 4552950"/>
              <a:gd name="connsiteY7" fmla="*/ 447726 h 448316"/>
              <a:gd name="connsiteX8" fmla="*/ 3600450 w 4552950"/>
              <a:gd name="connsiteY8" fmla="*/ 257226 h 448316"/>
              <a:gd name="connsiteX9" fmla="*/ 4086224 w 4552950"/>
              <a:gd name="connsiteY9" fmla="*/ 50 h 448316"/>
              <a:gd name="connsiteX10" fmla="*/ 4552950 w 4552950"/>
              <a:gd name="connsiteY10" fmla="*/ 314376 h 448316"/>
              <a:gd name="connsiteX0" fmla="*/ 0 w 4552950"/>
              <a:gd name="connsiteY0" fmla="*/ 323913 h 448328"/>
              <a:gd name="connsiteX1" fmla="*/ 304800 w 4552950"/>
              <a:gd name="connsiteY1" fmla="*/ 114363 h 448328"/>
              <a:gd name="connsiteX2" fmla="*/ 733425 w 4552950"/>
              <a:gd name="connsiteY2" fmla="*/ 304863 h 448328"/>
              <a:gd name="connsiteX3" fmla="*/ 1162050 w 4552950"/>
              <a:gd name="connsiteY3" fmla="*/ 438213 h 448328"/>
              <a:gd name="connsiteX4" fmla="*/ 1581150 w 4552950"/>
              <a:gd name="connsiteY4" fmla="*/ 285813 h 448328"/>
              <a:gd name="connsiteX5" fmla="*/ 2000250 w 4552950"/>
              <a:gd name="connsiteY5" fmla="*/ 47688 h 448328"/>
              <a:gd name="connsiteX6" fmla="*/ 2505075 w 4552950"/>
              <a:gd name="connsiteY6" fmla="*/ 295338 h 448328"/>
              <a:gd name="connsiteX7" fmla="*/ 3019425 w 4552950"/>
              <a:gd name="connsiteY7" fmla="*/ 447738 h 448328"/>
              <a:gd name="connsiteX8" fmla="*/ 3600450 w 4552950"/>
              <a:gd name="connsiteY8" fmla="*/ 257238 h 448328"/>
              <a:gd name="connsiteX9" fmla="*/ 4086224 w 4552950"/>
              <a:gd name="connsiteY9" fmla="*/ 62 h 448328"/>
              <a:gd name="connsiteX10" fmla="*/ 4552950 w 4552950"/>
              <a:gd name="connsiteY10" fmla="*/ 314388 h 448328"/>
              <a:gd name="connsiteX0" fmla="*/ 0 w 4552950"/>
              <a:gd name="connsiteY0" fmla="*/ 323918 h 448333"/>
              <a:gd name="connsiteX1" fmla="*/ 304800 w 4552950"/>
              <a:gd name="connsiteY1" fmla="*/ 114368 h 448333"/>
              <a:gd name="connsiteX2" fmla="*/ 733425 w 4552950"/>
              <a:gd name="connsiteY2" fmla="*/ 304868 h 448333"/>
              <a:gd name="connsiteX3" fmla="*/ 1162050 w 4552950"/>
              <a:gd name="connsiteY3" fmla="*/ 438218 h 448333"/>
              <a:gd name="connsiteX4" fmla="*/ 1581150 w 4552950"/>
              <a:gd name="connsiteY4" fmla="*/ 285818 h 448333"/>
              <a:gd name="connsiteX5" fmla="*/ 2000250 w 4552950"/>
              <a:gd name="connsiteY5" fmla="*/ 47693 h 448333"/>
              <a:gd name="connsiteX6" fmla="*/ 2505075 w 4552950"/>
              <a:gd name="connsiteY6" fmla="*/ 295343 h 448333"/>
              <a:gd name="connsiteX7" fmla="*/ 3019425 w 4552950"/>
              <a:gd name="connsiteY7" fmla="*/ 447743 h 448333"/>
              <a:gd name="connsiteX8" fmla="*/ 3600450 w 4552950"/>
              <a:gd name="connsiteY8" fmla="*/ 257243 h 448333"/>
              <a:gd name="connsiteX9" fmla="*/ 4086224 w 4552950"/>
              <a:gd name="connsiteY9" fmla="*/ 67 h 448333"/>
              <a:gd name="connsiteX10" fmla="*/ 4552950 w 4552950"/>
              <a:gd name="connsiteY10" fmla="*/ 314393 h 448333"/>
              <a:gd name="connsiteX0" fmla="*/ 0 w 4552950"/>
              <a:gd name="connsiteY0" fmla="*/ 323910 h 448325"/>
              <a:gd name="connsiteX1" fmla="*/ 304800 w 4552950"/>
              <a:gd name="connsiteY1" fmla="*/ 114360 h 448325"/>
              <a:gd name="connsiteX2" fmla="*/ 733425 w 4552950"/>
              <a:gd name="connsiteY2" fmla="*/ 304860 h 448325"/>
              <a:gd name="connsiteX3" fmla="*/ 1162050 w 4552950"/>
              <a:gd name="connsiteY3" fmla="*/ 438210 h 448325"/>
              <a:gd name="connsiteX4" fmla="*/ 1581150 w 4552950"/>
              <a:gd name="connsiteY4" fmla="*/ 285810 h 448325"/>
              <a:gd name="connsiteX5" fmla="*/ 2000250 w 4552950"/>
              <a:gd name="connsiteY5" fmla="*/ 47685 h 448325"/>
              <a:gd name="connsiteX6" fmla="*/ 2505075 w 4552950"/>
              <a:gd name="connsiteY6" fmla="*/ 295335 h 448325"/>
              <a:gd name="connsiteX7" fmla="*/ 3019425 w 4552950"/>
              <a:gd name="connsiteY7" fmla="*/ 447735 h 448325"/>
              <a:gd name="connsiteX8" fmla="*/ 3600450 w 4552950"/>
              <a:gd name="connsiteY8" fmla="*/ 257235 h 448325"/>
              <a:gd name="connsiteX9" fmla="*/ 4086224 w 4552950"/>
              <a:gd name="connsiteY9" fmla="*/ 59 h 448325"/>
              <a:gd name="connsiteX10" fmla="*/ 4552950 w 4552950"/>
              <a:gd name="connsiteY10" fmla="*/ 314385 h 4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2950" h="448325">
                <a:moveTo>
                  <a:pt x="0" y="323910"/>
                </a:moveTo>
                <a:cubicBezTo>
                  <a:pt x="63500" y="232629"/>
                  <a:pt x="182563" y="117535"/>
                  <a:pt x="304800" y="114360"/>
                </a:cubicBezTo>
                <a:cubicBezTo>
                  <a:pt x="427037" y="111185"/>
                  <a:pt x="590550" y="222310"/>
                  <a:pt x="733425" y="304860"/>
                </a:cubicBezTo>
                <a:cubicBezTo>
                  <a:pt x="876300" y="387410"/>
                  <a:pt x="1020763" y="441385"/>
                  <a:pt x="1162050" y="438210"/>
                </a:cubicBezTo>
                <a:cubicBezTo>
                  <a:pt x="1303337" y="435035"/>
                  <a:pt x="1441450" y="388997"/>
                  <a:pt x="1581150" y="285810"/>
                </a:cubicBezTo>
                <a:cubicBezTo>
                  <a:pt x="1720850" y="182623"/>
                  <a:pt x="1846263" y="46098"/>
                  <a:pt x="2000250" y="47685"/>
                </a:cubicBezTo>
                <a:cubicBezTo>
                  <a:pt x="2154237" y="49272"/>
                  <a:pt x="2335212" y="181035"/>
                  <a:pt x="2505075" y="295335"/>
                </a:cubicBezTo>
                <a:cubicBezTo>
                  <a:pt x="2674938" y="409635"/>
                  <a:pt x="2836863" y="454085"/>
                  <a:pt x="3019425" y="447735"/>
                </a:cubicBezTo>
                <a:cubicBezTo>
                  <a:pt x="3201987" y="441385"/>
                  <a:pt x="3424283" y="390631"/>
                  <a:pt x="3600450" y="257235"/>
                </a:cubicBezTo>
                <a:cubicBezTo>
                  <a:pt x="3776617" y="123839"/>
                  <a:pt x="3948111" y="-3116"/>
                  <a:pt x="4086224" y="59"/>
                </a:cubicBezTo>
                <a:cubicBezTo>
                  <a:pt x="4224337" y="3234"/>
                  <a:pt x="4525962" y="323910"/>
                  <a:pt x="4552950" y="3143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440000" y="573556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71805" y="575612"/>
            <a:ext cx="6023404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rgbClr val="002060"/>
                </a:solidFill>
              </a:rPr>
              <a:t>Hydrodynamics Results</a:t>
            </a:r>
            <a:endParaRPr lang="en-GB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Snip Single Corner Rectangle 12"/>
          <p:cNvSpPr/>
          <p:nvPr/>
        </p:nvSpPr>
        <p:spPr>
          <a:xfrm flipH="1">
            <a:off x="0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Design Feasibility</a:t>
            </a:r>
          </a:p>
        </p:txBody>
      </p:sp>
      <p:sp>
        <p:nvSpPr>
          <p:cNvPr id="4" name="Oval 3"/>
          <p:cNvSpPr/>
          <p:nvPr/>
        </p:nvSpPr>
        <p:spPr>
          <a:xfrm>
            <a:off x="3171825" y="3109095"/>
            <a:ext cx="1266825" cy="1266825"/>
          </a:xfrm>
          <a:prstGeom prst="ellipse">
            <a:avLst/>
          </a:prstGeom>
          <a:solidFill>
            <a:srgbClr val="ADCDEA">
              <a:alpha val="74000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p-Down Arrow 17"/>
          <p:cNvSpPr/>
          <p:nvPr/>
        </p:nvSpPr>
        <p:spPr>
          <a:xfrm>
            <a:off x="3504353" y="2628103"/>
            <a:ext cx="590550" cy="22193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8"/>
          <p:cNvSpPr txBox="1"/>
          <p:nvPr/>
        </p:nvSpPr>
        <p:spPr>
          <a:xfrm>
            <a:off x="2522136" y="2614905"/>
            <a:ext cx="12774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5">
                    <a:lumMod val="50000"/>
                  </a:schemeClr>
                </a:solidFill>
              </a:rPr>
              <a:t>Heave 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4499559" y="1780839"/>
          <a:ext cx="6999709" cy="4927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598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Single Corner Rectangle 3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Oval 5"/>
          <p:cNvSpPr/>
          <p:nvPr/>
        </p:nvSpPr>
        <p:spPr>
          <a:xfrm>
            <a:off x="1440000" y="573562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9" name="Rectangle 8"/>
          <p:cNvSpPr/>
          <p:nvPr/>
        </p:nvSpPr>
        <p:spPr>
          <a:xfrm>
            <a:off x="1799999" y="581984"/>
            <a:ext cx="815139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>
                <a:solidFill>
                  <a:schemeClr val="accent5">
                    <a:lumMod val="50000"/>
                  </a:schemeClr>
                </a:solidFill>
              </a:rPr>
              <a:t>Why Far from Shore into Deep Waters?</a:t>
            </a:r>
            <a:endParaRPr lang="en-GB" sz="40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815495" y="3070834"/>
            <a:ext cx="6262360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solidFill>
            <a:srgbClr val="ACCEE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1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Opportunity for Wind &amp; Wave Synergy</a:t>
            </a:r>
          </a:p>
        </p:txBody>
      </p:sp>
      <p:sp>
        <p:nvSpPr>
          <p:cNvPr id="8" name="Oval 7"/>
          <p:cNvSpPr/>
          <p:nvPr/>
        </p:nvSpPr>
        <p:spPr>
          <a:xfrm>
            <a:off x="3570050" y="3109051"/>
            <a:ext cx="684384" cy="670109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3815495" y="4133557"/>
            <a:ext cx="6262360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solidFill>
            <a:srgbClr val="ACCEE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0" rIns="170688" bIns="91441" numCol="1" spcCol="127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Limitations with Fixed Structures</a:t>
            </a:r>
          </a:p>
        </p:txBody>
      </p:sp>
      <p:sp>
        <p:nvSpPr>
          <p:cNvPr id="11" name="Oval 10"/>
          <p:cNvSpPr/>
          <p:nvPr/>
        </p:nvSpPr>
        <p:spPr>
          <a:xfrm>
            <a:off x="3570050" y="4171773"/>
            <a:ext cx="684384" cy="670109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3815495" y="5234495"/>
            <a:ext cx="6262360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solidFill>
            <a:srgbClr val="ACCEE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Near-Shore Shallow Sites Developed/Leased</a:t>
            </a:r>
          </a:p>
        </p:txBody>
      </p:sp>
      <p:sp>
        <p:nvSpPr>
          <p:cNvPr id="15" name="Oval 14"/>
          <p:cNvSpPr/>
          <p:nvPr/>
        </p:nvSpPr>
        <p:spPr>
          <a:xfrm>
            <a:off x="3570050" y="5272712"/>
            <a:ext cx="684384" cy="670109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3815495" y="2003647"/>
            <a:ext cx="6262360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solidFill>
            <a:srgbClr val="ACCEE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Enormous Wind &amp; Wave Resources</a:t>
            </a:r>
          </a:p>
        </p:txBody>
      </p:sp>
      <p:sp>
        <p:nvSpPr>
          <p:cNvPr id="17" name="Oval 16"/>
          <p:cNvSpPr/>
          <p:nvPr/>
        </p:nvSpPr>
        <p:spPr>
          <a:xfrm>
            <a:off x="3570050" y="2041864"/>
            <a:ext cx="684384" cy="6701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13" y="3258512"/>
            <a:ext cx="363570" cy="351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13" y="2201093"/>
            <a:ext cx="363570" cy="3516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13" y="4330962"/>
            <a:ext cx="363570" cy="3516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65" y="5428983"/>
            <a:ext cx="363570" cy="351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5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8"/>
    </mc:Choice>
    <mc:Fallback xmlns="">
      <p:transition spd="slow" advTm="25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Single Corner Rectangle 3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Cost Analysis</a:t>
            </a:r>
          </a:p>
        </p:txBody>
      </p:sp>
      <p:sp>
        <p:nvSpPr>
          <p:cNvPr id="11" name="Oval 10"/>
          <p:cNvSpPr/>
          <p:nvPr/>
        </p:nvSpPr>
        <p:spPr>
          <a:xfrm>
            <a:off x="1440000" y="572300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99999" y="580722"/>
            <a:ext cx="991113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Cost Analysis: Levelised Cost of Electricity</a:t>
            </a:r>
            <a:endParaRPr lang="en-GB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04975" y="1414298"/>
            <a:ext cx="10286728" cy="1429494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8773174" y="3745017"/>
            <a:ext cx="2168434" cy="2762794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915283" y="3901014"/>
                <a:ext cx="3048000" cy="128016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𝐿𝐶𝑂𝐸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𝐶𝑥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𝑂𝑥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283" y="3901014"/>
                <a:ext cx="3048000" cy="1280161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ounded Rectangle 33"/>
          <p:cNvSpPr/>
          <p:nvPr/>
        </p:nvSpPr>
        <p:spPr>
          <a:xfrm>
            <a:off x="5264961" y="1828437"/>
            <a:ext cx="1548000" cy="79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Wind Turbine CAPEX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948745" y="1819076"/>
            <a:ext cx="1548000" cy="79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Wind Turbine OPEX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16431" y="1829130"/>
            <a:ext cx="1548000" cy="79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Platform CAPEX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284117" y="1829130"/>
            <a:ext cx="1548000" cy="79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Platform OPEX</a:t>
            </a:r>
          </a:p>
        </p:txBody>
      </p:sp>
      <p:cxnSp>
        <p:nvCxnSpPr>
          <p:cNvPr id="41" name="Elbow Connector 40"/>
          <p:cNvCxnSpPr>
            <a:stCxn id="34" idx="2"/>
            <a:endCxn id="33" idx="0"/>
          </p:cNvCxnSpPr>
          <p:nvPr/>
        </p:nvCxnSpPr>
        <p:spPr>
          <a:xfrm rot="16200000" flipH="1">
            <a:off x="5598834" y="3060564"/>
            <a:ext cx="1280577" cy="4003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38" idx="2"/>
            <a:endCxn id="33" idx="0"/>
          </p:cNvCxnSpPr>
          <p:nvPr/>
        </p:nvCxnSpPr>
        <p:spPr>
          <a:xfrm rot="5400000">
            <a:off x="7274915" y="1785498"/>
            <a:ext cx="1279884" cy="29511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40" idx="2"/>
            <a:endCxn id="33" idx="0"/>
          </p:cNvCxnSpPr>
          <p:nvPr/>
        </p:nvCxnSpPr>
        <p:spPr>
          <a:xfrm rot="5400000">
            <a:off x="8108758" y="951655"/>
            <a:ext cx="1279884" cy="46188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6" idx="2"/>
            <a:endCxn id="33" idx="0"/>
          </p:cNvCxnSpPr>
          <p:nvPr/>
        </p:nvCxnSpPr>
        <p:spPr>
          <a:xfrm rot="5400000">
            <a:off x="6436045" y="2614314"/>
            <a:ext cx="1289938" cy="12834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1492372" y="3422308"/>
            <a:ext cx="2402837" cy="6362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Distance to Shore = 75 km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92372" y="4220929"/>
            <a:ext cx="2402837" cy="64225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Water Depth = 100 m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66245" y="5025579"/>
            <a:ext cx="2429099" cy="5987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Platform Size = 720 m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66245" y="5786687"/>
            <a:ext cx="2429099" cy="6563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Number of Turbines (Variable) </a:t>
            </a:r>
          </a:p>
        </p:txBody>
      </p:sp>
      <p:cxnSp>
        <p:nvCxnSpPr>
          <p:cNvPr id="57" name="Elbow Connector 56"/>
          <p:cNvCxnSpPr>
            <a:stCxn id="54" idx="3"/>
            <a:endCxn id="33" idx="1"/>
          </p:cNvCxnSpPr>
          <p:nvPr/>
        </p:nvCxnSpPr>
        <p:spPr>
          <a:xfrm flipV="1">
            <a:off x="3895209" y="4541095"/>
            <a:ext cx="1020074" cy="963"/>
          </a:xfrm>
          <a:prstGeom prst="bentConnector3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45" idx="3"/>
            <a:endCxn id="33" idx="1"/>
          </p:cNvCxnSpPr>
          <p:nvPr/>
        </p:nvCxnSpPr>
        <p:spPr>
          <a:xfrm>
            <a:off x="3895209" y="3740422"/>
            <a:ext cx="1020074" cy="800673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55" idx="3"/>
            <a:endCxn id="33" idx="1"/>
          </p:cNvCxnSpPr>
          <p:nvPr/>
        </p:nvCxnSpPr>
        <p:spPr>
          <a:xfrm flipV="1">
            <a:off x="3895344" y="4541095"/>
            <a:ext cx="1019939" cy="783842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6" idx="3"/>
            <a:endCxn id="33" idx="1"/>
          </p:cNvCxnSpPr>
          <p:nvPr/>
        </p:nvCxnSpPr>
        <p:spPr>
          <a:xfrm flipV="1">
            <a:off x="3895344" y="4541095"/>
            <a:ext cx="1019939" cy="1573753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5579312" y="5835101"/>
            <a:ext cx="1894114" cy="82731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LCOE £ per MWh</a:t>
            </a:r>
          </a:p>
        </p:txBody>
      </p:sp>
      <p:sp>
        <p:nvSpPr>
          <p:cNvPr id="62" name="Down Arrow 61"/>
          <p:cNvSpPr/>
          <p:nvPr/>
        </p:nvSpPr>
        <p:spPr>
          <a:xfrm>
            <a:off x="6391386" y="5171572"/>
            <a:ext cx="269966" cy="66352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ounded Rectangle 62"/>
          <p:cNvSpPr/>
          <p:nvPr/>
        </p:nvSpPr>
        <p:spPr>
          <a:xfrm>
            <a:off x="8910335" y="4411615"/>
            <a:ext cx="1894114" cy="8273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WEC High / Low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910335" y="5405176"/>
            <a:ext cx="1894114" cy="8273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TETHYS vs Mothership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200982" y="3831710"/>
            <a:ext cx="131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SENSITIVITY</a:t>
            </a:r>
          </a:p>
        </p:txBody>
      </p:sp>
      <p:cxnSp>
        <p:nvCxnSpPr>
          <p:cNvPr id="66" name="Elbow Connector 65"/>
          <p:cNvCxnSpPr>
            <a:stCxn id="61" idx="3"/>
            <a:endCxn id="64" idx="1"/>
          </p:cNvCxnSpPr>
          <p:nvPr/>
        </p:nvCxnSpPr>
        <p:spPr>
          <a:xfrm flipV="1">
            <a:off x="7473426" y="5818834"/>
            <a:ext cx="1436909" cy="42992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61" idx="3"/>
            <a:endCxn id="63" idx="1"/>
          </p:cNvCxnSpPr>
          <p:nvPr/>
        </p:nvCxnSpPr>
        <p:spPr>
          <a:xfrm flipV="1">
            <a:off x="7473426" y="4825273"/>
            <a:ext cx="1436909" cy="14234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239122" y="1461909"/>
            <a:ext cx="131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Fixed Inputs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284342" y="2996817"/>
            <a:ext cx="2798723" cy="362749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TextBox 69"/>
          <p:cNvSpPr txBox="1"/>
          <p:nvPr/>
        </p:nvSpPr>
        <p:spPr>
          <a:xfrm>
            <a:off x="1568350" y="3055551"/>
            <a:ext cx="22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Project Specific Inputs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597275" y="1822077"/>
            <a:ext cx="1548000" cy="79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Wind Turbine Energy Yield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912048" y="1828436"/>
            <a:ext cx="1548000" cy="79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Platform</a:t>
            </a:r>
          </a:p>
          <a:p>
            <a:pPr algn="ctr"/>
            <a:r>
              <a:rPr lang="en-GB" dirty="0"/>
              <a:t>Energy Yield</a:t>
            </a:r>
          </a:p>
        </p:txBody>
      </p:sp>
      <p:cxnSp>
        <p:nvCxnSpPr>
          <p:cNvPr id="73" name="Elbow Connector 72"/>
          <p:cNvCxnSpPr>
            <a:stCxn id="71" idx="2"/>
            <a:endCxn id="33" idx="0"/>
          </p:cNvCxnSpPr>
          <p:nvPr/>
        </p:nvCxnSpPr>
        <p:spPr>
          <a:xfrm rot="16200000" flipH="1">
            <a:off x="4761811" y="2223541"/>
            <a:ext cx="1286937" cy="20680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72" idx="2"/>
          </p:cNvCxnSpPr>
          <p:nvPr/>
        </p:nvCxnSpPr>
        <p:spPr>
          <a:xfrm rot="16200000" flipH="1">
            <a:off x="3458571" y="1847912"/>
            <a:ext cx="140181" cy="168522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3" grpId="0" animBg="1"/>
      <p:bldP spid="64" grpId="0" animBg="1"/>
      <p:bldP spid="65" grpId="0"/>
      <p:bldP spid="69" grpId="0" animBg="1"/>
      <p:bldP spid="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0000" y="572300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99999" y="580722"/>
            <a:ext cx="991113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Cost Analysis: TETHYS </a:t>
            </a: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LCOE - Wind &amp; Wave Synergy </a:t>
            </a:r>
            <a:endParaRPr lang="en-GB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03611" y="1512711"/>
            <a:ext cx="3319258" cy="643467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Industry Leading WEC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78206" y="1508578"/>
            <a:ext cx="3319258" cy="643467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FLOAT Inc. L-Shaped OWC</a:t>
            </a:r>
          </a:p>
        </p:txBody>
      </p:sp>
      <p:sp>
        <p:nvSpPr>
          <p:cNvPr id="18" name="Snip Single Corner Rectangle 17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Cost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43" y="2559251"/>
            <a:ext cx="3268994" cy="3431428"/>
          </a:xfrm>
          <a:prstGeom prst="rect">
            <a:avLst/>
          </a:prstGeom>
          <a:solidFill>
            <a:srgbClr val="ADCDEA"/>
          </a:solidFill>
        </p:spPr>
      </p:pic>
      <p:sp>
        <p:nvSpPr>
          <p:cNvPr id="16" name="Oval 15"/>
          <p:cNvSpPr/>
          <p:nvPr/>
        </p:nvSpPr>
        <p:spPr>
          <a:xfrm>
            <a:off x="2210115" y="5076608"/>
            <a:ext cx="872014" cy="872014"/>
          </a:xfrm>
          <a:prstGeom prst="ellipse">
            <a:avLst/>
          </a:prstGeom>
          <a:solidFill>
            <a:srgbClr val="ADCDEA"/>
          </a:solidFill>
          <a:ln>
            <a:solidFill>
              <a:srgbClr val="00206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15%</a:t>
            </a:r>
          </a:p>
        </p:txBody>
      </p:sp>
      <p:sp>
        <p:nvSpPr>
          <p:cNvPr id="17" name="Oval 16"/>
          <p:cNvSpPr/>
          <p:nvPr/>
        </p:nvSpPr>
        <p:spPr>
          <a:xfrm>
            <a:off x="2210115" y="5076608"/>
            <a:ext cx="872014" cy="872014"/>
          </a:xfrm>
          <a:prstGeom prst="ellipse">
            <a:avLst/>
          </a:prstGeom>
          <a:solidFill>
            <a:srgbClr val="ADCDEA"/>
          </a:solidFill>
          <a:ln>
            <a:solidFill>
              <a:srgbClr val="00206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20%</a:t>
            </a:r>
          </a:p>
        </p:txBody>
      </p:sp>
      <p:sp>
        <p:nvSpPr>
          <p:cNvPr id="19" name="Oval 18"/>
          <p:cNvSpPr/>
          <p:nvPr/>
        </p:nvSpPr>
        <p:spPr>
          <a:xfrm>
            <a:off x="4616017" y="2582170"/>
            <a:ext cx="1027761" cy="1027761"/>
          </a:xfrm>
          <a:prstGeom prst="ellipse">
            <a:avLst/>
          </a:prstGeom>
          <a:solidFill>
            <a:srgbClr val="ADCDEA"/>
          </a:solidFill>
          <a:ln>
            <a:solidFill>
              <a:srgbClr val="00206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80%</a:t>
            </a:r>
          </a:p>
        </p:txBody>
      </p:sp>
      <p:sp>
        <p:nvSpPr>
          <p:cNvPr id="20" name="Oval 19"/>
          <p:cNvSpPr/>
          <p:nvPr/>
        </p:nvSpPr>
        <p:spPr>
          <a:xfrm>
            <a:off x="4515452" y="2433511"/>
            <a:ext cx="1176420" cy="1176420"/>
          </a:xfrm>
          <a:prstGeom prst="ellipse">
            <a:avLst/>
          </a:prstGeom>
          <a:solidFill>
            <a:srgbClr val="ADCDEA"/>
          </a:solidFill>
          <a:ln>
            <a:solidFill>
              <a:srgbClr val="00206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6 x 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6 MW WTs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38" y="2531067"/>
            <a:ext cx="3268994" cy="3431428"/>
          </a:xfrm>
          <a:prstGeom prst="rect">
            <a:avLst/>
          </a:prstGeom>
          <a:solidFill>
            <a:srgbClr val="ADCDEA"/>
          </a:solidFill>
        </p:spPr>
      </p:pic>
      <p:sp>
        <p:nvSpPr>
          <p:cNvPr id="29" name="Oval 28"/>
          <p:cNvSpPr/>
          <p:nvPr/>
        </p:nvSpPr>
        <p:spPr>
          <a:xfrm>
            <a:off x="7284711" y="5076608"/>
            <a:ext cx="872014" cy="872014"/>
          </a:xfrm>
          <a:prstGeom prst="ellipse">
            <a:avLst/>
          </a:prstGeom>
          <a:solidFill>
            <a:srgbClr val="ADCDEA"/>
          </a:solidFill>
          <a:ln>
            <a:solidFill>
              <a:srgbClr val="00206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41%</a:t>
            </a:r>
          </a:p>
        </p:txBody>
      </p:sp>
      <p:sp>
        <p:nvSpPr>
          <p:cNvPr id="30" name="Oval 29"/>
          <p:cNvSpPr/>
          <p:nvPr/>
        </p:nvSpPr>
        <p:spPr>
          <a:xfrm>
            <a:off x="9693961" y="2449511"/>
            <a:ext cx="1160420" cy="1160420"/>
          </a:xfrm>
          <a:prstGeom prst="ellipse">
            <a:avLst/>
          </a:prstGeom>
          <a:solidFill>
            <a:srgbClr val="ADCDEA"/>
          </a:solidFill>
          <a:ln>
            <a:solidFill>
              <a:srgbClr val="00206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16 x 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6 MW WTs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44532" y="6116419"/>
            <a:ext cx="1437416" cy="643467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172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GWh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yr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119127" y="6116419"/>
            <a:ext cx="1437416" cy="643467"/>
          </a:xfrm>
          <a:prstGeom prst="roundRect">
            <a:avLst/>
          </a:prstGeom>
          <a:solidFill>
            <a:srgbClr val="ADCD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461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GWh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yr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20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  <p:bldP spid="16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9" grpId="0" animBg="1"/>
      <p:bldP spid="30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57" y="1235910"/>
            <a:ext cx="8612011" cy="523811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40000" y="572300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99999" y="580722"/>
            <a:ext cx="991113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Cost Analysis: LCOE Wind &amp; Wave Synergy </a:t>
            </a:r>
            <a:endParaRPr lang="en-GB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21635" y="1754086"/>
            <a:ext cx="1176420" cy="1176420"/>
          </a:xfrm>
          <a:prstGeom prst="ellipse">
            <a:avLst/>
          </a:prstGeom>
          <a:solidFill>
            <a:srgbClr val="5B9BD5">
              <a:alpha val="90980"/>
            </a:srgbClr>
          </a:solidFill>
          <a:ln>
            <a:solidFill>
              <a:srgbClr val="41719C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60% Loss</a:t>
            </a:r>
          </a:p>
        </p:txBody>
      </p:sp>
      <p:sp>
        <p:nvSpPr>
          <p:cNvPr id="15" name="Oval 14"/>
          <p:cNvSpPr/>
          <p:nvPr/>
        </p:nvSpPr>
        <p:spPr>
          <a:xfrm>
            <a:off x="6528327" y="3440583"/>
            <a:ext cx="1176420" cy="1176420"/>
          </a:xfrm>
          <a:prstGeom prst="ellipse">
            <a:avLst/>
          </a:prstGeom>
          <a:solidFill>
            <a:srgbClr val="5B9BD5">
              <a:alpha val="90980"/>
            </a:srgbClr>
          </a:solidFill>
          <a:ln>
            <a:solidFill>
              <a:srgbClr val="41719C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22% Profit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7657" y="1754086"/>
            <a:ext cx="133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£296/MWh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81483" y="3443485"/>
            <a:ext cx="133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£144/MWh</a:t>
            </a:r>
          </a:p>
        </p:txBody>
      </p:sp>
      <p:sp>
        <p:nvSpPr>
          <p:cNvPr id="13" name="Snip Single Corner Rectangle 12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Cost Analysis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015981" y="3429000"/>
            <a:ext cx="0" cy="2050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868448" y="3440583"/>
            <a:ext cx="21527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76324" y="5410957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27%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67001" y="327130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£182</a:t>
            </a:r>
          </a:p>
        </p:txBody>
      </p:sp>
      <p:sp>
        <p:nvSpPr>
          <p:cNvPr id="21" name="Oval 20"/>
          <p:cNvSpPr/>
          <p:nvPr/>
        </p:nvSpPr>
        <p:spPr>
          <a:xfrm>
            <a:off x="5591270" y="2342296"/>
            <a:ext cx="1015159" cy="1015159"/>
          </a:xfrm>
          <a:prstGeom prst="ellipse">
            <a:avLst/>
          </a:prstGeom>
          <a:solidFill>
            <a:srgbClr val="5B9BD5">
              <a:alpha val="90980"/>
            </a:srgbClr>
          </a:solidFill>
          <a:ln>
            <a:solidFill>
              <a:srgbClr val="41719C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Break Even</a:t>
            </a:r>
          </a:p>
        </p:txBody>
      </p:sp>
    </p:spTree>
    <p:extLst>
      <p:ext uri="{BB962C8B-B14F-4D97-AF65-F5344CB8AC3E}">
        <p14:creationId xmlns:p14="http://schemas.microsoft.com/office/powerpoint/2010/main" val="125416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6" grpId="0"/>
      <p:bldP spid="18" grpId="0"/>
      <p:bldP spid="8" grpId="0"/>
      <p:bldP spid="20" grpId="0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0000" y="572300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99999" y="582525"/>
            <a:ext cx="991113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Cost Analysis: </a:t>
            </a: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LCOE TETHYS vs Mothership</a:t>
            </a:r>
            <a:endParaRPr lang="en-GB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25932" y="5346555"/>
            <a:ext cx="587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Wind Strike Price £155/MWh | Wave Strike Price £305/MWh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481543" y="1476405"/>
            <a:ext cx="2154505" cy="4239482"/>
            <a:chOff x="2055" y="0"/>
            <a:chExt cx="2154505" cy="4954881"/>
          </a:xfrm>
        </p:grpSpPr>
        <p:sp>
          <p:nvSpPr>
            <p:cNvPr id="18" name="Rounded Rectangle 17"/>
            <p:cNvSpPr/>
            <p:nvPr/>
          </p:nvSpPr>
          <p:spPr>
            <a:xfrm>
              <a:off x="2055" y="0"/>
              <a:ext cx="2154505" cy="495488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alpha val="50000"/>
                    <a:lumMod val="98000"/>
                    <a:lumOff val="2000"/>
                  </a:schemeClr>
                </a:gs>
                <a:gs pos="50000">
                  <a:schemeClr val="accent1">
                    <a:alpha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alpha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 w="15875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055" y="1981952"/>
              <a:ext cx="2154505" cy="198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kern="1200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9733807" y="1700247"/>
            <a:ext cx="1649975" cy="16499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9811680" y="2017402"/>
            <a:ext cx="1494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Scenarios</a:t>
            </a:r>
          </a:p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&amp; Sensitivities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16884" y="3409003"/>
            <a:ext cx="220253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002060"/>
                </a:solidFill>
              </a:rPr>
              <a:t>Low Case: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002060"/>
                </a:solidFill>
              </a:rPr>
              <a:t>WEC 15% Cap. </a:t>
            </a:r>
            <a:r>
              <a:rPr lang="en-GB" dirty="0" err="1">
                <a:solidFill>
                  <a:srgbClr val="002060"/>
                </a:solidFill>
              </a:rPr>
              <a:t>Coef</a:t>
            </a:r>
            <a:r>
              <a:rPr lang="en-GB" dirty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002060"/>
                </a:solidFill>
              </a:rPr>
              <a:t>High Case: 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002060"/>
                </a:solidFill>
              </a:rPr>
              <a:t>WEC 41% Cap. </a:t>
            </a:r>
            <a:r>
              <a:rPr lang="en-GB" dirty="0" err="1">
                <a:solidFill>
                  <a:srgbClr val="002060"/>
                </a:solidFill>
              </a:rPr>
              <a:t>Coef</a:t>
            </a:r>
            <a:r>
              <a:rPr lang="en-GB" dirty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002060"/>
                </a:solidFill>
              </a:rPr>
              <a:t>Comparison: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002060"/>
                </a:solidFill>
              </a:rPr>
              <a:t>Mothership</a:t>
            </a:r>
          </a:p>
        </p:txBody>
      </p:sp>
      <p:sp>
        <p:nvSpPr>
          <p:cNvPr id="23" name="Snip Single Corner Rectangle 22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Cost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1476405"/>
            <a:ext cx="7920000" cy="51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95"/>
          <a:stretch/>
        </p:blipFill>
        <p:spPr>
          <a:xfrm>
            <a:off x="1851659" y="1425534"/>
            <a:ext cx="7532337" cy="517108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40000" y="572300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99999" y="580722"/>
            <a:ext cx="991113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Cost Analysis: Profit</a:t>
            </a: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 TETHYS vs Mothership</a:t>
            </a:r>
            <a:endParaRPr lang="en-GB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25932" y="5346555"/>
            <a:ext cx="587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Wind Strike Price £155/MWh | Wave Strike Price £305/MWh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481543" y="1476405"/>
            <a:ext cx="2154505" cy="4239482"/>
            <a:chOff x="2055" y="0"/>
            <a:chExt cx="2154505" cy="4954881"/>
          </a:xfrm>
        </p:grpSpPr>
        <p:sp>
          <p:nvSpPr>
            <p:cNvPr id="18" name="Rounded Rectangle 17"/>
            <p:cNvSpPr/>
            <p:nvPr/>
          </p:nvSpPr>
          <p:spPr>
            <a:xfrm>
              <a:off x="2055" y="0"/>
              <a:ext cx="2154505" cy="495488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alpha val="50000"/>
                    <a:lumMod val="98000"/>
                    <a:lumOff val="2000"/>
                  </a:schemeClr>
                </a:gs>
                <a:gs pos="50000">
                  <a:schemeClr val="accent1">
                    <a:alpha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alpha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 w="15875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055" y="1981952"/>
              <a:ext cx="2154505" cy="198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kern="1200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9733807" y="1700247"/>
            <a:ext cx="1649975" cy="16499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9873651" y="2317661"/>
            <a:ext cx="1370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Profit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08597" y="3528248"/>
            <a:ext cx="220253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WEC Strike Price £305/MWh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WIND Strike Price £155/MWh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High (41%) Case More Profitable</a:t>
            </a:r>
          </a:p>
        </p:txBody>
      </p:sp>
      <p:sp>
        <p:nvSpPr>
          <p:cNvPr id="24" name="Snip Single Corner Rectangle 23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Cost Analysis</a:t>
            </a:r>
          </a:p>
        </p:txBody>
      </p:sp>
      <p:sp>
        <p:nvSpPr>
          <p:cNvPr id="3" name="Oval 2"/>
          <p:cNvSpPr/>
          <p:nvPr/>
        </p:nvSpPr>
        <p:spPr>
          <a:xfrm>
            <a:off x="4058571" y="2317661"/>
            <a:ext cx="396240" cy="1522819"/>
          </a:xfrm>
          <a:prstGeom prst="ellipse">
            <a:avLst/>
          </a:prstGeom>
          <a:solidFill>
            <a:srgbClr val="5B9BD5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80980" y="2630931"/>
            <a:ext cx="461665" cy="19304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dirty="0" smtClean="0">
                <a:solidFill>
                  <a:srgbClr val="535353"/>
                </a:solidFill>
              </a:rPr>
              <a:t>Profit (Discounted)</a:t>
            </a:r>
          </a:p>
        </p:txBody>
      </p:sp>
    </p:spTree>
    <p:extLst>
      <p:ext uri="{BB962C8B-B14F-4D97-AF65-F5344CB8AC3E}">
        <p14:creationId xmlns:p14="http://schemas.microsoft.com/office/powerpoint/2010/main" val="34300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52" y="1476404"/>
            <a:ext cx="7644299" cy="499781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40000" y="572300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99999" y="580722"/>
            <a:ext cx="991113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Cost Analysis: </a:t>
            </a: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TETHYS vs Mothership</a:t>
            </a:r>
            <a:endParaRPr lang="en-GB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481543" y="1476405"/>
            <a:ext cx="2154505" cy="4239482"/>
            <a:chOff x="2055" y="0"/>
            <a:chExt cx="2154505" cy="4954881"/>
          </a:xfrm>
        </p:grpSpPr>
        <p:sp>
          <p:nvSpPr>
            <p:cNvPr id="18" name="Rounded Rectangle 17"/>
            <p:cNvSpPr/>
            <p:nvPr/>
          </p:nvSpPr>
          <p:spPr>
            <a:xfrm>
              <a:off x="2055" y="0"/>
              <a:ext cx="2154505" cy="495488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alpha val="50000"/>
                    <a:lumMod val="98000"/>
                    <a:lumOff val="2000"/>
                  </a:schemeClr>
                </a:gs>
                <a:gs pos="50000">
                  <a:schemeClr val="accent1">
                    <a:alpha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alpha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 w="15875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055" y="1981952"/>
              <a:ext cx="2154505" cy="198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kern="12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9516884" y="3346007"/>
            <a:ext cx="22025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Based on 50 Wind Turbines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Wave Energy Sales Contribute 17% in High Case (7% in Low)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Wave-Wind 8:100 </a:t>
            </a:r>
          </a:p>
        </p:txBody>
      </p:sp>
      <p:sp>
        <p:nvSpPr>
          <p:cNvPr id="24" name="Snip Single Corner Rectangle 23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Cost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5645944" y="5165725"/>
            <a:ext cx="354806" cy="532606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741444" y="1874721"/>
            <a:ext cx="354806" cy="512879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6000750" y="2445824"/>
            <a:ext cx="1740694" cy="298620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33807" y="1700247"/>
            <a:ext cx="1649975" cy="16499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/>
          <p:cNvSpPr/>
          <p:nvPr/>
        </p:nvSpPr>
        <p:spPr>
          <a:xfrm>
            <a:off x="9803729" y="2316172"/>
            <a:ext cx="15101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19991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0000" y="572300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99999" y="580722"/>
            <a:ext cx="991113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Conclusions - Financial</a:t>
            </a:r>
            <a:endParaRPr lang="en-GB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Snip Single Corner Rectangle 23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044387" y="1761825"/>
            <a:ext cx="5096642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Profitable and Technically Viable </a:t>
            </a:r>
          </a:p>
        </p:txBody>
      </p:sp>
      <p:sp>
        <p:nvSpPr>
          <p:cNvPr id="25" name="Oval 24"/>
          <p:cNvSpPr/>
          <p:nvPr/>
        </p:nvSpPr>
        <p:spPr>
          <a:xfrm>
            <a:off x="1811540" y="1851350"/>
            <a:ext cx="584139" cy="57195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ight Arrow 4"/>
          <p:cNvSpPr/>
          <p:nvPr/>
        </p:nvSpPr>
        <p:spPr>
          <a:xfrm>
            <a:off x="7426404" y="1971732"/>
            <a:ext cx="140514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9116919" y="1543923"/>
            <a:ext cx="2205318" cy="118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Competes with Mothership</a:t>
            </a:r>
          </a:p>
        </p:txBody>
      </p:sp>
      <p:sp>
        <p:nvSpPr>
          <p:cNvPr id="26" name="Freeform 25"/>
          <p:cNvSpPr/>
          <p:nvPr/>
        </p:nvSpPr>
        <p:spPr>
          <a:xfrm>
            <a:off x="2044386" y="3336480"/>
            <a:ext cx="5096643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Wave Energy Extraction Feasible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7426404" y="3561900"/>
            <a:ext cx="140514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9116919" y="3118578"/>
            <a:ext cx="2205318" cy="118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Improved Profitability</a:t>
            </a:r>
          </a:p>
        </p:txBody>
      </p:sp>
      <p:sp>
        <p:nvSpPr>
          <p:cNvPr id="20" name="Freeform 19"/>
          <p:cNvSpPr/>
          <p:nvPr/>
        </p:nvSpPr>
        <p:spPr>
          <a:xfrm>
            <a:off x="2044386" y="4948804"/>
            <a:ext cx="5096643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Economics Influenced by Platform CAPEX &amp; WEC Performance 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7426404" y="5155390"/>
            <a:ext cx="140514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9116919" y="4730901"/>
            <a:ext cx="2205318" cy="118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Optimisation Required</a:t>
            </a:r>
          </a:p>
        </p:txBody>
      </p:sp>
      <p:sp>
        <p:nvSpPr>
          <p:cNvPr id="17" name="Oval 16"/>
          <p:cNvSpPr/>
          <p:nvPr/>
        </p:nvSpPr>
        <p:spPr>
          <a:xfrm>
            <a:off x="1811540" y="3426005"/>
            <a:ext cx="584139" cy="57195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/>
          <p:cNvSpPr/>
          <p:nvPr/>
        </p:nvSpPr>
        <p:spPr>
          <a:xfrm>
            <a:off x="1799999" y="5038329"/>
            <a:ext cx="584139" cy="57195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1218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6" grpId="0" animBg="1"/>
      <p:bldP spid="28" grpId="0" animBg="1"/>
      <p:bldP spid="29" grpId="0" animBg="1"/>
      <p:bldP spid="20" grpId="0" animBg="1"/>
      <p:bldP spid="22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0000" y="572300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799999" y="580722"/>
            <a:ext cx="9911137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solidFill>
                  <a:schemeClr val="accent5">
                    <a:lumMod val="50000"/>
                  </a:schemeClr>
                </a:solidFill>
              </a:rPr>
              <a:t>Conclusions - Overall</a:t>
            </a:r>
            <a:endParaRPr lang="en-GB" sz="32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Snip Single Corner Rectangle 23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044387" y="1761825"/>
            <a:ext cx="5096642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Stabilised, Comfortable,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Multi-Use Platform</a:t>
            </a:r>
          </a:p>
        </p:txBody>
      </p:sp>
      <p:sp>
        <p:nvSpPr>
          <p:cNvPr id="25" name="Oval 24"/>
          <p:cNvSpPr/>
          <p:nvPr/>
        </p:nvSpPr>
        <p:spPr>
          <a:xfrm>
            <a:off x="1811540" y="1851350"/>
            <a:ext cx="584139" cy="57195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ight Arrow 4"/>
          <p:cNvSpPr/>
          <p:nvPr/>
        </p:nvSpPr>
        <p:spPr>
          <a:xfrm>
            <a:off x="7426404" y="1971732"/>
            <a:ext cx="140514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9116919" y="1543923"/>
            <a:ext cx="2205318" cy="118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Reduced Motion, Improved Safety</a:t>
            </a:r>
          </a:p>
        </p:txBody>
      </p:sp>
      <p:sp>
        <p:nvSpPr>
          <p:cNvPr id="26" name="Freeform 25"/>
          <p:cNvSpPr/>
          <p:nvPr/>
        </p:nvSpPr>
        <p:spPr>
          <a:xfrm>
            <a:off x="2044386" y="3336480"/>
            <a:ext cx="5096643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Wind &amp; Wave Combined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7426404" y="3561900"/>
            <a:ext cx="140514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9116919" y="3118578"/>
            <a:ext cx="2205318" cy="118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Future Grid Benefits</a:t>
            </a:r>
          </a:p>
        </p:txBody>
      </p:sp>
      <p:sp>
        <p:nvSpPr>
          <p:cNvPr id="20" name="Freeform 19"/>
          <p:cNvSpPr/>
          <p:nvPr/>
        </p:nvSpPr>
        <p:spPr>
          <a:xfrm>
            <a:off x="2044386" y="4948804"/>
            <a:ext cx="5096643" cy="751007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Supports Wind Farm Expansion and Additional Renewable Farms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7426404" y="5155390"/>
            <a:ext cx="1405140" cy="3378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9125422" y="4693233"/>
            <a:ext cx="2205318" cy="1186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Expandable</a:t>
            </a:r>
          </a:p>
        </p:txBody>
      </p:sp>
      <p:sp>
        <p:nvSpPr>
          <p:cNvPr id="17" name="Oval 16"/>
          <p:cNvSpPr/>
          <p:nvPr/>
        </p:nvSpPr>
        <p:spPr>
          <a:xfrm>
            <a:off x="1811540" y="3426005"/>
            <a:ext cx="584139" cy="57195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/>
          <p:cNvSpPr/>
          <p:nvPr/>
        </p:nvSpPr>
        <p:spPr>
          <a:xfrm>
            <a:off x="1799999" y="5038329"/>
            <a:ext cx="584139" cy="57195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036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6" grpId="0" animBg="1"/>
      <p:bldP spid="28" grpId="0" animBg="1"/>
      <p:bldP spid="29" grpId="0" animBg="1"/>
      <p:bldP spid="20" grpId="0" animBg="1"/>
      <p:bldP spid="22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150814" y="575559"/>
            <a:ext cx="2993186" cy="1004168"/>
          </a:xfrm>
          <a:prstGeom prst="wedgeRoundRectCallout">
            <a:avLst>
              <a:gd name="adj1" fmla="val 173"/>
              <a:gd name="adj2" fmla="val 114396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254331" y="791796"/>
            <a:ext cx="2792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Any Questions?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11" y="-1000"/>
            <a:ext cx="1001589" cy="11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1055688" y="137795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/>
          <p:cNvSpPr/>
          <p:nvPr/>
        </p:nvSpPr>
        <p:spPr>
          <a:xfrm>
            <a:off x="1440000" y="573558"/>
            <a:ext cx="663610" cy="6636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" name="Rectangle 6"/>
          <p:cNvSpPr/>
          <p:nvPr/>
        </p:nvSpPr>
        <p:spPr>
          <a:xfrm>
            <a:off x="1800000" y="581980"/>
            <a:ext cx="5316792" cy="663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0800" rIns="0" bIns="50800" numCol="1" spcCol="1270" anchor="ctr" anchorCtr="0">
            <a:no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Project</a:t>
            </a:r>
            <a:endParaRPr lang="en-GB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Snip Single Corner Rectangle 8"/>
          <p:cNvSpPr/>
          <p:nvPr/>
        </p:nvSpPr>
        <p:spPr>
          <a:xfrm flipH="1">
            <a:off x="-3" y="0"/>
            <a:ext cx="1056445" cy="6858000"/>
          </a:xfrm>
          <a:prstGeom prst="snip1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4466099" y="4227725"/>
            <a:ext cx="5602969" cy="1478176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TETHYS Platform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42948" y="4063555"/>
            <a:ext cx="1844999" cy="180651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4466099" y="1985876"/>
            <a:ext cx="5602969" cy="1478176"/>
          </a:xfrm>
          <a:custGeom>
            <a:avLst/>
            <a:gdLst>
              <a:gd name="connsiteX0" fmla="*/ 0 w 6391062"/>
              <a:gd name="connsiteY0" fmla="*/ 0 h 1010828"/>
              <a:gd name="connsiteX1" fmla="*/ 5885648 w 6391062"/>
              <a:gd name="connsiteY1" fmla="*/ 0 h 1010828"/>
              <a:gd name="connsiteX2" fmla="*/ 6391062 w 6391062"/>
              <a:gd name="connsiteY2" fmla="*/ 505414 h 1010828"/>
              <a:gd name="connsiteX3" fmla="*/ 5885648 w 6391062"/>
              <a:gd name="connsiteY3" fmla="*/ 1010828 h 1010828"/>
              <a:gd name="connsiteX4" fmla="*/ 0 w 6391062"/>
              <a:gd name="connsiteY4" fmla="*/ 1010828 h 1010828"/>
              <a:gd name="connsiteX5" fmla="*/ 0 w 6391062"/>
              <a:gd name="connsiteY5" fmla="*/ 0 h 101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1062" h="1010828">
                <a:moveTo>
                  <a:pt x="6391062" y="1010827"/>
                </a:moveTo>
                <a:lnTo>
                  <a:pt x="505414" y="1010827"/>
                </a:lnTo>
                <a:lnTo>
                  <a:pt x="0" y="505414"/>
                </a:lnTo>
                <a:lnTo>
                  <a:pt x="505414" y="1"/>
                </a:lnTo>
                <a:lnTo>
                  <a:pt x="6391062" y="1"/>
                </a:lnTo>
                <a:lnTo>
                  <a:pt x="6391062" y="1010827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454" tIns="91441" rIns="170688" bIns="91441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Floating Wind Farm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42948" y="1821706"/>
            <a:ext cx="1844999" cy="180651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318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8"/>
    </mc:Choice>
    <mc:Fallback xmlns="">
      <p:transition spd="slow" advTm="617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3995135" y="68094"/>
            <a:ext cx="4892191" cy="924127"/>
          </a:xfrm>
          <a:prstGeom prst="wedgeRoundRectCallout">
            <a:avLst>
              <a:gd name="adj1" fmla="val -1056"/>
              <a:gd name="adj2" fmla="val 89034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919145" y="324903"/>
            <a:ext cx="504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Deep Sea – Far from Shore</a:t>
            </a:r>
          </a:p>
        </p:txBody>
      </p:sp>
    </p:spTree>
    <p:extLst>
      <p:ext uri="{BB962C8B-B14F-4D97-AF65-F5344CB8AC3E}">
        <p14:creationId xmlns:p14="http://schemas.microsoft.com/office/powerpoint/2010/main" val="16216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"/>
    </mc:Choice>
    <mc:Fallback xmlns="">
      <p:transition spd="slow" advTm="309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74320" y="3463825"/>
            <a:ext cx="5650992" cy="1936732"/>
          </a:xfrm>
          <a:prstGeom prst="wedgeRoundRectCallout">
            <a:avLst>
              <a:gd name="adj1" fmla="val -3747"/>
              <a:gd name="adj2" fmla="val -89863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3"/>
          <p:cNvSpPr txBox="1"/>
          <p:nvPr/>
        </p:nvSpPr>
        <p:spPr>
          <a:xfrm>
            <a:off x="356616" y="3608889"/>
            <a:ext cx="5449824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Floating Wind Farm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How to support O&amp;M reducing the cost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O&amp;M cost = 25% of LCOE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How to reduce Lifecycle Cost?</a:t>
            </a:r>
          </a:p>
        </p:txBody>
      </p:sp>
    </p:spTree>
    <p:extLst>
      <p:ext uri="{BB962C8B-B14F-4D97-AF65-F5344CB8AC3E}">
        <p14:creationId xmlns:p14="http://schemas.microsoft.com/office/powerpoint/2010/main" val="39189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71"/>
    </mc:Choice>
    <mc:Fallback xmlns="">
      <p:transition advTm="677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6025896" y="4129124"/>
            <a:ext cx="1181819" cy="60613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7308299" y="3463825"/>
            <a:ext cx="3621810" cy="193673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456233" y="4016691"/>
            <a:ext cx="332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TETHYS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Multi-Purpose Platform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74320" y="3463825"/>
            <a:ext cx="5650992" cy="1936732"/>
          </a:xfrm>
          <a:prstGeom prst="wedgeRoundRectCallout">
            <a:avLst>
              <a:gd name="adj1" fmla="val -3747"/>
              <a:gd name="adj2" fmla="val -89863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3"/>
          <p:cNvSpPr txBox="1"/>
          <p:nvPr/>
        </p:nvSpPr>
        <p:spPr>
          <a:xfrm>
            <a:off x="356616" y="3608889"/>
            <a:ext cx="5449824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Floating Wind Farm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How to support O&amp;M reducing the cost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O&amp;M cost = 25% of LCOE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How to reduce Lifecycle Cost?</a:t>
            </a:r>
          </a:p>
        </p:txBody>
      </p:sp>
    </p:spTree>
    <p:extLst>
      <p:ext uri="{BB962C8B-B14F-4D97-AF65-F5344CB8AC3E}">
        <p14:creationId xmlns:p14="http://schemas.microsoft.com/office/powerpoint/2010/main" val="3013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"/>
    </mc:Choice>
    <mc:Fallback xmlns="">
      <p:transition spd="slow" advTm="34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4241260" y="2461098"/>
            <a:ext cx="2598452" cy="1059342"/>
          </a:xfrm>
          <a:prstGeom prst="wedgeRoundRectCallout">
            <a:avLst>
              <a:gd name="adj1" fmla="val -3747"/>
              <a:gd name="adj2" fmla="val 175952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241260" y="2575270"/>
            <a:ext cx="2611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Pneumatically Stabilized Platform</a:t>
            </a:r>
          </a:p>
        </p:txBody>
      </p:sp>
    </p:spTree>
    <p:extLst>
      <p:ext uri="{BB962C8B-B14F-4D97-AF65-F5344CB8AC3E}">
        <p14:creationId xmlns:p14="http://schemas.microsoft.com/office/powerpoint/2010/main" val="40990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"/>
    </mc:Choice>
    <mc:Fallback xmlns="">
      <p:transition spd="slow" advTm="319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3475409" y="3375498"/>
            <a:ext cx="3446598" cy="1059342"/>
          </a:xfrm>
          <a:prstGeom prst="wedgeRoundRectCallout">
            <a:avLst>
              <a:gd name="adj1" fmla="val -3747"/>
              <a:gd name="adj2" fmla="val 175952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75408" y="3489670"/>
            <a:ext cx="3446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Oscillating Water Column Integrated Wave Device</a:t>
            </a:r>
          </a:p>
        </p:txBody>
      </p:sp>
    </p:spTree>
    <p:extLst>
      <p:ext uri="{BB962C8B-B14F-4D97-AF65-F5344CB8AC3E}">
        <p14:creationId xmlns:p14="http://schemas.microsoft.com/office/powerpoint/2010/main" val="18857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"/>
    </mc:Choice>
    <mc:Fallback xmlns="">
      <p:transition spd="slow" advTm="284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8|6.6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9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9|2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5|0.4|2.1|0.6|2.3|8.9|0.8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F6FD3FDD7877B4B970B61AED0603DA2" ma:contentTypeVersion="2" ma:contentTypeDescription="Creare un nuovo documento." ma:contentTypeScope="" ma:versionID="7de989d1bbbc3e5151ee9b47cc5b18a7">
  <xsd:schema xmlns:xsd="http://www.w3.org/2001/XMLSchema" xmlns:xs="http://www.w3.org/2001/XMLSchema" xmlns:p="http://schemas.microsoft.com/office/2006/metadata/properties" xmlns:ns2="b14f9a3e-b5f3-4eca-ba2c-b53bbc0089f5" targetNamespace="http://schemas.microsoft.com/office/2006/metadata/properties" ma:root="true" ma:fieldsID="a04bca7abc39280b5d320c29a0464568" ns2:_="">
    <xsd:import namespace="b14f9a3e-b5f3-4eca-ba2c-b53bbc0089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f9a3e-b5f3-4eca-ba2c-b53bbc0089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C3F2D0-D34D-4E02-B5DF-C86A5F0D93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4f9a3e-b5f3-4eca-ba2c-b53bbc0089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E86D6A-ECFE-45F8-B296-9259D3F98484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14f9a3e-b5f3-4eca-ba2c-b53bbc0089f5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91FF79-C706-430B-B34C-BFDBE3DE01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4593</TotalTime>
  <Words>878</Words>
  <Application>Microsoft Office PowerPoint</Application>
  <PresentationFormat>Widescreen</PresentationFormat>
  <Paragraphs>274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Microsoft JhengHei</vt:lpstr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Transformation  33 kV AC              132 kV DC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Theofanis Katsoulis</dc:creator>
  <cp:lastModifiedBy>Theofanis Katsoulis</cp:lastModifiedBy>
  <cp:revision>649</cp:revision>
  <dcterms:created xsi:type="dcterms:W3CDTF">2016-02-20T15:58:26Z</dcterms:created>
  <dcterms:modified xsi:type="dcterms:W3CDTF">2016-05-09T21:55:34Z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0x0101002F6FD3FDD7877B4B970B61AED0603DA2</vt:lpwstr>
  </property>
</Properties>
</file>