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526B957-7D94-4C1F-9810-447F1C532776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3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3D7F7-97BD-49D0-B9CE-923848E1B6BB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8408D-2EBE-4F4F-8185-A57A1590B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8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7964F-D05C-493A-8AB2-D4977E70C950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01E03-5A24-44E8-BE90-E91D465E0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93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1E03-5A24-44E8-BE90-E91D465E02A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01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86968"/>
            <a:ext cx="8062664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737686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9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16833"/>
            <a:ext cx="8229600" cy="42093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3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1700809"/>
            <a:ext cx="8208912" cy="72008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95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4406900"/>
            <a:ext cx="802716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5" y="2906714"/>
            <a:ext cx="802716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14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7"/>
            <a:ext cx="6707088" cy="93610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24945"/>
            <a:ext cx="4038600" cy="3201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24945"/>
            <a:ext cx="4038600" cy="3201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6833"/>
            <a:ext cx="6707088" cy="93610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23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44825"/>
            <a:ext cx="5111751" cy="4281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44825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96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72816"/>
            <a:ext cx="5486400" cy="2954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1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7C3808-D0E5-4D15-A9FF-8BA6ECFFB88B}" type="datetimeFigureOut">
              <a:rPr lang="en-GB" smtClean="0"/>
              <a:pPr/>
              <a:t>27/04/2016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D2E422D-0E65-4B81-9088-EA407164B4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00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50" r:id="rId3"/>
    <p:sldLayoutId id="2147483651" r:id="rId4"/>
    <p:sldLayoutId id="2147483652" r:id="rId5"/>
    <p:sldLayoutId id="2147483654" r:id="rId6"/>
    <p:sldLayoutId id="2147483664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6917" y="80628"/>
            <a:ext cx="7271414" cy="1404156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Low Carbon Future Grid Study for the UK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Project </a:t>
            </a:r>
            <a:r>
              <a:rPr lang="en-GB" dirty="0">
                <a:solidFill>
                  <a:schemeClr val="tx1"/>
                </a:solidFill>
              </a:rPr>
              <a:t>aim: </a:t>
            </a:r>
            <a:r>
              <a:rPr lang="en-GB" i="1" dirty="0">
                <a:solidFill>
                  <a:schemeClr val="tx1"/>
                </a:solidFill>
              </a:rPr>
              <a:t>To investigate how the UK can integrate the most low-carbon energy systems into the electricity grid by 2050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2766428"/>
            <a:ext cx="2906380" cy="1912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645" y="2611552"/>
            <a:ext cx="2520280" cy="216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81" y="1040676"/>
            <a:ext cx="8958361" cy="1570876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</a:rPr>
              <a:t>P</a:t>
            </a:r>
            <a:r>
              <a:rPr lang="en-GB" sz="1200" b="1" dirty="0" smtClean="0">
                <a:solidFill>
                  <a:schemeClr val="tx1"/>
                </a:solidFill>
              </a:rPr>
              <a:t>roject summary and key outcomes: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UK Electricity Demand Estimated for 2050 – Increase of </a:t>
            </a:r>
            <a:r>
              <a:rPr lang="en-GB" sz="1200" b="1" dirty="0" smtClean="0">
                <a:solidFill>
                  <a:schemeClr val="tx1"/>
                </a:solidFill>
              </a:rPr>
              <a:t>32</a:t>
            </a:r>
            <a:r>
              <a:rPr lang="en-GB" sz="1200" b="1" dirty="0" smtClean="0">
                <a:solidFill>
                  <a:schemeClr val="tx1"/>
                </a:solidFill>
              </a:rPr>
              <a:t>%</a:t>
            </a:r>
            <a:r>
              <a:rPr lang="en-GB" sz="1200" dirty="0" smtClean="0">
                <a:solidFill>
                  <a:schemeClr val="tx1"/>
                </a:solidFill>
              </a:rPr>
              <a:t>;</a:t>
            </a:r>
            <a:endParaRPr lang="en-GB" sz="12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 smtClean="0">
                <a:solidFill>
                  <a:schemeClr val="tx1"/>
                </a:solidFill>
              </a:rPr>
              <a:t>EnergyPLAN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u</a:t>
            </a:r>
            <a:r>
              <a:rPr lang="en-GB" sz="1200" dirty="0" smtClean="0">
                <a:solidFill>
                  <a:schemeClr val="tx1"/>
                </a:solidFill>
              </a:rPr>
              <a:t>sed to model UK electricity grid scenarios with </a:t>
            </a:r>
            <a:r>
              <a:rPr lang="en-GB" sz="1200" b="1" dirty="0" smtClean="0">
                <a:solidFill>
                  <a:schemeClr val="tx1"/>
                </a:solidFill>
              </a:rPr>
              <a:t>low CO</a:t>
            </a:r>
            <a:r>
              <a:rPr lang="en-GB" sz="800" b="1" dirty="0" smtClean="0">
                <a:solidFill>
                  <a:schemeClr val="tx1"/>
                </a:solidFill>
              </a:rPr>
              <a:t>2</a:t>
            </a:r>
            <a:r>
              <a:rPr lang="en-GB" sz="1000" b="1" dirty="0" smtClean="0">
                <a:solidFill>
                  <a:schemeClr val="tx1"/>
                </a:solidFill>
              </a:rPr>
              <a:t> </a:t>
            </a:r>
            <a:r>
              <a:rPr lang="en-GB" sz="1200" b="1" dirty="0" smtClean="0">
                <a:solidFill>
                  <a:schemeClr val="tx1"/>
                </a:solidFill>
              </a:rPr>
              <a:t>emissions </a:t>
            </a:r>
            <a:r>
              <a:rPr lang="en-GB" sz="1200" dirty="0" smtClean="0">
                <a:solidFill>
                  <a:schemeClr val="tx1"/>
                </a:solidFill>
              </a:rPr>
              <a:t>to meet the 2050 demand;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All modelled scenarios </a:t>
            </a:r>
            <a:r>
              <a:rPr lang="en-GB" sz="1200" dirty="0">
                <a:solidFill>
                  <a:schemeClr val="tx1"/>
                </a:solidFill>
              </a:rPr>
              <a:t>showed a significant CO</a:t>
            </a:r>
            <a:r>
              <a:rPr lang="en-GB" sz="800" dirty="0">
                <a:solidFill>
                  <a:schemeClr val="tx1"/>
                </a:solidFill>
              </a:rPr>
              <a:t>2</a:t>
            </a:r>
            <a:r>
              <a:rPr lang="en-GB" sz="1200" dirty="0">
                <a:solidFill>
                  <a:schemeClr val="tx1"/>
                </a:solidFill>
              </a:rPr>
              <a:t> emissions </a:t>
            </a:r>
            <a:r>
              <a:rPr lang="en-GB" sz="1200" b="1" dirty="0">
                <a:solidFill>
                  <a:schemeClr val="tx1"/>
                </a:solidFill>
              </a:rPr>
              <a:t>reduction</a:t>
            </a:r>
            <a:r>
              <a:rPr lang="en-GB" sz="1200" dirty="0">
                <a:solidFill>
                  <a:schemeClr val="tx1"/>
                </a:solidFill>
              </a:rPr>
              <a:t> despite the </a:t>
            </a:r>
            <a:r>
              <a:rPr lang="en-GB" sz="1200" dirty="0" smtClean="0">
                <a:solidFill>
                  <a:schemeClr val="tx1"/>
                </a:solidFill>
              </a:rPr>
              <a:t>demand increase (worst </a:t>
            </a:r>
            <a:r>
              <a:rPr lang="en-GB" sz="1200" dirty="0">
                <a:solidFill>
                  <a:schemeClr val="tx1"/>
                </a:solidFill>
              </a:rPr>
              <a:t>case down to 57Mt from 133Mt in </a:t>
            </a:r>
            <a:r>
              <a:rPr lang="en-GB" sz="1200">
                <a:solidFill>
                  <a:schemeClr val="tx1"/>
                </a:solidFill>
              </a:rPr>
              <a:t>2014</a:t>
            </a:r>
            <a:r>
              <a:rPr lang="en-GB" sz="1200" smtClean="0">
                <a:solidFill>
                  <a:schemeClr val="tx1"/>
                </a:solidFill>
              </a:rPr>
              <a:t>);</a:t>
            </a:r>
            <a:endParaRPr lang="en-GB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Renewable energy </a:t>
            </a:r>
            <a:r>
              <a:rPr lang="en-GB" sz="1200" dirty="0">
                <a:solidFill>
                  <a:schemeClr val="tx1"/>
                </a:solidFill>
              </a:rPr>
              <a:t>networks requires </a:t>
            </a:r>
            <a:r>
              <a:rPr lang="en-GB" sz="1200" b="1" dirty="0">
                <a:solidFill>
                  <a:schemeClr val="tx1"/>
                </a:solidFill>
              </a:rPr>
              <a:t>large areas of </a:t>
            </a:r>
            <a:r>
              <a:rPr lang="en-GB" sz="1200" b="1" dirty="0" smtClean="0">
                <a:solidFill>
                  <a:schemeClr val="tx1"/>
                </a:solidFill>
              </a:rPr>
              <a:t>land </a:t>
            </a:r>
            <a:r>
              <a:rPr lang="en-GB" sz="1200" dirty="0" smtClean="0">
                <a:solidFill>
                  <a:schemeClr val="tx1"/>
                </a:solidFill>
              </a:rPr>
              <a:t>– up </a:t>
            </a:r>
            <a:r>
              <a:rPr lang="en-GB" sz="1200" dirty="0">
                <a:solidFill>
                  <a:schemeClr val="tx1"/>
                </a:solidFill>
              </a:rPr>
              <a:t>to 37</a:t>
            </a:r>
            <a:r>
              <a:rPr lang="en-GB" sz="1200" dirty="0" smtClean="0">
                <a:solidFill>
                  <a:schemeClr val="tx1"/>
                </a:solidFill>
              </a:rPr>
              <a:t>% of UK land, </a:t>
            </a:r>
            <a:r>
              <a:rPr lang="en-GB" sz="1200" dirty="0">
                <a:solidFill>
                  <a:schemeClr val="tx1"/>
                </a:solidFill>
              </a:rPr>
              <a:t>bearing in mind todays agriculture takes 71</a:t>
            </a:r>
            <a:r>
              <a:rPr lang="en-GB" sz="1200" dirty="0" smtClean="0">
                <a:solidFill>
                  <a:schemeClr val="tx1"/>
                </a:solidFill>
              </a:rPr>
              <a:t>%; </a:t>
            </a:r>
            <a:endParaRPr lang="en-GB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Full commitment to nuclear has significant cost and land use advantages but is very </a:t>
            </a:r>
            <a:r>
              <a:rPr lang="en-GB" sz="1200" b="1" dirty="0">
                <a:solidFill>
                  <a:schemeClr val="tx1"/>
                </a:solidFill>
              </a:rPr>
              <a:t>contentious</a:t>
            </a:r>
            <a:r>
              <a:rPr lang="en-GB" sz="1200" dirty="0">
                <a:solidFill>
                  <a:schemeClr val="tx1"/>
                </a:solidFill>
              </a:rPr>
              <a:t> and is requires demand </a:t>
            </a:r>
            <a:r>
              <a:rPr lang="en-GB" sz="1200" dirty="0" smtClean="0">
                <a:solidFill>
                  <a:schemeClr val="tx1"/>
                </a:solidFill>
              </a:rPr>
              <a:t>matching; </a:t>
            </a:r>
            <a:endParaRPr lang="en-GB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All future scenarios modelled require a </a:t>
            </a:r>
            <a:r>
              <a:rPr lang="en-GB" sz="1200" b="1" dirty="0" smtClean="0">
                <a:solidFill>
                  <a:schemeClr val="tx1"/>
                </a:solidFill>
              </a:rPr>
              <a:t>coherent</a:t>
            </a:r>
            <a:r>
              <a:rPr lang="en-GB" sz="1200" dirty="0" smtClean="0">
                <a:solidFill>
                  <a:schemeClr val="tx1"/>
                </a:solidFill>
              </a:rPr>
              <a:t> policy </a:t>
            </a:r>
            <a:r>
              <a:rPr lang="en-GB" sz="1200" dirty="0">
                <a:solidFill>
                  <a:schemeClr val="tx1"/>
                </a:solidFill>
              </a:rPr>
              <a:t>and decision making in order to be realistically </a:t>
            </a:r>
            <a:r>
              <a:rPr lang="en-GB" sz="1200" dirty="0" smtClean="0">
                <a:solidFill>
                  <a:schemeClr val="tx1"/>
                </a:solidFill>
              </a:rPr>
              <a:t>achievable by 2050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4925" y="2763859"/>
            <a:ext cx="2967196" cy="19149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4" name="Group 43"/>
          <p:cNvGrpSpPr/>
          <p:nvPr/>
        </p:nvGrpSpPr>
        <p:grpSpPr>
          <a:xfrm>
            <a:off x="435416" y="5089003"/>
            <a:ext cx="8697414" cy="1628114"/>
            <a:chOff x="554170" y="3429000"/>
            <a:chExt cx="8697414" cy="162811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5688" y="3456764"/>
              <a:ext cx="870942" cy="8683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44733" y="3466869"/>
              <a:ext cx="870422" cy="8678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34503" y="3429000"/>
              <a:ext cx="883082" cy="8804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84402" y="3455711"/>
              <a:ext cx="871998" cy="8693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400000">
              <a:off x="843494" y="3462296"/>
              <a:ext cx="861512" cy="8640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554170" y="4437112"/>
              <a:ext cx="144016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err="1"/>
                <a:t>Lynsey</a:t>
              </a:r>
              <a:r>
                <a:rPr lang="en-GB" sz="1200" b="1" dirty="0"/>
                <a:t> </a:t>
              </a:r>
              <a:r>
                <a:rPr lang="en-GB" sz="1200" b="1" dirty="0" err="1"/>
                <a:t>Duguid</a:t>
              </a:r>
              <a:endParaRPr lang="en-GB" sz="1200" b="1" dirty="0"/>
            </a:p>
            <a:p>
              <a:pPr algn="ctr"/>
              <a:r>
                <a:rPr lang="en-GB" sz="1100" dirty="0"/>
                <a:t>lynsey.duguid.2015@</a:t>
              </a:r>
            </a:p>
            <a:p>
              <a:pPr algn="ctr"/>
              <a:r>
                <a:rPr lang="en-GB" sz="1100" dirty="0"/>
                <a:t>uni.strath.ac.uk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13532" y="4441561"/>
              <a:ext cx="201373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Miguel Santos-</a:t>
              </a:r>
              <a:r>
                <a:rPr lang="en-GB" sz="1200" b="1" dirty="0" err="1"/>
                <a:t>Herrán</a:t>
              </a:r>
              <a:endParaRPr lang="en-GB" sz="1200" b="1" dirty="0"/>
            </a:p>
            <a:p>
              <a:pPr algn="ctr"/>
              <a:r>
                <a:rPr lang="en-GB" sz="1100" dirty="0" smtClean="0"/>
                <a:t>miguel.santos-herran.2015@uni.strath.ac.uk</a:t>
              </a:r>
              <a:endParaRPr lang="en-GB" sz="11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27972" y="4437112"/>
              <a:ext cx="12961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err="1"/>
                <a:t>Akhil</a:t>
              </a:r>
              <a:r>
                <a:rPr lang="en-GB" sz="1200" b="1" dirty="0"/>
                <a:t> James</a:t>
              </a:r>
            </a:p>
            <a:p>
              <a:pPr algn="ctr"/>
              <a:r>
                <a:rPr lang="en-GB" sz="1100" dirty="0"/>
                <a:t>akhil.james.2015@</a:t>
              </a:r>
            </a:p>
            <a:p>
              <a:pPr algn="ctr"/>
              <a:r>
                <a:rPr lang="en-GB" sz="1100" dirty="0"/>
                <a:t>uni.strath.ac.uk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83087" y="4437112"/>
              <a:ext cx="12961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Aron Price</a:t>
              </a:r>
            </a:p>
            <a:p>
              <a:pPr algn="ctr"/>
              <a:r>
                <a:rPr lang="en-GB" sz="1100" dirty="0"/>
                <a:t>aron.price.2015@</a:t>
              </a:r>
            </a:p>
            <a:p>
              <a:pPr algn="ctr"/>
              <a:r>
                <a:rPr lang="en-GB" sz="1100" dirty="0"/>
                <a:t>uni.strath.ac.uk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08304" y="4437111"/>
              <a:ext cx="19432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err="1"/>
                <a:t>Alícia</a:t>
              </a:r>
              <a:r>
                <a:rPr lang="en-GB" sz="1200" b="1" dirty="0"/>
                <a:t> </a:t>
              </a:r>
              <a:r>
                <a:rPr lang="en-GB" sz="1200" b="1" dirty="0" err="1"/>
                <a:t>Martínez</a:t>
              </a:r>
              <a:r>
                <a:rPr lang="en-GB" sz="1200" b="1" dirty="0"/>
                <a:t> Varela</a:t>
              </a:r>
            </a:p>
            <a:p>
              <a:pPr algn="ctr"/>
              <a:r>
                <a:rPr lang="en-GB" sz="1100" dirty="0"/>
                <a:t>alicia.martinez-varela.2015@</a:t>
              </a:r>
            </a:p>
            <a:p>
              <a:pPr algn="ctr"/>
              <a:r>
                <a:rPr lang="en-GB" sz="1100" dirty="0"/>
                <a:t>uni.strath.ac.uk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8675" y="4719671"/>
            <a:ext cx="2133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Group F Members: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9099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FD3FDD7877B4B970B61AED0603DA2" ma:contentTypeVersion="2" ma:contentTypeDescription="Create a new document." ma:contentTypeScope="" ma:versionID="86df6e1f499553a861bc5b655e12318c">
  <xsd:schema xmlns:xsd="http://www.w3.org/2001/XMLSchema" xmlns:xs="http://www.w3.org/2001/XMLSchema" xmlns:p="http://schemas.microsoft.com/office/2006/metadata/properties" xmlns:ns2="b14f9a3e-b5f3-4eca-ba2c-b53bbc0089f5" targetNamespace="http://schemas.microsoft.com/office/2006/metadata/properties" ma:root="true" ma:fieldsID="2ee4ddb9c04bfa2c6804ac8e4543a443" ns2:_="">
    <xsd:import namespace="b14f9a3e-b5f3-4eca-ba2c-b53bbc0089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f9a3e-b5f3-4eca-ba2c-b53bbc0089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87BCD4-6D14-4A7E-89E4-CA24D151F4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4f9a3e-b5f3-4eca-ba2c-b53bbc0089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DE5342-3DAD-4C17-A0C0-E0E0F96BAFE7}">
  <ds:schemaRefs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14f9a3e-b5f3-4eca-ba2c-b53bbc0089f5"/>
  </ds:schemaRefs>
</ds:datastoreItem>
</file>

<file path=customXml/itemProps3.xml><?xml version="1.0" encoding="utf-8"?>
<ds:datastoreItem xmlns:ds="http://schemas.openxmlformats.org/officeDocument/2006/customXml" ds:itemID="{D094A1AD-2B6F-4DB3-AC4B-3AB27CF029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183</Words>
  <Application>Microsoft Office PowerPoint</Application>
  <PresentationFormat>On-screen Show (4:3)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University of Strathclyde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Services</dc:creator>
  <cp:lastModifiedBy>Akhil James</cp:lastModifiedBy>
  <cp:revision>56</cp:revision>
  <dcterms:created xsi:type="dcterms:W3CDTF">2011-09-15T12:59:51Z</dcterms:created>
  <dcterms:modified xsi:type="dcterms:W3CDTF">2016-04-27T10:41:26Z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0x0101002F6FD3FDD7877B4B970B61AED0603DA2</vt:lpwstr>
  </property>
</Properties>
</file>