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96" r:id="rId3"/>
    <p:sldId id="285" r:id="rId4"/>
    <p:sldId id="284" r:id="rId5"/>
    <p:sldId id="314" r:id="rId6"/>
    <p:sldId id="299" r:id="rId7"/>
    <p:sldId id="289" r:id="rId8"/>
    <p:sldId id="319" r:id="rId9"/>
    <p:sldId id="279" r:id="rId10"/>
    <p:sldId id="288" r:id="rId11"/>
    <p:sldId id="272" r:id="rId12"/>
    <p:sldId id="300" r:id="rId13"/>
    <p:sldId id="280" r:id="rId14"/>
    <p:sldId id="290" r:id="rId15"/>
    <p:sldId id="292" r:id="rId16"/>
    <p:sldId id="306" r:id="rId17"/>
    <p:sldId id="291" r:id="rId18"/>
    <p:sldId id="304" r:id="rId19"/>
    <p:sldId id="303" r:id="rId20"/>
    <p:sldId id="310" r:id="rId21"/>
    <p:sldId id="305" r:id="rId22"/>
    <p:sldId id="311" r:id="rId23"/>
    <p:sldId id="317" r:id="rId24"/>
    <p:sldId id="318" r:id="rId25"/>
    <p:sldId id="313" r:id="rId26"/>
    <p:sldId id="312" r:id="rId27"/>
    <p:sldId id="295" r:id="rId28"/>
    <p:sldId id="26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F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CAF99-6E9D-4B11-9EB5-0B95EBE0DF91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89BB-163D-40CD-BC2C-A6A6FD872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0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F9B-D60C-48F7-BF90-BCA18AF281EB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6AAF-33DA-4B72-B861-89A762D7695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91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F9B-D60C-48F7-BF90-BCA18AF281EB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6AAF-33DA-4B72-B861-89A762D76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7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F9B-D60C-48F7-BF90-BCA18AF281EB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6AAF-33DA-4B72-B861-89A762D76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80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F9B-D60C-48F7-BF90-BCA18AF281EB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6AAF-33DA-4B72-B861-89A762D7695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1878C-52C7-4D2D-AFE9-294F17A66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5432"/>
            <a:ext cx="12192000" cy="5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8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F9B-D60C-48F7-BF90-BCA18AF281EB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6AAF-33DA-4B72-B861-89A762D7695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F9B-D60C-48F7-BF90-BCA18AF281EB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6AAF-33DA-4B72-B861-89A762D76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4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F9B-D60C-48F7-BF90-BCA18AF281EB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6AAF-33DA-4B72-B861-89A762D76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2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F9B-D60C-48F7-BF90-BCA18AF281EB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6AAF-33DA-4B72-B861-89A762D76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7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F9B-D60C-48F7-BF90-BCA18AF281EB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6AAF-33DA-4B72-B861-89A762D76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64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13FF9B-D60C-48F7-BF90-BCA18AF281EB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006AAF-33DA-4B72-B861-89A762D76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22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FF9B-D60C-48F7-BF90-BCA18AF281EB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6AAF-33DA-4B72-B861-89A762D76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47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13FF9B-D60C-48F7-BF90-BCA18AF281EB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006AAF-33DA-4B72-B861-89A762D7695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10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910A-C9D6-4638-A2E9-A2EA2BCB2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797632"/>
            <a:ext cx="10058400" cy="1262735"/>
          </a:xfrm>
        </p:spPr>
        <p:txBody>
          <a:bodyPr>
            <a:normAutofit/>
          </a:bodyPr>
          <a:lstStyle/>
          <a:p>
            <a:r>
              <a:rPr lang="en-GB" sz="4000" i="1" dirty="0">
                <a:latin typeface="Century Gothic" panose="020B0502020202020204" pitchFamily="34" charset="0"/>
              </a:rPr>
              <a:t>Integration of EVs with Existing Distributed Energy Resources in Findhorn Ecovillage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8046D-90EA-4A63-BCD3-DC459E05B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17546"/>
            <a:ext cx="10058400" cy="287829"/>
          </a:xfrm>
        </p:spPr>
        <p:txBody>
          <a:bodyPr>
            <a:norm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Craig mcarthur, Georgios PAPOUTSIS, KONSTANTINOS PISOKAS, MARINOS MAVROULIS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05A87-7748-46DA-8395-5AB124A2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5432"/>
            <a:ext cx="12192000" cy="532568"/>
          </a:xfrm>
          <a:prstGeom prst="rect">
            <a:avLst/>
          </a:prstGeom>
        </p:spPr>
      </p:pic>
      <p:pic>
        <p:nvPicPr>
          <p:cNvPr id="3074" name="Picture 2" descr="Image result for strathclyde engineering logo">
            <a:extLst>
              <a:ext uri="{FF2B5EF4-FFF2-40B4-BE49-F238E27FC236}">
                <a16:creationId xmlns:a16="http://schemas.microsoft.com/office/drawing/2014/main" id="{7ECF92CA-0FAD-41DF-922C-E81ACFC5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552" y="321589"/>
            <a:ext cx="2309899" cy="16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306328-23D8-4050-8DE0-4A800BDAB2F1}"/>
              </a:ext>
            </a:extLst>
          </p:cNvPr>
          <p:cNvSpPr txBox="1"/>
          <p:nvPr/>
        </p:nvSpPr>
        <p:spPr>
          <a:xfrm>
            <a:off x="120770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507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"/>
    </mc:Choice>
    <mc:Fallback xmlns="">
      <p:transition spd="slow" advTm="75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C0EFC5-F3C6-4126-B6BE-E0FA9E63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00949"/>
            <a:ext cx="10058400" cy="64198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Model Methodology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3C5D35-1E4F-4BE1-85C1-4362A3F78039}"/>
              </a:ext>
            </a:extLst>
          </p:cNvPr>
          <p:cNvSpPr txBox="1"/>
          <p:nvPr/>
        </p:nvSpPr>
        <p:spPr>
          <a:xfrm>
            <a:off x="2644283" y="6435731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CONSTRUCTING THE MODEL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C6D01-F02B-46DF-B4F8-64754BEF1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2" y="1715046"/>
            <a:ext cx="10229850" cy="422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1D32D1-109F-4E2E-A9DD-7FB1AE3E8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53" y="1914052"/>
            <a:ext cx="28670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073B-7A09-453C-99CC-29B3FFC9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18723"/>
            <a:ext cx="10058400" cy="64198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Findhorn Census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1C1EF-EB05-460D-A948-D1AFDED30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5432"/>
            <a:ext cx="12192000" cy="532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14C01-C73C-44B8-A25D-A24B01D21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133" y="1769779"/>
            <a:ext cx="8133348" cy="4869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9D3401-70C5-4528-93C6-FF74B07A9E84}"/>
              </a:ext>
            </a:extLst>
          </p:cNvPr>
          <p:cNvSpPr txBox="1"/>
          <p:nvPr/>
        </p:nvSpPr>
        <p:spPr>
          <a:xfrm>
            <a:off x="800100" y="1533020"/>
            <a:ext cx="332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Method of Travel to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0A4CE-41A6-4987-AC5E-BAA2F83339E0}"/>
              </a:ext>
            </a:extLst>
          </p:cNvPr>
          <p:cNvSpPr txBox="1"/>
          <p:nvPr/>
        </p:nvSpPr>
        <p:spPr>
          <a:xfrm>
            <a:off x="1478711" y="1902352"/>
            <a:ext cx="332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Distance Travelled to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8ECF7-7BF5-480E-8F9B-366B759DB9F6}"/>
              </a:ext>
            </a:extLst>
          </p:cNvPr>
          <p:cNvSpPr txBox="1"/>
          <p:nvPr/>
        </p:nvSpPr>
        <p:spPr>
          <a:xfrm>
            <a:off x="7908571" y="1902352"/>
            <a:ext cx="332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Weekly Working Hours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EA992F-A41E-45E1-BC6B-1B61BD878D24}"/>
              </a:ext>
            </a:extLst>
          </p:cNvPr>
          <p:cNvSpPr txBox="1"/>
          <p:nvPr/>
        </p:nvSpPr>
        <p:spPr>
          <a:xfrm>
            <a:off x="2644283" y="6435731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CONSTRUCTING THE MODEL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02A1CB-30C3-44A3-BEBC-78913989D438}"/>
              </a:ext>
            </a:extLst>
          </p:cNvPr>
          <p:cNvSpPr/>
          <p:nvPr/>
        </p:nvSpPr>
        <p:spPr>
          <a:xfrm>
            <a:off x="5423902" y="5489361"/>
            <a:ext cx="1020030" cy="53256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4E454D-44FC-4459-B2A3-3CB9B2554F92}"/>
              </a:ext>
            </a:extLst>
          </p:cNvPr>
          <p:cNvSpPr/>
          <p:nvPr/>
        </p:nvSpPr>
        <p:spPr>
          <a:xfrm>
            <a:off x="6792510" y="3385772"/>
            <a:ext cx="1186923" cy="53256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61CD57-46DD-473D-97F0-4DC8C30AC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507" y="2414490"/>
            <a:ext cx="5678406" cy="3407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87E22-DF41-4D10-8BEA-6EF4AC827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99" y="2414490"/>
            <a:ext cx="5678408" cy="340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3" grpId="0" animBg="1"/>
      <p:bldP spid="13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C0EFC5-F3C6-4126-B6BE-E0FA9E63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8033"/>
            <a:ext cx="10058400" cy="64198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Model Methodology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BCF48D-A0CC-4444-9F50-13216D39433D}"/>
              </a:ext>
            </a:extLst>
          </p:cNvPr>
          <p:cNvSpPr txBox="1"/>
          <p:nvPr/>
        </p:nvSpPr>
        <p:spPr>
          <a:xfrm>
            <a:off x="2644283" y="6435731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CONSTRUCTING THE MODEL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0EC662-82FF-429F-9015-C0B0613CC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2" y="1680212"/>
            <a:ext cx="10229850" cy="4229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104EBC-49FE-4F39-A757-F0D9D70CB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469" y="2944016"/>
            <a:ext cx="33528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180F-451B-47A9-A78F-71794BB0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55" y="762821"/>
            <a:ext cx="10058400" cy="60388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Demand Profile Calculator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98515-8103-4813-9097-F8C44D1A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5432"/>
            <a:ext cx="12192000" cy="5325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170BB6D-6D0A-4C04-B367-F2AFA373D23C}"/>
              </a:ext>
            </a:extLst>
          </p:cNvPr>
          <p:cNvSpPr/>
          <p:nvPr/>
        </p:nvSpPr>
        <p:spPr>
          <a:xfrm>
            <a:off x="1104179" y="3221745"/>
            <a:ext cx="1337095" cy="12678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Hours Worked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70A71A-2087-4CC5-8C7C-3485896BAB9C}"/>
              </a:ext>
            </a:extLst>
          </p:cNvPr>
          <p:cNvSpPr/>
          <p:nvPr/>
        </p:nvSpPr>
        <p:spPr>
          <a:xfrm>
            <a:off x="1104178" y="4578224"/>
            <a:ext cx="1337095" cy="12678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Distance Travelled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2283D5-8F87-4288-93D1-8BD899A50C78}"/>
              </a:ext>
            </a:extLst>
          </p:cNvPr>
          <p:cNvSpPr/>
          <p:nvPr/>
        </p:nvSpPr>
        <p:spPr>
          <a:xfrm>
            <a:off x="1104179" y="1848014"/>
            <a:ext cx="1337095" cy="12678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 Type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9FDB1E-3610-4CA8-BC30-9A4C24EA3B0A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2441274" y="2481917"/>
            <a:ext cx="671654" cy="12678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874E02-95ED-413A-B506-93F10D4260CF}"/>
              </a:ext>
            </a:extLst>
          </p:cNvPr>
          <p:cNvCxnSpPr>
            <a:cxnSpLocks/>
            <a:stCxn id="6" idx="6"/>
            <a:endCxn id="17" idx="2"/>
          </p:cNvCxnSpPr>
          <p:nvPr/>
        </p:nvCxnSpPr>
        <p:spPr>
          <a:xfrm>
            <a:off x="2441274" y="3855648"/>
            <a:ext cx="671654" cy="79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D8FF65-D71E-4683-923F-BEB3BD611B38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2441273" y="3968345"/>
            <a:ext cx="671655" cy="1243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C4EAD11-00D5-4928-83F6-3220C98597C7}"/>
              </a:ext>
            </a:extLst>
          </p:cNvPr>
          <p:cNvSpPr/>
          <p:nvPr/>
        </p:nvSpPr>
        <p:spPr>
          <a:xfrm>
            <a:off x="3112928" y="3229684"/>
            <a:ext cx="1337095" cy="1267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Weekly</a:t>
            </a:r>
          </a:p>
          <a:p>
            <a:pPr algn="ctr"/>
            <a:r>
              <a:rPr lang="en-GB" sz="1600" dirty="0"/>
              <a:t>Work Travel Profile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6C5EE5-F8B5-41A4-81D8-50C273B77FEC}"/>
              </a:ext>
            </a:extLst>
          </p:cNvPr>
          <p:cNvSpPr/>
          <p:nvPr/>
        </p:nvSpPr>
        <p:spPr>
          <a:xfrm>
            <a:off x="4815005" y="4853756"/>
            <a:ext cx="1337095" cy="126780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*Charging Behaviour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0EE0D8-52B9-43FF-BA34-81AA2E050C03}"/>
              </a:ext>
            </a:extLst>
          </p:cNvPr>
          <p:cNvSpPr/>
          <p:nvPr/>
        </p:nvSpPr>
        <p:spPr>
          <a:xfrm>
            <a:off x="6482623" y="3230371"/>
            <a:ext cx="1337095" cy="1267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3-Week Simulation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823255A-0683-4581-BF63-24B382DF80C6}"/>
              </a:ext>
            </a:extLst>
          </p:cNvPr>
          <p:cNvCxnSpPr>
            <a:cxnSpLocks/>
            <a:stCxn id="49" idx="6"/>
            <a:endCxn id="28" idx="2"/>
          </p:cNvCxnSpPr>
          <p:nvPr/>
        </p:nvCxnSpPr>
        <p:spPr>
          <a:xfrm>
            <a:off x="6152100" y="3863325"/>
            <a:ext cx="330523" cy="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E5DA8CF-9DDD-459D-B169-2081F0C2B8A8}"/>
              </a:ext>
            </a:extLst>
          </p:cNvPr>
          <p:cNvSpPr/>
          <p:nvPr/>
        </p:nvSpPr>
        <p:spPr>
          <a:xfrm>
            <a:off x="8975701" y="2328534"/>
            <a:ext cx="1337095" cy="126780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30 min Winter Demand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C23820-36A0-4D07-B325-77959C569E9D}"/>
              </a:ext>
            </a:extLst>
          </p:cNvPr>
          <p:cNvCxnSpPr>
            <a:cxnSpLocks/>
            <a:stCxn id="28" idx="6"/>
            <a:endCxn id="30" idx="2"/>
          </p:cNvCxnSpPr>
          <p:nvPr/>
        </p:nvCxnSpPr>
        <p:spPr>
          <a:xfrm flipV="1">
            <a:off x="7819718" y="2962437"/>
            <a:ext cx="1155983" cy="901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D5FC61CA-3288-438F-85E5-1A82750F23E3}"/>
              </a:ext>
            </a:extLst>
          </p:cNvPr>
          <p:cNvSpPr/>
          <p:nvPr/>
        </p:nvSpPr>
        <p:spPr>
          <a:xfrm>
            <a:off x="8975701" y="4225641"/>
            <a:ext cx="1337095" cy="126780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30min Summer Demand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AA51CB-D335-4A3A-B3BB-C957BFE8294D}"/>
              </a:ext>
            </a:extLst>
          </p:cNvPr>
          <p:cNvCxnSpPr>
            <a:cxnSpLocks/>
            <a:stCxn id="28" idx="6"/>
            <a:endCxn id="32" idx="2"/>
          </p:cNvCxnSpPr>
          <p:nvPr/>
        </p:nvCxnSpPr>
        <p:spPr>
          <a:xfrm>
            <a:off x="7819718" y="3864274"/>
            <a:ext cx="1155983" cy="99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828E252-1527-4D49-B0E8-E97E4CE9678C}"/>
              </a:ext>
            </a:extLst>
          </p:cNvPr>
          <p:cNvSpPr txBox="1"/>
          <p:nvPr/>
        </p:nvSpPr>
        <p:spPr>
          <a:xfrm>
            <a:off x="7708412" y="5848267"/>
            <a:ext cx="3171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* My Electric Avenue – EV Study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35B61AF-9EBC-4CFE-BF48-9987D8B90184}"/>
              </a:ext>
            </a:extLst>
          </p:cNvPr>
          <p:cNvSpPr/>
          <p:nvPr/>
        </p:nvSpPr>
        <p:spPr>
          <a:xfrm>
            <a:off x="4815005" y="1599551"/>
            <a:ext cx="1337095" cy="126780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Simulink Results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AD75394-11DC-4D7B-8807-2499EFE80BAD}"/>
              </a:ext>
            </a:extLst>
          </p:cNvPr>
          <p:cNvCxnSpPr>
            <a:cxnSpLocks/>
            <a:stCxn id="17" idx="6"/>
            <a:endCxn id="49" idx="2"/>
          </p:cNvCxnSpPr>
          <p:nvPr/>
        </p:nvCxnSpPr>
        <p:spPr>
          <a:xfrm flipV="1">
            <a:off x="4450023" y="3863325"/>
            <a:ext cx="364982" cy="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AF396C1D-6190-49DF-8629-60D072C922C9}"/>
              </a:ext>
            </a:extLst>
          </p:cNvPr>
          <p:cNvSpPr/>
          <p:nvPr/>
        </p:nvSpPr>
        <p:spPr>
          <a:xfrm>
            <a:off x="4815005" y="3229422"/>
            <a:ext cx="1337095" cy="1267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Calculator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58F313-6E1A-4431-AC24-7F74DBA8A0D1}"/>
              </a:ext>
            </a:extLst>
          </p:cNvPr>
          <p:cNvCxnSpPr>
            <a:cxnSpLocks/>
            <a:stCxn id="24" idx="0"/>
            <a:endCxn id="49" idx="4"/>
          </p:cNvCxnSpPr>
          <p:nvPr/>
        </p:nvCxnSpPr>
        <p:spPr>
          <a:xfrm flipV="1">
            <a:off x="5483553" y="4497228"/>
            <a:ext cx="0" cy="356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313D94D-B92A-432B-B539-C2BB3D03157A}"/>
              </a:ext>
            </a:extLst>
          </p:cNvPr>
          <p:cNvCxnSpPr>
            <a:cxnSpLocks/>
            <a:stCxn id="47" idx="4"/>
            <a:endCxn id="49" idx="0"/>
          </p:cNvCxnSpPr>
          <p:nvPr/>
        </p:nvCxnSpPr>
        <p:spPr>
          <a:xfrm>
            <a:off x="5483553" y="2867357"/>
            <a:ext cx="0" cy="362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AA8B090-D262-4946-8FE5-1E2E962863C2}"/>
              </a:ext>
            </a:extLst>
          </p:cNvPr>
          <p:cNvSpPr/>
          <p:nvPr/>
        </p:nvSpPr>
        <p:spPr>
          <a:xfrm>
            <a:off x="1108840" y="3219077"/>
            <a:ext cx="1337095" cy="1267806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Carbon Emission Report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20D2BAF-60FE-4117-B917-CF56DF3FA774}"/>
              </a:ext>
            </a:extLst>
          </p:cNvPr>
          <p:cNvSpPr/>
          <p:nvPr/>
        </p:nvSpPr>
        <p:spPr>
          <a:xfrm>
            <a:off x="1101070" y="4566213"/>
            <a:ext cx="1337095" cy="1267806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Average Weekly km Deficit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FCCCB6-6D43-4869-AFF8-11EFB54CC99C}"/>
              </a:ext>
            </a:extLst>
          </p:cNvPr>
          <p:cNvSpPr/>
          <p:nvPr/>
        </p:nvSpPr>
        <p:spPr>
          <a:xfrm>
            <a:off x="3116036" y="3229587"/>
            <a:ext cx="1337095" cy="1267806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Weekly</a:t>
            </a:r>
          </a:p>
          <a:p>
            <a:pPr algn="ctr"/>
            <a:r>
              <a:rPr lang="en-GB" sz="1600" dirty="0"/>
              <a:t>Home Travel Profile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2811B-02C4-4F09-82DB-44F8AFC67148}"/>
              </a:ext>
            </a:extLst>
          </p:cNvPr>
          <p:cNvSpPr txBox="1"/>
          <p:nvPr/>
        </p:nvSpPr>
        <p:spPr>
          <a:xfrm>
            <a:off x="2644283" y="6435731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CONSTRUCTING THE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85C61-08FD-4091-804B-5184216A4C14}"/>
              </a:ext>
            </a:extLst>
          </p:cNvPr>
          <p:cNvSpPr txBox="1"/>
          <p:nvPr/>
        </p:nvSpPr>
        <p:spPr>
          <a:xfrm>
            <a:off x="7708412" y="5825240"/>
            <a:ext cx="4851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* Findhorn Ecovillage Carbon Assessment 2015</a:t>
            </a:r>
          </a:p>
        </p:txBody>
      </p:sp>
    </p:spTree>
    <p:extLst>
      <p:ext uri="{BB962C8B-B14F-4D97-AF65-F5344CB8AC3E}">
        <p14:creationId xmlns:p14="http://schemas.microsoft.com/office/powerpoint/2010/main" val="399196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7" grpId="0" animBg="1"/>
      <p:bldP spid="24" grpId="0" animBg="1"/>
      <p:bldP spid="28" grpId="0" animBg="1"/>
      <p:bldP spid="30" grpId="0" animBg="1"/>
      <p:bldP spid="32" grpId="0" animBg="1"/>
      <p:bldP spid="37" grpId="0"/>
      <p:bldP spid="37" grpId="1"/>
      <p:bldP spid="47" grpId="0" animBg="1"/>
      <p:bldP spid="49" grpId="0" animBg="1"/>
      <p:bldP spid="25" grpId="0" animBg="1"/>
      <p:bldP spid="26" grpId="0" animBg="1"/>
      <p:bldP spid="27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3592-7EB1-4B6E-976B-EF13952A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97" y="907993"/>
            <a:ext cx="10058400" cy="49515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Controlled vs Uncontrolled – 100% EV Adoption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088CA-CEFE-4807-9554-B29226372551}"/>
              </a:ext>
            </a:extLst>
          </p:cNvPr>
          <p:cNvSpPr txBox="1"/>
          <p:nvPr/>
        </p:nvSpPr>
        <p:spPr>
          <a:xfrm>
            <a:off x="5137317" y="6410261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MODEL OUTPUTS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51D351-10F8-4505-B5C4-37A7903F4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74" y="1894222"/>
            <a:ext cx="11695805" cy="3626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79D251-1E8D-4BC7-A430-C4FDE263F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74" y="1894222"/>
            <a:ext cx="11695805" cy="3641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0038F3-27D2-4959-99A3-0D523C897E1A}"/>
              </a:ext>
            </a:extLst>
          </p:cNvPr>
          <p:cNvSpPr/>
          <p:nvPr/>
        </p:nvSpPr>
        <p:spPr>
          <a:xfrm>
            <a:off x="3062379" y="2337760"/>
            <a:ext cx="422694" cy="2794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03464 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6BEBB5-5BC9-4B32-B9C6-6E1784F5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54" y="788020"/>
            <a:ext cx="10058400" cy="60388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The Effect on Findhorn Ecovillage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B3F1A-3870-4EE3-9382-5E81F46CDA52}"/>
              </a:ext>
            </a:extLst>
          </p:cNvPr>
          <p:cNvSpPr txBox="1"/>
          <p:nvPr/>
        </p:nvSpPr>
        <p:spPr>
          <a:xfrm>
            <a:off x="7401465" y="2222124"/>
            <a:ext cx="4192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Remain a net exporter of electricity?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Would storage assist?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Do Findhorn Ecovillage require additional generation?</a:t>
            </a:r>
          </a:p>
          <a:p>
            <a:pPr marL="285750" indent="-285750">
              <a:buFontTx/>
              <a:buChar char="-"/>
            </a:pP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946A2-2310-46BD-8431-312C96BC70B2}"/>
              </a:ext>
            </a:extLst>
          </p:cNvPr>
          <p:cNvSpPr txBox="1"/>
          <p:nvPr/>
        </p:nvSpPr>
        <p:spPr>
          <a:xfrm>
            <a:off x="5137317" y="6410262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MODEL OUTPUTS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BF665-4177-4321-8ACF-A10E480B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7" y="1752870"/>
            <a:ext cx="7212508" cy="38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5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595A08-E567-4F04-9D7E-FB8C97AC5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2" y="1706339"/>
            <a:ext cx="10229850" cy="4229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2E65B9-C497-4F68-A798-52B8EB03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828548"/>
            <a:ext cx="10058400" cy="64198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Model Methodology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6EDC1-E454-4AB7-B100-3C8C3ECE8ACC}"/>
              </a:ext>
            </a:extLst>
          </p:cNvPr>
          <p:cNvSpPr txBox="1"/>
          <p:nvPr/>
        </p:nvSpPr>
        <p:spPr>
          <a:xfrm>
            <a:off x="6629686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HOMERPRO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3C08D-4040-40AD-AD21-86BA9FAD1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416" y="3095842"/>
            <a:ext cx="31718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9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DC11-9F3F-4589-8D37-3495FCC20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706886"/>
            <a:ext cx="10058400" cy="6867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Total Electricity Implications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6351C-84FC-47ED-AE4C-9C2C5C8D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5432"/>
            <a:ext cx="12192000" cy="532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4D0A9F-85CA-420F-BD05-8F87809EC7C6}"/>
              </a:ext>
            </a:extLst>
          </p:cNvPr>
          <p:cNvSpPr txBox="1"/>
          <p:nvPr/>
        </p:nvSpPr>
        <p:spPr>
          <a:xfrm>
            <a:off x="6629686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HOMERPRO RESULTS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B4E70A-3BF7-4A08-BC94-B1EB2F78A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312" y="1784588"/>
            <a:ext cx="4669941" cy="37676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1AEB3A-2F6F-48DD-8B80-011C14C8A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237" y="1793445"/>
            <a:ext cx="4669941" cy="376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6FF878-B656-4C5B-8807-9182F417F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452" y="1793444"/>
            <a:ext cx="4676037" cy="37676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A45DA5-8E49-44C7-8DC1-9EFA67C3F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346" y="2263451"/>
            <a:ext cx="4578493" cy="2737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413F48-A394-4660-803D-D42D53344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561" y="2269547"/>
            <a:ext cx="4560203" cy="27312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5666E9-6648-4AA1-9110-6BB30251DC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346" y="2263451"/>
            <a:ext cx="4560203" cy="2731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CF859-FA1D-47CF-B1CA-98672ED59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559" y="1793444"/>
            <a:ext cx="4669941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49C8DC-CCFF-4E07-A719-E84167E705FD}"/>
              </a:ext>
            </a:extLst>
          </p:cNvPr>
          <p:cNvSpPr txBox="1"/>
          <p:nvPr/>
        </p:nvSpPr>
        <p:spPr>
          <a:xfrm>
            <a:off x="6629686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HOMERPRO RESULTS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92A898D-E4DE-4FEA-B4A5-2270815D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53" y="794709"/>
            <a:ext cx="10058400" cy="64198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Investigating Further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5D802-B63E-40CD-948A-43E3962468AB}"/>
              </a:ext>
            </a:extLst>
          </p:cNvPr>
          <p:cNvSpPr txBox="1"/>
          <p:nvPr/>
        </p:nvSpPr>
        <p:spPr>
          <a:xfrm>
            <a:off x="225020" y="5266842"/>
            <a:ext cx="56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Reduced surplus electricity to sell back to grid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C0E0DB-235E-4C9F-81DC-ABFE177B20E9}"/>
              </a:ext>
            </a:extLst>
          </p:cNvPr>
          <p:cNvSpPr txBox="1"/>
          <p:nvPr/>
        </p:nvSpPr>
        <p:spPr>
          <a:xfrm>
            <a:off x="6284351" y="5266842"/>
            <a:ext cx="51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Notable increase in dependence on grid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CD408-8FD2-4F94-B8F5-5C873E1E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8020"/>
            <a:ext cx="5955173" cy="3184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F96F4-503B-4C7E-8E93-2912EDAA0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14669"/>
            <a:ext cx="5955172" cy="31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8461FC-6F68-4C50-A65E-69C1879A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94" y="1010069"/>
            <a:ext cx="10058400" cy="543361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Redox Flow Battery – 25 kW, 50 kWh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D2AC0-38F5-40BE-A4B8-1245C8563E2C}"/>
              </a:ext>
            </a:extLst>
          </p:cNvPr>
          <p:cNvSpPr txBox="1"/>
          <p:nvPr/>
        </p:nvSpPr>
        <p:spPr>
          <a:xfrm>
            <a:off x="6629686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HOMERPRO RESULTS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EB5CE6-7BBD-468C-AD73-46FE5F9E7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358249"/>
              </p:ext>
            </p:extLst>
          </p:nvPr>
        </p:nvGraphicFramePr>
        <p:xfrm>
          <a:off x="273035" y="2495972"/>
          <a:ext cx="7162935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2587">
                  <a:extLst>
                    <a:ext uri="{9D8B030D-6E8A-4147-A177-3AD203B41FA5}">
                      <a16:colId xmlns:a16="http://schemas.microsoft.com/office/drawing/2014/main" val="2961042867"/>
                    </a:ext>
                  </a:extLst>
                </a:gridCol>
                <a:gridCol w="1432587">
                  <a:extLst>
                    <a:ext uri="{9D8B030D-6E8A-4147-A177-3AD203B41FA5}">
                      <a16:colId xmlns:a16="http://schemas.microsoft.com/office/drawing/2014/main" val="2742667401"/>
                    </a:ext>
                  </a:extLst>
                </a:gridCol>
                <a:gridCol w="1432587">
                  <a:extLst>
                    <a:ext uri="{9D8B030D-6E8A-4147-A177-3AD203B41FA5}">
                      <a16:colId xmlns:a16="http://schemas.microsoft.com/office/drawing/2014/main" val="2999808426"/>
                    </a:ext>
                  </a:extLst>
                </a:gridCol>
                <a:gridCol w="1432587">
                  <a:extLst>
                    <a:ext uri="{9D8B030D-6E8A-4147-A177-3AD203B41FA5}">
                      <a16:colId xmlns:a16="http://schemas.microsoft.com/office/drawing/2014/main" val="2270579119"/>
                    </a:ext>
                  </a:extLst>
                </a:gridCol>
                <a:gridCol w="1432587">
                  <a:extLst>
                    <a:ext uri="{9D8B030D-6E8A-4147-A177-3AD203B41FA5}">
                      <a16:colId xmlns:a16="http://schemas.microsoft.com/office/drawing/2014/main" val="1067679971"/>
                    </a:ext>
                  </a:extLst>
                </a:gridCol>
              </a:tblGrid>
              <a:tr h="334395"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Scenario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Imports Increase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Surplus Decrease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615671"/>
                  </a:ext>
                </a:extLst>
              </a:tr>
              <a:tr h="59676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Without 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Redox 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Without 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Redox Battery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62453"/>
                  </a:ext>
                </a:extLst>
              </a:tr>
              <a:tr h="343022">
                <a:tc>
                  <a:txBody>
                    <a:bodyPr/>
                    <a:lstStyle/>
                    <a:p>
                      <a:r>
                        <a:rPr lang="en-GB" dirty="0"/>
                        <a:t>25% EVs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759942"/>
                  </a:ext>
                </a:extLst>
              </a:tr>
              <a:tr h="343022">
                <a:tc>
                  <a:txBody>
                    <a:bodyPr/>
                    <a:lstStyle/>
                    <a:p>
                      <a:r>
                        <a:rPr lang="en-GB" dirty="0"/>
                        <a:t>50% EVs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028402"/>
                  </a:ext>
                </a:extLst>
              </a:tr>
              <a:tr h="343022">
                <a:tc>
                  <a:txBody>
                    <a:bodyPr/>
                    <a:lstStyle/>
                    <a:p>
                      <a:r>
                        <a:rPr lang="en-GB" dirty="0"/>
                        <a:t>75% EVs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411720"/>
                  </a:ext>
                </a:extLst>
              </a:tr>
              <a:tr h="343022">
                <a:tc>
                  <a:txBody>
                    <a:bodyPr/>
                    <a:lstStyle/>
                    <a:p>
                      <a:r>
                        <a:rPr lang="en-GB" dirty="0"/>
                        <a:t>100% EVs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-22.6%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71920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1DB121B-28BE-4F57-8DE9-1EE536D55038}"/>
              </a:ext>
            </a:extLst>
          </p:cNvPr>
          <p:cNvSpPr/>
          <p:nvPr/>
        </p:nvSpPr>
        <p:spPr>
          <a:xfrm>
            <a:off x="1708030" y="3502325"/>
            <a:ext cx="1440612" cy="1462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015D22C-A75A-493E-B6FB-34749DD9C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3939" y="2398143"/>
            <a:ext cx="3559761" cy="26635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EF6A0C-E89D-426D-B6FC-2D364DF3C12D}"/>
              </a:ext>
            </a:extLst>
          </p:cNvPr>
          <p:cNvSpPr/>
          <p:nvPr/>
        </p:nvSpPr>
        <p:spPr>
          <a:xfrm>
            <a:off x="4551872" y="3502325"/>
            <a:ext cx="1440612" cy="1462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5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1181 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1181 0.000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CB23-E6F1-46CF-B0D0-0619124D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63" y="620590"/>
            <a:ext cx="10058400" cy="59004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Project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9E1EC-07E1-441E-A250-7DBE3352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89612"/>
            <a:ext cx="10058400" cy="79394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To study the effect of EV adoption on the electricity demand/generation in Findhorn Ecovillage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8205F-5C00-4B6C-8724-AD3DAD62697D}"/>
              </a:ext>
            </a:extLst>
          </p:cNvPr>
          <p:cNvSpPr txBox="1"/>
          <p:nvPr/>
        </p:nvSpPr>
        <p:spPr>
          <a:xfrm>
            <a:off x="120770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21A2BF-ED26-4267-87D6-4FEE5A3E5CC0}"/>
              </a:ext>
            </a:extLst>
          </p:cNvPr>
          <p:cNvSpPr txBox="1">
            <a:spLocks/>
          </p:cNvSpPr>
          <p:nvPr/>
        </p:nvSpPr>
        <p:spPr>
          <a:xfrm>
            <a:off x="989163" y="2572040"/>
            <a:ext cx="10058400" cy="59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1C166A-385B-421A-8101-C60E2ABE151B}"/>
              </a:ext>
            </a:extLst>
          </p:cNvPr>
          <p:cNvSpPr txBox="1">
            <a:spLocks/>
          </p:cNvSpPr>
          <p:nvPr/>
        </p:nvSpPr>
        <p:spPr>
          <a:xfrm>
            <a:off x="989163" y="3450566"/>
            <a:ext cx="10058400" cy="242230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Create a EV battery model to output time-series charging demand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Create a model to generate an annual time-series EV charging demand for Findhorn in Ecovillage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Model 25%, 50%, 75%, 100% EV Adoption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900" dirty="0">
                <a:latin typeface="Century Gothic" panose="020B0502020202020204" pitchFamily="34" charset="0"/>
              </a:rPr>
              <a:t>Simulate the new Ecovillage demand and assess the impact according to the Key Performance Indicator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700" dirty="0">
                <a:latin typeface="Century Gothic" panose="020B0502020202020204" pitchFamily="34" charset="0"/>
              </a:rPr>
              <a:t>Remain a net exporter of electricity</a:t>
            </a:r>
          </a:p>
          <a:p>
            <a:pPr marL="0" indent="0"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en-GB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2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7"/>
    </mc:Choice>
    <mc:Fallback xmlns="">
      <p:transition spd="slow" advTm="3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A62FF-D25F-406B-96C2-F994093A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63" y="1895778"/>
            <a:ext cx="4676037" cy="3834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6E6C46-B482-4F54-8764-1EB4B0CF1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895779"/>
            <a:ext cx="4808328" cy="38347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380EF4E-600B-4EF3-AF5A-80CD3571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947738"/>
            <a:ext cx="10058400" cy="54292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Redox Flow Battery – 25 kW, 50 kWh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FA2E3-CF1A-44E0-96B3-2B2532BE9527}"/>
              </a:ext>
            </a:extLst>
          </p:cNvPr>
          <p:cNvSpPr txBox="1"/>
          <p:nvPr/>
        </p:nvSpPr>
        <p:spPr>
          <a:xfrm>
            <a:off x="6629686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HOMERPRO RESULTS</a:t>
            </a:r>
          </a:p>
        </p:txBody>
      </p:sp>
    </p:spTree>
    <p:extLst>
      <p:ext uri="{BB962C8B-B14F-4D97-AF65-F5344CB8AC3E}">
        <p14:creationId xmlns:p14="http://schemas.microsoft.com/office/powerpoint/2010/main" val="36260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CF1C-6DEF-42C1-AEBB-3A9F6BE8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9" y="842876"/>
            <a:ext cx="10058400" cy="62455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Integrating New Wind Generation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2C9A7A-A1D2-4A65-AEF7-372634BD1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665"/>
            <a:ext cx="12192000" cy="37677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1957B6-AC6E-44A5-8FB5-9E0A4E2CE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6665"/>
            <a:ext cx="12192000" cy="3771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612E3C-36FF-4856-986B-86EF3E7B8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6665"/>
            <a:ext cx="12192000" cy="377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2A9BEF-7DAD-4560-AFCF-83F4A3B597D4}"/>
              </a:ext>
            </a:extLst>
          </p:cNvPr>
          <p:cNvSpPr txBox="1"/>
          <p:nvPr/>
        </p:nvSpPr>
        <p:spPr>
          <a:xfrm>
            <a:off x="6629686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HOMERPRO RESULTS</a:t>
            </a:r>
          </a:p>
        </p:txBody>
      </p:sp>
    </p:spTree>
    <p:extLst>
      <p:ext uri="{BB962C8B-B14F-4D97-AF65-F5344CB8AC3E}">
        <p14:creationId xmlns:p14="http://schemas.microsoft.com/office/powerpoint/2010/main" val="214070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CF1C-6DEF-42C1-AEBB-3A9F6BE8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846007"/>
            <a:ext cx="10058400" cy="624552"/>
          </a:xfrm>
        </p:spPr>
        <p:txBody>
          <a:bodyPr>
            <a:normAutofit/>
          </a:bodyPr>
          <a:lstStyle/>
          <a:p>
            <a:r>
              <a:rPr lang="en-GB" sz="2800" i="1" dirty="0">
                <a:latin typeface="Century Gothic" panose="020B0502020202020204" pitchFamily="34" charset="0"/>
              </a:rPr>
              <a:t>Is Solar PV More Suitable</a:t>
            </a:r>
            <a:r>
              <a:rPr lang="en-GB" sz="2800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E653E3-C117-4407-A3A8-5EEBD707D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820"/>
            <a:ext cx="12192000" cy="377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420851-56B2-4BDE-8286-2C260DC7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9820"/>
            <a:ext cx="12192000" cy="37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BDAD6D-7182-4AC8-9F4B-51B491FF2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9820"/>
            <a:ext cx="12192000" cy="3773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EFEEB-5E0A-445F-A7B8-B7FB8E4F082A}"/>
              </a:ext>
            </a:extLst>
          </p:cNvPr>
          <p:cNvSpPr txBox="1"/>
          <p:nvPr/>
        </p:nvSpPr>
        <p:spPr>
          <a:xfrm>
            <a:off x="6629686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HOMERPRO RESULTS</a:t>
            </a:r>
          </a:p>
        </p:txBody>
      </p:sp>
    </p:spTree>
    <p:extLst>
      <p:ext uri="{BB962C8B-B14F-4D97-AF65-F5344CB8AC3E}">
        <p14:creationId xmlns:p14="http://schemas.microsoft.com/office/powerpoint/2010/main" val="21772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13E356-E88E-417B-8AF7-C8CA45100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272" y="1763503"/>
            <a:ext cx="6806728" cy="37658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1513DD-8CEC-4F67-ACA9-C78FC20DD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6" y="1726163"/>
            <a:ext cx="6841091" cy="38031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2E414B-B275-4087-A5BF-2DFE1AFE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19508"/>
            <a:ext cx="10058400" cy="59004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Net Exporter of Electricity?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D6D797-30BD-43B8-B733-AC64FE25906A}"/>
              </a:ext>
            </a:extLst>
          </p:cNvPr>
          <p:cNvCxnSpPr/>
          <p:nvPr/>
        </p:nvCxnSpPr>
        <p:spPr>
          <a:xfrm flipH="1">
            <a:off x="3604653" y="219291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B6B610-3BAC-46D5-B6B7-5336A7A31CAD}"/>
              </a:ext>
            </a:extLst>
          </p:cNvPr>
          <p:cNvCxnSpPr/>
          <p:nvPr/>
        </p:nvCxnSpPr>
        <p:spPr>
          <a:xfrm flipH="1">
            <a:off x="8823575" y="2233342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95CA57-FEC7-452B-9A21-E68E967BBBAE}"/>
              </a:ext>
            </a:extLst>
          </p:cNvPr>
          <p:cNvSpPr txBox="1"/>
          <p:nvPr/>
        </p:nvSpPr>
        <p:spPr>
          <a:xfrm>
            <a:off x="8439118" y="6428283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SUGGESTIONS</a:t>
            </a:r>
          </a:p>
        </p:txBody>
      </p:sp>
    </p:spTree>
    <p:extLst>
      <p:ext uri="{BB962C8B-B14F-4D97-AF65-F5344CB8AC3E}">
        <p14:creationId xmlns:p14="http://schemas.microsoft.com/office/powerpoint/2010/main" val="32962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00131 0.07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00143 0.086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DDD5A-8958-47A6-8635-A76A403B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005" y="1675746"/>
            <a:ext cx="6722888" cy="37362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DEDCCB-B855-4E85-A201-BB6FD40D3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8212"/>
            <a:ext cx="6755361" cy="373620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A8817D7-AC55-4A97-A76A-C9808ABC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19508"/>
            <a:ext cx="10058400" cy="59004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Considering the Surplus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675463-66A7-467A-82E3-B74FDB78363D}"/>
              </a:ext>
            </a:extLst>
          </p:cNvPr>
          <p:cNvCxnSpPr/>
          <p:nvPr/>
        </p:nvCxnSpPr>
        <p:spPr>
          <a:xfrm flipH="1">
            <a:off x="3427372" y="2939358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6AD05F-110D-423C-AB65-F1FA787553F5}"/>
              </a:ext>
            </a:extLst>
          </p:cNvPr>
          <p:cNvCxnSpPr>
            <a:cxnSpLocks/>
          </p:cNvCxnSpPr>
          <p:nvPr/>
        </p:nvCxnSpPr>
        <p:spPr>
          <a:xfrm flipH="1">
            <a:off x="8454613" y="2957519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874205-5388-407D-8599-DB3D7B035958}"/>
              </a:ext>
            </a:extLst>
          </p:cNvPr>
          <p:cNvSpPr txBox="1"/>
          <p:nvPr/>
        </p:nvSpPr>
        <p:spPr>
          <a:xfrm>
            <a:off x="8439118" y="6428283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SUGGESTIONS</a:t>
            </a:r>
          </a:p>
        </p:txBody>
      </p:sp>
    </p:spTree>
    <p:extLst>
      <p:ext uri="{BB962C8B-B14F-4D97-AF65-F5344CB8AC3E}">
        <p14:creationId xmlns:p14="http://schemas.microsoft.com/office/powerpoint/2010/main" val="36777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0091 0.0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0.00026 -0.103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4875B61-03FA-47E7-BF34-963886E5D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5633" y="1727019"/>
            <a:ext cx="4229567" cy="40227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82DA8A-EB46-4B8E-ACFA-BDD9D005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97476"/>
            <a:ext cx="10058400" cy="62455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Final Proposal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8800A-D95D-4FCC-A3AD-C61B3201E10F}"/>
              </a:ext>
            </a:extLst>
          </p:cNvPr>
          <p:cNvSpPr txBox="1"/>
          <p:nvPr/>
        </p:nvSpPr>
        <p:spPr>
          <a:xfrm>
            <a:off x="8439118" y="6428283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SUGGESTIONS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F3BAD0-8B52-47BC-BA61-C973599E04AF}"/>
              </a:ext>
            </a:extLst>
          </p:cNvPr>
          <p:cNvSpPr txBox="1">
            <a:spLocks/>
          </p:cNvSpPr>
          <p:nvPr/>
        </p:nvSpPr>
        <p:spPr>
          <a:xfrm>
            <a:off x="1152783" y="2043118"/>
            <a:ext cx="5224571" cy="3390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Implement controlled charging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>
                <a:latin typeface="Century Gothic" panose="020B0502020202020204" pitchFamily="34" charset="0"/>
              </a:rPr>
              <a:t>Existing EV control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Utilise the Redox Flow Battery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Install 300 kW solar PV farm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>
                <a:latin typeface="Century Gothic" panose="020B0502020202020204" pitchFamily="34" charset="0"/>
              </a:rPr>
              <a:t>Surrounding area owned suitable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CF1C-6DEF-42C1-AEBB-3A9F6BE8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80" y="1063358"/>
            <a:ext cx="10058400" cy="62455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E73AF-3508-46A7-A0DC-A4D6F4A7B96B}"/>
              </a:ext>
            </a:extLst>
          </p:cNvPr>
          <p:cNvSpPr txBox="1"/>
          <p:nvPr/>
        </p:nvSpPr>
        <p:spPr>
          <a:xfrm>
            <a:off x="10259788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CONCLUSION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B287E6-6A4E-46A4-9FBE-98D7CF14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852" y="1871716"/>
            <a:ext cx="5801117" cy="39427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Ecovillage will be net importer at 50% EV adoption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Mitigation required to remain net exporter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Current generation is wind-dependant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Requires complimentary generation during summer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300 kW solar PV installation achieves 43% grid imports at 100% EV adoption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Increases surplus, decreases grid imports</a:t>
            </a:r>
          </a:p>
        </p:txBody>
      </p:sp>
      <p:pic>
        <p:nvPicPr>
          <p:cNvPr id="1030" name="Picture 6" descr="Image result for wind and solar pv">
            <a:extLst>
              <a:ext uri="{FF2B5EF4-FFF2-40B4-BE49-F238E27FC236}">
                <a16:creationId xmlns:a16="http://schemas.microsoft.com/office/drawing/2014/main" id="{08A7F343-7AA8-4A27-9A24-1D4879659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0" y="1871716"/>
            <a:ext cx="5111955" cy="37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AB1CFD-93E9-4A2F-AE38-06CDB334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30" y="671021"/>
            <a:ext cx="10058400" cy="68678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Future 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00FCB4-EE5C-4EA3-8597-48D2B1722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36" y="1775642"/>
            <a:ext cx="6698749" cy="40991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Simulate further control situations and different charger types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Investigate vehicle-to-grid connection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Mitigate need for scaled storage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Financial analysis of surplus/import implications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Analyse carbon footprint consequences of adoption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Larger renewable capacity installation to reduce CO2 emissions</a:t>
            </a:r>
            <a:endParaRPr lang="en-GB" sz="20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0E430-3240-48A6-9FF5-17F743A1ABA1}"/>
              </a:ext>
            </a:extLst>
          </p:cNvPr>
          <p:cNvSpPr txBox="1"/>
          <p:nvPr/>
        </p:nvSpPr>
        <p:spPr>
          <a:xfrm>
            <a:off x="10259788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60879C-15C2-4701-8969-9C2089D7E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079" y="2039313"/>
            <a:ext cx="46767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CC0B4-A325-4B8E-916A-DF69664A8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F7605-C086-4F87-9763-83128F47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5432"/>
            <a:ext cx="12192000" cy="53256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C56759-7EC9-43C6-B1C5-AF3FD9EF7DDF}"/>
              </a:ext>
            </a:extLst>
          </p:cNvPr>
          <p:cNvCxnSpPr/>
          <p:nvPr/>
        </p:nvCxnSpPr>
        <p:spPr>
          <a:xfrm>
            <a:off x="4477512" y="4206240"/>
            <a:ext cx="3236976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F6D780-3645-495D-A259-69F826EA48CA}"/>
              </a:ext>
            </a:extLst>
          </p:cNvPr>
          <p:cNvSpPr txBox="1"/>
          <p:nvPr/>
        </p:nvSpPr>
        <p:spPr>
          <a:xfrm>
            <a:off x="10259788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722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"/>
    </mc:Choice>
    <mc:Fallback xmlns="">
      <p:transition spd="slow" advTm="17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93C251-2702-4952-B382-BDA717E84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9262" y="1640662"/>
            <a:ext cx="3400425" cy="28860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7909C7-0898-4FEC-B3F4-EC51AD4A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93095"/>
            <a:ext cx="10058400" cy="58526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Why?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1BE57-2E7C-466A-8B26-FAEF0C0C3A76}"/>
              </a:ext>
            </a:extLst>
          </p:cNvPr>
          <p:cNvSpPr txBox="1"/>
          <p:nvPr/>
        </p:nvSpPr>
        <p:spPr>
          <a:xfrm>
            <a:off x="1192170" y="1767006"/>
            <a:ext cx="59245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Transport accounts for 40% of energy consumption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1 in 50 new cars sold is an electric vehicle</a:t>
            </a:r>
          </a:p>
          <a:p>
            <a:pPr>
              <a:buClr>
                <a:schemeClr val="accent1"/>
              </a:buClr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Implications for the grid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Is decentralization the future?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2F72D-E298-4830-BB3C-4AF7DDE357EF}"/>
              </a:ext>
            </a:extLst>
          </p:cNvPr>
          <p:cNvSpPr txBox="1"/>
          <p:nvPr/>
        </p:nvSpPr>
        <p:spPr>
          <a:xfrm>
            <a:off x="7980840" y="1383623"/>
            <a:ext cx="31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Energy Consumption – UK 2016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660DD-390A-44C9-9B36-5E6E8F499258}"/>
              </a:ext>
            </a:extLst>
          </p:cNvPr>
          <p:cNvSpPr txBox="1"/>
          <p:nvPr/>
        </p:nvSpPr>
        <p:spPr>
          <a:xfrm>
            <a:off x="120770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pic>
        <p:nvPicPr>
          <p:cNvPr id="8" name="Picture 2" descr="microgrid finance">
            <a:extLst>
              <a:ext uri="{FF2B5EF4-FFF2-40B4-BE49-F238E27FC236}">
                <a16:creationId xmlns:a16="http://schemas.microsoft.com/office/drawing/2014/main" id="{4BDE35C6-BAB4-423D-AAD4-473F3843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65" y="4471946"/>
            <a:ext cx="3874658" cy="12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5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"/>
    </mc:Choice>
    <mc:Fallback xmlns="">
      <p:transition spd="slow" advTm="1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1B421-3715-4124-9ED4-649E4CA3B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29" y="1761765"/>
            <a:ext cx="5079233" cy="42767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Distributed Energy Resources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Century Gothic" panose="020B0502020202020204" pitchFamily="34" charset="0"/>
              </a:rPr>
              <a:t>Wind: 3 V29 (225kW), 1 V17 (75kW)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Century Gothic" panose="020B0502020202020204" pitchFamily="34" charset="0"/>
              </a:rPr>
              <a:t>Solar PV (25kW)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Century Gothic" panose="020B0502020202020204" pitchFamily="34" charset="0"/>
              </a:rPr>
              <a:t>Redox Flow Battery (Inactive)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Ecovillage of 500 residents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Century Gothic" panose="020B0502020202020204" pitchFamily="34" charset="0"/>
              </a:rPr>
              <a:t>Emerging interest in EVs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200" dirty="0">
                <a:latin typeface="Century Gothic" panose="020B0502020202020204" pitchFamily="34" charset="0"/>
              </a:rPr>
              <a:t>Long-term affect for Ecovillage?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E3AF99-0EB1-42AB-96B0-3D4AEF5C7458}"/>
              </a:ext>
            </a:extLst>
          </p:cNvPr>
          <p:cNvSpPr txBox="1">
            <a:spLocks/>
          </p:cNvSpPr>
          <p:nvPr/>
        </p:nvSpPr>
        <p:spPr>
          <a:xfrm>
            <a:off x="871429" y="498529"/>
            <a:ext cx="10058400" cy="585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entury Gothic" panose="020B0502020202020204" pitchFamily="34" charset="0"/>
              </a:rPr>
              <a:t>Findhorn Ecovillage</a:t>
            </a:r>
          </a:p>
        </p:txBody>
      </p:sp>
      <p:pic>
        <p:nvPicPr>
          <p:cNvPr id="2050" name="Picture 2" descr="Image result for findhorn ecovillage">
            <a:extLst>
              <a:ext uri="{FF2B5EF4-FFF2-40B4-BE49-F238E27FC236}">
                <a16:creationId xmlns:a16="http://schemas.microsoft.com/office/drawing/2014/main" id="{35ECB025-1C36-4720-B68F-E838B65C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1380"/>
            <a:ext cx="5644390" cy="36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60B9EB-F78C-4D5D-AACA-0D4C08605698}"/>
              </a:ext>
            </a:extLst>
          </p:cNvPr>
          <p:cNvSpPr txBox="1"/>
          <p:nvPr/>
        </p:nvSpPr>
        <p:spPr>
          <a:xfrm>
            <a:off x="120770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2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"/>
    </mc:Choice>
    <mc:Fallback xmlns="">
      <p:transition spd="slow" advTm="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D8205F-5C00-4B6C-8724-AD3DAD62697D}"/>
              </a:ext>
            </a:extLst>
          </p:cNvPr>
          <p:cNvSpPr txBox="1"/>
          <p:nvPr/>
        </p:nvSpPr>
        <p:spPr>
          <a:xfrm>
            <a:off x="120770" y="6407050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21A2BF-ED26-4267-87D6-4FEE5A3E5CC0}"/>
              </a:ext>
            </a:extLst>
          </p:cNvPr>
          <p:cNvSpPr txBox="1">
            <a:spLocks/>
          </p:cNvSpPr>
          <p:nvPr/>
        </p:nvSpPr>
        <p:spPr>
          <a:xfrm>
            <a:off x="989163" y="690101"/>
            <a:ext cx="2418271" cy="59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1C166A-385B-421A-8101-C60E2ABE151B}"/>
              </a:ext>
            </a:extLst>
          </p:cNvPr>
          <p:cNvSpPr txBox="1">
            <a:spLocks/>
          </p:cNvSpPr>
          <p:nvPr/>
        </p:nvSpPr>
        <p:spPr>
          <a:xfrm>
            <a:off x="4370718" y="1935695"/>
            <a:ext cx="7352580" cy="34417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Create a EV battery model to output time-series charging demand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Century Gothic" panose="020B0502020202020204" pitchFamily="34" charset="0"/>
              </a:rPr>
              <a:t>Create a model to generate an annual time-series EV charging demand for Findhorn in Ecovillage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900" dirty="0">
                <a:latin typeface="Century Gothic" panose="020B0502020202020204" pitchFamily="34" charset="0"/>
              </a:rPr>
              <a:t>Simulate the new Ecovillage demand and assess the impact according to determined Key Performance Indicators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700" dirty="0">
                <a:latin typeface="Century Gothic" panose="020B0502020202020204" pitchFamily="34" charset="0"/>
              </a:rPr>
              <a:t>Remain a net exporter of electricity</a:t>
            </a:r>
          </a:p>
          <a:p>
            <a:pPr marL="0" indent="0"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endParaRPr lang="en-GB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27C076-4004-48B4-85F5-326497FC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33" y="1507466"/>
            <a:ext cx="3493698" cy="3843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14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6"/>
    </mc:Choice>
    <mc:Fallback xmlns="">
      <p:transition spd="slow" advTm="6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C0EFC5-F3C6-4126-B6BE-E0FA9E63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532" y="648692"/>
            <a:ext cx="10058400" cy="64198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Model Methodology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E5B7FA-3BFB-4CD9-B57E-5AB7C7C8C267}"/>
              </a:ext>
            </a:extLst>
          </p:cNvPr>
          <p:cNvSpPr txBox="1"/>
          <p:nvPr/>
        </p:nvSpPr>
        <p:spPr>
          <a:xfrm>
            <a:off x="2644283" y="6435731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CONSTRUCTING THE MODEL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7EF0AC-1C46-4C3E-A22B-5B5DF52C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2" y="1532169"/>
            <a:ext cx="10229850" cy="4229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16319D-3C2C-4EA4-8E47-08FEC03C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532" y="4222301"/>
            <a:ext cx="29908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E1508D-A6D4-44A7-8AA1-5554CC95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602" y="2866513"/>
            <a:ext cx="4629150" cy="24288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573EF8-E9E7-48D6-9048-A1885280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83531"/>
            <a:ext cx="10058400" cy="64198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Selecting EVs</a:t>
            </a:r>
          </a:p>
        </p:txBody>
      </p:sp>
      <p:pic>
        <p:nvPicPr>
          <p:cNvPr id="4098" name="Picture 2" descr="Image result for bmw i3">
            <a:extLst>
              <a:ext uri="{FF2B5EF4-FFF2-40B4-BE49-F238E27FC236}">
                <a16:creationId xmlns:a16="http://schemas.microsoft.com/office/drawing/2014/main" id="{BC88A999-A064-4FA3-8BEE-DE246888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166" y="2363803"/>
            <a:ext cx="6841257" cy="29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856719-38B2-444B-94D5-7195BBCBE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4" y="2866513"/>
            <a:ext cx="4048125" cy="23050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491E80E-4264-442D-A238-C8B2FEFD0484}"/>
              </a:ext>
            </a:extLst>
          </p:cNvPr>
          <p:cNvSpPr txBox="1">
            <a:spLocks/>
          </p:cNvSpPr>
          <p:nvPr/>
        </p:nvSpPr>
        <p:spPr>
          <a:xfrm>
            <a:off x="1320641" y="1721818"/>
            <a:ext cx="1760220" cy="6419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entury Gothic" panose="020B0502020202020204" pitchFamily="34" charset="0"/>
              </a:rPr>
              <a:t>BMW i3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7C33197-3B8B-4660-A9B2-98E67080073C}"/>
              </a:ext>
            </a:extLst>
          </p:cNvPr>
          <p:cNvSpPr txBox="1">
            <a:spLocks/>
          </p:cNvSpPr>
          <p:nvPr/>
        </p:nvSpPr>
        <p:spPr>
          <a:xfrm>
            <a:off x="5256132" y="1721818"/>
            <a:ext cx="1956435" cy="6419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entury Gothic" panose="020B0502020202020204" pitchFamily="34" charset="0"/>
              </a:rPr>
              <a:t>Nissan Leaf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F5C9B8-336B-467C-8DD4-3522A99292F3}"/>
              </a:ext>
            </a:extLst>
          </p:cNvPr>
          <p:cNvSpPr txBox="1">
            <a:spLocks/>
          </p:cNvSpPr>
          <p:nvPr/>
        </p:nvSpPr>
        <p:spPr>
          <a:xfrm>
            <a:off x="9387839" y="1721818"/>
            <a:ext cx="2067383" cy="6419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Century Gothic" panose="020B0502020202020204" pitchFamily="34" charset="0"/>
              </a:rPr>
              <a:t>Renault Zoe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66C7B-EA07-4DF5-957D-54D423E24F60}"/>
              </a:ext>
            </a:extLst>
          </p:cNvPr>
          <p:cNvSpPr txBox="1"/>
          <p:nvPr/>
        </p:nvSpPr>
        <p:spPr>
          <a:xfrm>
            <a:off x="2644283" y="6435731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CONSTRUCTING THE MODEL</a:t>
            </a:r>
          </a:p>
        </p:txBody>
      </p:sp>
    </p:spTree>
    <p:extLst>
      <p:ext uri="{BB962C8B-B14F-4D97-AF65-F5344CB8AC3E}">
        <p14:creationId xmlns:p14="http://schemas.microsoft.com/office/powerpoint/2010/main" val="15331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180F-451B-47A9-A78F-71794BB0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55" y="762821"/>
            <a:ext cx="10058400" cy="60388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Simulink EV Battery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98515-8103-4813-9097-F8C44D1A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5432"/>
            <a:ext cx="12192000" cy="5325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170BB6D-6D0A-4C04-B367-F2AFA373D23C}"/>
              </a:ext>
            </a:extLst>
          </p:cNvPr>
          <p:cNvSpPr/>
          <p:nvPr/>
        </p:nvSpPr>
        <p:spPr>
          <a:xfrm>
            <a:off x="1561377" y="3066475"/>
            <a:ext cx="1337095" cy="12678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Rated Capacity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70A71A-2087-4CC5-8C7C-3485896BAB9C}"/>
              </a:ext>
            </a:extLst>
          </p:cNvPr>
          <p:cNvSpPr/>
          <p:nvPr/>
        </p:nvSpPr>
        <p:spPr>
          <a:xfrm>
            <a:off x="1561376" y="4422954"/>
            <a:ext cx="1337095" cy="12678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EV Type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2283D5-8F87-4288-93D1-8BD899A50C78}"/>
              </a:ext>
            </a:extLst>
          </p:cNvPr>
          <p:cNvSpPr/>
          <p:nvPr/>
        </p:nvSpPr>
        <p:spPr>
          <a:xfrm>
            <a:off x="1561377" y="1692744"/>
            <a:ext cx="1337095" cy="12678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Nominal Voltage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9FDB1E-3610-4CA8-BC30-9A4C24EA3B0A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2898472" y="2326647"/>
            <a:ext cx="1684846" cy="1222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874E02-95ED-413A-B506-93F10D4260CF}"/>
              </a:ext>
            </a:extLst>
          </p:cNvPr>
          <p:cNvCxnSpPr>
            <a:cxnSpLocks/>
            <a:stCxn id="6" idx="6"/>
            <a:endCxn id="17" idx="2"/>
          </p:cNvCxnSpPr>
          <p:nvPr/>
        </p:nvCxnSpPr>
        <p:spPr>
          <a:xfrm>
            <a:off x="2898472" y="3700378"/>
            <a:ext cx="16879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D8FF65-D71E-4683-923F-BEB3BD611B38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2898471" y="3845399"/>
            <a:ext cx="1684846" cy="1211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C4EAD11-00D5-4928-83F6-3220C98597C7}"/>
              </a:ext>
            </a:extLst>
          </p:cNvPr>
          <p:cNvSpPr/>
          <p:nvPr/>
        </p:nvSpPr>
        <p:spPr>
          <a:xfrm>
            <a:off x="4586426" y="3066475"/>
            <a:ext cx="1337095" cy="1267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Simulink Battery Model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B6C5EE5-F8B5-41A4-81D8-50C273B77FEC}"/>
              </a:ext>
            </a:extLst>
          </p:cNvPr>
          <p:cNvSpPr/>
          <p:nvPr/>
        </p:nvSpPr>
        <p:spPr>
          <a:xfrm>
            <a:off x="4586426" y="4704274"/>
            <a:ext cx="1337095" cy="126780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Customisable</a:t>
            </a:r>
          </a:p>
          <a:p>
            <a:pPr algn="ctr"/>
            <a:r>
              <a:rPr lang="en-GB" sz="1100" dirty="0"/>
              <a:t>Parameters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0EE0D8-52B9-43FF-BA34-81AA2E050C03}"/>
              </a:ext>
            </a:extLst>
          </p:cNvPr>
          <p:cNvSpPr/>
          <p:nvPr/>
        </p:nvSpPr>
        <p:spPr>
          <a:xfrm>
            <a:off x="6939821" y="3075101"/>
            <a:ext cx="1337095" cy="1267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Charging Simulator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FC61CA-3288-438F-85E5-1A82750F23E3}"/>
              </a:ext>
            </a:extLst>
          </p:cNvPr>
          <p:cNvSpPr/>
          <p:nvPr/>
        </p:nvSpPr>
        <p:spPr>
          <a:xfrm>
            <a:off x="9539376" y="3075101"/>
            <a:ext cx="1337095" cy="126780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Time-series power demand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AA51CB-D335-4A3A-B3BB-C957BFE8294D}"/>
              </a:ext>
            </a:extLst>
          </p:cNvPr>
          <p:cNvCxnSpPr>
            <a:cxnSpLocks/>
            <a:stCxn id="28" idx="6"/>
            <a:endCxn id="32" idx="2"/>
          </p:cNvCxnSpPr>
          <p:nvPr/>
        </p:nvCxnSpPr>
        <p:spPr>
          <a:xfrm>
            <a:off x="8276916" y="3709004"/>
            <a:ext cx="1262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AD75394-11DC-4D7B-8807-2499EFE80BAD}"/>
              </a:ext>
            </a:extLst>
          </p:cNvPr>
          <p:cNvCxnSpPr>
            <a:cxnSpLocks/>
            <a:stCxn id="17" idx="6"/>
            <a:endCxn id="28" idx="2"/>
          </p:cNvCxnSpPr>
          <p:nvPr/>
        </p:nvCxnSpPr>
        <p:spPr>
          <a:xfrm>
            <a:off x="5923521" y="3700378"/>
            <a:ext cx="1016300" cy="8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58F313-6E1A-4431-AC24-7F74DBA8A0D1}"/>
              </a:ext>
            </a:extLst>
          </p:cNvPr>
          <p:cNvCxnSpPr>
            <a:cxnSpLocks/>
            <a:stCxn id="24" idx="0"/>
            <a:endCxn id="17" idx="4"/>
          </p:cNvCxnSpPr>
          <p:nvPr/>
        </p:nvCxnSpPr>
        <p:spPr>
          <a:xfrm flipV="1">
            <a:off x="5254974" y="4334281"/>
            <a:ext cx="0" cy="369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E42811B-02C4-4F09-82DB-44F8AFC67148}"/>
              </a:ext>
            </a:extLst>
          </p:cNvPr>
          <p:cNvSpPr txBox="1"/>
          <p:nvPr/>
        </p:nvSpPr>
        <p:spPr>
          <a:xfrm>
            <a:off x="2644283" y="6435731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CONSTRUCTING THE MODEL</a:t>
            </a:r>
          </a:p>
        </p:txBody>
      </p:sp>
    </p:spTree>
    <p:extLst>
      <p:ext uri="{BB962C8B-B14F-4D97-AF65-F5344CB8AC3E}">
        <p14:creationId xmlns:p14="http://schemas.microsoft.com/office/powerpoint/2010/main" val="24597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7" grpId="0" animBg="1"/>
      <p:bldP spid="24" grpId="0" animBg="1"/>
      <p:bldP spid="28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F2C25E-859A-43D3-AB56-7F10B7541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099" y="3757173"/>
            <a:ext cx="8961897" cy="2645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AA499-28BC-4435-A7B6-19B32D83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78" y="414217"/>
            <a:ext cx="10058400" cy="532568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Battery Charging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3B481-3E28-4D9C-ADE6-523AE7DAE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5432"/>
            <a:ext cx="12192000" cy="532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3F6DF6-ED14-4A1A-A9B5-819D8741E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268" y="1268478"/>
            <a:ext cx="8967993" cy="2639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D1F34-C0AD-4D9A-BB22-9D61AF656E3C}"/>
              </a:ext>
            </a:extLst>
          </p:cNvPr>
          <p:cNvSpPr txBox="1"/>
          <p:nvPr/>
        </p:nvSpPr>
        <p:spPr>
          <a:xfrm>
            <a:off x="2644283" y="6435731"/>
            <a:ext cx="328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CONSTRUCTING THE MODEL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CFB507-596B-4CB7-9355-8CE0B1001359}"/>
              </a:ext>
            </a:extLst>
          </p:cNvPr>
          <p:cNvSpPr txBox="1">
            <a:spLocks/>
          </p:cNvSpPr>
          <p:nvPr/>
        </p:nvSpPr>
        <p:spPr>
          <a:xfrm>
            <a:off x="880468" y="1086151"/>
            <a:ext cx="3070430" cy="405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Century Gothic" panose="020B0502020202020204" pitchFamily="34" charset="0"/>
              </a:rPr>
              <a:t>Nissan Leaf</a:t>
            </a:r>
          </a:p>
        </p:txBody>
      </p:sp>
    </p:spTree>
    <p:extLst>
      <p:ext uri="{BB962C8B-B14F-4D97-AF65-F5344CB8AC3E}">
        <p14:creationId xmlns:p14="http://schemas.microsoft.com/office/powerpoint/2010/main" val="10213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6|0.6|0.3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2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2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1BFF82"/>
      </a:accent1>
      <a:accent2>
        <a:srgbClr val="00B050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6993</TotalTime>
  <Words>645</Words>
  <Application>Microsoft Office PowerPoint</Application>
  <PresentationFormat>Widescreen</PresentationFormat>
  <Paragraphs>184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Calibri Light</vt:lpstr>
      <vt:lpstr>Century Gothic</vt:lpstr>
      <vt:lpstr>Courier New</vt:lpstr>
      <vt:lpstr>Wingdings</vt:lpstr>
      <vt:lpstr>Retrospect</vt:lpstr>
      <vt:lpstr>Integration of EVs with Existing Distributed Energy Resources in Findhorn Ecovillage</vt:lpstr>
      <vt:lpstr>Project Aim</vt:lpstr>
      <vt:lpstr>Why?</vt:lpstr>
      <vt:lpstr>PowerPoint Presentation</vt:lpstr>
      <vt:lpstr>PowerPoint Presentation</vt:lpstr>
      <vt:lpstr>Model Methodology</vt:lpstr>
      <vt:lpstr>Selecting EVs</vt:lpstr>
      <vt:lpstr>Simulink EV Battery Model</vt:lpstr>
      <vt:lpstr>Battery Charging Results</vt:lpstr>
      <vt:lpstr>Model Methodology</vt:lpstr>
      <vt:lpstr>Findhorn Census Data</vt:lpstr>
      <vt:lpstr>Model Methodology</vt:lpstr>
      <vt:lpstr>Demand Profile Calculator</vt:lpstr>
      <vt:lpstr>Controlled vs Uncontrolled – 100% EV Adoption</vt:lpstr>
      <vt:lpstr>The Effect on Findhorn Ecovillage</vt:lpstr>
      <vt:lpstr>Model Methodology</vt:lpstr>
      <vt:lpstr>Total Electricity Implications</vt:lpstr>
      <vt:lpstr>Investigating Further</vt:lpstr>
      <vt:lpstr>Redox Flow Battery – 25 kW, 50 kWh</vt:lpstr>
      <vt:lpstr>Redox Flow Battery – 25 kW, 50 kWh</vt:lpstr>
      <vt:lpstr>Integrating New Wind Generation</vt:lpstr>
      <vt:lpstr>Is Solar PV More Suitable?</vt:lpstr>
      <vt:lpstr>Net Exporter of Electricity?</vt:lpstr>
      <vt:lpstr>Considering the Surplus</vt:lpstr>
      <vt:lpstr>Final Proposal</vt:lpstr>
      <vt:lpstr>Conclusion</vt:lpstr>
      <vt:lpstr>Future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Schneider Electric and Ensuring a Sustainable Future for the Company</dc:title>
  <dc:creator>McArthur</dc:creator>
  <cp:lastModifiedBy>McArthur</cp:lastModifiedBy>
  <cp:revision>374</cp:revision>
  <dcterms:created xsi:type="dcterms:W3CDTF">2017-12-28T16:57:03Z</dcterms:created>
  <dcterms:modified xsi:type="dcterms:W3CDTF">2018-05-01T16:12:46Z</dcterms:modified>
</cp:coreProperties>
</file>