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46" r:id="rId13"/>
    <p:sldId id="341" r:id="rId14"/>
    <p:sldId id="343" r:id="rId15"/>
    <p:sldId id="342" r:id="rId16"/>
    <p:sldId id="329" r:id="rId17"/>
    <p:sldId id="330" r:id="rId18"/>
    <p:sldId id="331" r:id="rId19"/>
    <p:sldId id="332" r:id="rId20"/>
    <p:sldId id="344" r:id="rId21"/>
    <p:sldId id="345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6" autoAdjust="0"/>
    <p:restoredTop sz="97963" autoAdjust="0"/>
  </p:normalViewPr>
  <p:slideViewPr>
    <p:cSldViewPr snapToObjects="1">
      <p:cViewPr varScale="1">
        <p:scale>
          <a:sx n="74" d="100"/>
          <a:sy n="74" d="100"/>
        </p:scale>
        <p:origin x="11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Workshift of 12 hours (speed 20 kn) </a:t>
            </a:r>
          </a:p>
        </c:rich>
      </c:tx>
      <c:layout>
        <c:manualLayout>
          <c:xMode val="edge"/>
          <c:yMode val="edge"/>
          <c:x val="0.125647058823529"/>
          <c:y val="4.1666666666666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v>15 miles</c:v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Hoja1!$C$5:$C$7</c:f>
              <c:numCache>
                <c:formatCode>General</c:formatCode>
                <c:ptCount val="3"/>
                <c:pt idx="0">
                  <c:v>0.75</c:v>
                </c:pt>
                <c:pt idx="1">
                  <c:v>2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v>40 miles</c:v>
          </c:tx>
          <c:spPr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Hoja1!$D$5:$D$7</c:f>
              <c:numCache>
                <c:formatCode>General</c:formatCode>
                <c:ptCount val="3"/>
                <c:pt idx="0">
                  <c:v>10.5</c:v>
                </c:pt>
                <c:pt idx="1">
                  <c:v>8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v>70 miles</c:v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Hoja1!$E$5:$E$7</c:f>
              <c:numCache>
                <c:formatCode>General</c:formatCode>
                <c:ptCount val="3"/>
                <c:pt idx="0">
                  <c:v>0.75</c:v>
                </c:pt>
                <c:pt idx="1">
                  <c:v>2</c:v>
                </c:pt>
                <c:pt idx="2">
                  <c:v>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345600"/>
        <c:axId val="187346160"/>
        <c:axId val="0"/>
      </c:bar3DChart>
      <c:catAx>
        <c:axId val="1873456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346160"/>
        <c:crosses val="autoZero"/>
        <c:auto val="1"/>
        <c:lblAlgn val="ctr"/>
        <c:lblOffset val="100"/>
        <c:noMultiLvlLbl val="0"/>
      </c:catAx>
      <c:valAx>
        <c:axId val="18734616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34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611560" y="6453336"/>
            <a:ext cx="2016224" cy="3385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b="1" dirty="0" smtClean="0">
                <a:effectLst>
                  <a:glow rad="228600">
                    <a:srgbClr val="C00000">
                      <a:alpha val="70000"/>
                    </a:srgbClr>
                  </a:glow>
                </a:effectLst>
              </a:rPr>
              <a:t>Project Overview</a:t>
            </a:r>
            <a:endParaRPr lang="en-US" sz="1600" dirty="0">
              <a:effectLst>
                <a:glow rad="228600">
                  <a:srgbClr val="C00000">
                    <a:alpha val="70000"/>
                  </a:srgbClr>
                </a:glow>
              </a:effectLst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769444" y="644515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5076056" y="644776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Work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7380312" y="645333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13568" y="644515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" y="116632"/>
            <a:ext cx="1423703" cy="1008000"/>
          </a:xfrm>
          <a:prstGeom prst="rect">
            <a:avLst/>
          </a:prstGeom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0002" r="4361" b="7771"/>
          <a:stretch/>
        </p:blipFill>
        <p:spPr>
          <a:xfrm>
            <a:off x="7596336" y="116632"/>
            <a:ext cx="1498377" cy="100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24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o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611560" y="6453336"/>
            <a:ext cx="2016224" cy="3385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Project Overview</a:t>
            </a:r>
            <a:endParaRPr lang="en-US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769444" y="644515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1200" dirty="0" smtClean="0">
                <a:solidFill>
                  <a:schemeClr val="tx1"/>
                </a:solidFill>
                <a:effectLst>
                  <a:glow rad="228600">
                    <a:srgbClr val="C00000">
                      <a:alpha val="70000"/>
                    </a:srgbClr>
                  </a:glow>
                </a:effectLst>
                <a:latin typeface="+mn-lt"/>
                <a:ea typeface="+mn-ea"/>
                <a:cs typeface="+mn-cs"/>
              </a:rPr>
              <a:t>Methodology</a:t>
            </a:r>
            <a:endParaRPr lang="en-US" sz="1600" b="1" kern="1200" dirty="0">
              <a:solidFill>
                <a:schemeClr val="tx1"/>
              </a:solidFill>
              <a:effectLst>
                <a:glow rad="228600">
                  <a:srgbClr val="C00000">
                    <a:alpha val="70000"/>
                  </a:srgb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5076056" y="644776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Work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7380312" y="645333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13568" y="644515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" y="116632"/>
            <a:ext cx="1423703" cy="1008000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0002" r="4361" b="7771"/>
          <a:stretch/>
        </p:blipFill>
        <p:spPr>
          <a:xfrm>
            <a:off x="7596336" y="116632"/>
            <a:ext cx="1498377" cy="100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20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611560" y="6453336"/>
            <a:ext cx="2016224" cy="3385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Project Overview</a:t>
            </a:r>
            <a:endParaRPr lang="en-US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769444" y="644515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5076056" y="644776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1200" dirty="0" smtClean="0">
                <a:solidFill>
                  <a:schemeClr val="tx1"/>
                </a:solidFill>
                <a:effectLst>
                  <a:glow rad="228600">
                    <a:srgbClr val="C00000">
                      <a:alpha val="70000"/>
                    </a:srgbClr>
                  </a:glow>
                </a:effectLst>
                <a:latin typeface="+mn-lt"/>
                <a:ea typeface="+mn-ea"/>
                <a:cs typeface="+mn-cs"/>
              </a:rPr>
              <a:t>Our Work</a:t>
            </a:r>
            <a:endParaRPr lang="en-US" sz="1600" b="1" kern="1200" dirty="0">
              <a:solidFill>
                <a:schemeClr val="tx1"/>
              </a:solidFill>
              <a:effectLst>
                <a:glow rad="228600">
                  <a:srgbClr val="C00000">
                    <a:alpha val="70000"/>
                  </a:srgb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7380312" y="645333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13568" y="644515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" y="116632"/>
            <a:ext cx="1423703" cy="1008000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0002" r="4361" b="7771"/>
          <a:stretch/>
        </p:blipFill>
        <p:spPr>
          <a:xfrm>
            <a:off x="7596336" y="116632"/>
            <a:ext cx="1498377" cy="100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4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611560" y="6453336"/>
            <a:ext cx="2016224" cy="3385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Project Overview</a:t>
            </a:r>
            <a:endParaRPr lang="en-US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769444" y="644515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5076056" y="644776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Work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7380312" y="645333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1200" dirty="0" smtClean="0">
                <a:solidFill>
                  <a:schemeClr val="tx1"/>
                </a:solidFill>
                <a:effectLst>
                  <a:glow rad="228600">
                    <a:srgbClr val="C00000">
                      <a:alpha val="70000"/>
                    </a:srgbClr>
                  </a:glow>
                </a:effectLst>
                <a:latin typeface="+mn-lt"/>
                <a:ea typeface="+mn-ea"/>
                <a:cs typeface="+mn-cs"/>
              </a:rPr>
              <a:t>Conclusion</a:t>
            </a:r>
            <a:endParaRPr lang="en-US" sz="1600" b="1" kern="1200" dirty="0">
              <a:solidFill>
                <a:schemeClr val="tx1"/>
              </a:solidFill>
              <a:effectLst>
                <a:glow rad="228600">
                  <a:srgbClr val="C00000">
                    <a:alpha val="70000"/>
                  </a:srgbClr>
                </a:glo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13568" y="644515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" y="116632"/>
            <a:ext cx="1423703" cy="1008000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0002" r="4361" b="7771"/>
          <a:stretch/>
        </p:blipFill>
        <p:spPr>
          <a:xfrm>
            <a:off x="7596336" y="116632"/>
            <a:ext cx="1498377" cy="100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13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7663-1858-C74C-8272-6C7DA46ADA43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6A372-636E-0F42-A23C-A38002808F3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0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and Economic Analysis for Far Offshore Wind Farm Accommodation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1720" y="5166396"/>
            <a:ext cx="4640560" cy="17526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 Chung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Ioannis Karakitsos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Godstime Martins  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Pablo Morato Dominguez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Olga Uflewska 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882"/>
            <a:ext cx="9144000" cy="3804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8947" y="4950262"/>
            <a:ext cx="2808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800" b="1" dirty="0" smtClean="0"/>
              <a:t>Source: http://pixshark.com/offshore-wind-farm-sunset.htm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8744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9473" y="93009"/>
            <a:ext cx="8229600" cy="922337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4902577" y="3983342"/>
            <a:ext cx="16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Corrective Maintenance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393968" y="1015346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cs typeface="Times New Roman" panose="02020603050405020304" pitchFamily="18" charset="0"/>
              </a:rPr>
              <a:t>O&amp;M </a:t>
            </a:r>
            <a:r>
              <a:rPr lang="en-GB" sz="2400" dirty="0" smtClean="0">
                <a:cs typeface="Times New Roman" panose="02020603050405020304" pitchFamily="18" charset="0"/>
              </a:rPr>
              <a:t>breaks to</a:t>
            </a:r>
            <a:endParaRPr lang="en-GB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ight Arrow 56"/>
          <p:cNvSpPr/>
          <p:nvPr/>
        </p:nvSpPr>
        <p:spPr>
          <a:xfrm rot="5400000">
            <a:off x="3962907" y="180368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4"/>
          <p:cNvSpPr txBox="1"/>
          <p:nvPr/>
        </p:nvSpPr>
        <p:spPr>
          <a:xfrm>
            <a:off x="3393968" y="1015346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cs typeface="Times New Roman" panose="02020603050405020304" pitchFamily="18" charset="0"/>
              </a:rPr>
              <a:t>O&amp;M </a:t>
            </a:r>
            <a:r>
              <a:rPr lang="en-GB" sz="2400" dirty="0" smtClean="0">
                <a:cs typeface="Times New Roman" panose="02020603050405020304" pitchFamily="18" charset="0"/>
              </a:rPr>
              <a:t>breaks to</a:t>
            </a:r>
            <a:endParaRPr lang="en-GB" sz="2400" dirty="0">
              <a:cs typeface="Times New Roman" panose="02020603050405020304" pitchFamily="18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37581" y="2005604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Times New Roman" panose="02020603050405020304" pitchFamily="18" charset="0"/>
              </a:rPr>
              <a:t>Downtimes due to failures</a:t>
            </a:r>
            <a:endParaRPr lang="en-GB" sz="1600" dirty="0"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0"/>
          <p:cNvCxnSpPr>
            <a:stCxn id="4" idx="2"/>
          </p:cNvCxnSpPr>
          <p:nvPr/>
        </p:nvCxnSpPr>
        <p:spPr>
          <a:xfrm>
            <a:off x="1218353" y="2576946"/>
            <a:ext cx="10716" cy="4795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3"/>
          <p:cNvSpPr/>
          <p:nvPr/>
        </p:nvSpPr>
        <p:spPr>
          <a:xfrm>
            <a:off x="190174" y="3200268"/>
            <a:ext cx="2056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cs typeface="Times New Roman" panose="02020603050405020304" pitchFamily="18" charset="0"/>
              </a:rPr>
              <a:t>D</a:t>
            </a:r>
            <a:r>
              <a:rPr lang="en-GB" sz="2000" dirty="0" smtClean="0">
                <a:cs typeface="Times New Roman" panose="02020603050405020304" pitchFamily="18" charset="0"/>
              </a:rPr>
              <a:t>ecrease in power production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37"/>
          <p:cNvCxnSpPr/>
          <p:nvPr/>
        </p:nvCxnSpPr>
        <p:spPr>
          <a:xfrm flipH="1" flipV="1">
            <a:off x="2363014" y="2344158"/>
            <a:ext cx="259855" cy="328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9"/>
          <p:cNvCxnSpPr/>
          <p:nvPr/>
        </p:nvCxnSpPr>
        <p:spPr>
          <a:xfrm flipV="1">
            <a:off x="6204423" y="2420888"/>
            <a:ext cx="474329" cy="314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7"/>
          <p:cNvSpPr/>
          <p:nvPr/>
        </p:nvSpPr>
        <p:spPr>
          <a:xfrm rot="2812">
            <a:off x="4572291" y="2646522"/>
            <a:ext cx="1579395" cy="709824"/>
          </a:xfrm>
          <a:prstGeom prst="round2Same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TextBox 58"/>
          <p:cNvSpPr txBox="1"/>
          <p:nvPr/>
        </p:nvSpPr>
        <p:spPr>
          <a:xfrm>
            <a:off x="4547908" y="2678302"/>
            <a:ext cx="160407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cs typeface="Times New Roman" panose="02020603050405020304" pitchFamily="18" charset="0"/>
              </a:rPr>
              <a:t>Preventive Maintenance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29" name="Round Same Side Corner Rectangle 59"/>
          <p:cNvSpPr/>
          <p:nvPr/>
        </p:nvSpPr>
        <p:spPr>
          <a:xfrm rot="2812">
            <a:off x="2632036" y="2493545"/>
            <a:ext cx="1723940" cy="1007434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60"/>
          <p:cNvSpPr txBox="1"/>
          <p:nvPr/>
        </p:nvSpPr>
        <p:spPr>
          <a:xfrm>
            <a:off x="2690301" y="2630530"/>
            <a:ext cx="16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cs typeface="Times New Roman" panose="02020603050405020304" pitchFamily="18" charset="0"/>
              </a:rPr>
              <a:t>Corrective Maintenance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692" y="1916832"/>
            <a:ext cx="2289322" cy="660114"/>
          </a:xfrm>
          <a:prstGeom prst="roundRect">
            <a:avLst/>
          </a:prstGeom>
          <a:gradFill>
            <a:gsLst>
              <a:gs pos="100000">
                <a:srgbClr val="FFC000">
                  <a:alpha val="18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67370" y="3069270"/>
            <a:ext cx="2295643" cy="967367"/>
          </a:xfrm>
          <a:prstGeom prst="roundRect">
            <a:avLst/>
          </a:prstGeom>
          <a:gradFill>
            <a:gsLst>
              <a:gs pos="90000">
                <a:schemeClr val="accent6">
                  <a:lumMod val="60000"/>
                  <a:lumOff val="40000"/>
                  <a:alpha val="1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9473" y="93009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ceso 1"/>
          <p:cNvSpPr/>
          <p:nvPr/>
        </p:nvSpPr>
        <p:spPr>
          <a:xfrm>
            <a:off x="6710575" y="1958113"/>
            <a:ext cx="1744825" cy="995404"/>
          </a:xfrm>
          <a:prstGeom prst="flowChartProcess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Major</a:t>
            </a:r>
            <a:r>
              <a:rPr lang="es-ES" dirty="0" smtClean="0"/>
              <a:t> </a:t>
            </a:r>
            <a:r>
              <a:rPr lang="es-ES" dirty="0" err="1" smtClean="0"/>
              <a:t>concern</a:t>
            </a:r>
            <a:r>
              <a:rPr lang="es-ES" dirty="0" smtClean="0"/>
              <a:t>:</a:t>
            </a:r>
          </a:p>
          <a:p>
            <a:pPr algn="ctr"/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ight Arrow 56"/>
          <p:cNvSpPr/>
          <p:nvPr/>
        </p:nvSpPr>
        <p:spPr>
          <a:xfrm rot="5400000">
            <a:off x="3962907" y="180368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4"/>
          <p:cNvSpPr txBox="1"/>
          <p:nvPr/>
        </p:nvSpPr>
        <p:spPr>
          <a:xfrm>
            <a:off x="3393968" y="1015346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cs typeface="Times New Roman" panose="02020603050405020304" pitchFamily="18" charset="0"/>
              </a:rPr>
              <a:t>O&amp;M </a:t>
            </a:r>
            <a:r>
              <a:rPr lang="en-GB" sz="2400" dirty="0" smtClean="0">
                <a:cs typeface="Times New Roman" panose="02020603050405020304" pitchFamily="18" charset="0"/>
              </a:rPr>
              <a:t>breaks to</a:t>
            </a:r>
            <a:endParaRPr lang="en-GB" sz="2400" dirty="0">
              <a:cs typeface="Times New Roman" panose="02020603050405020304" pitchFamily="18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37581" y="2005604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Times New Roman" panose="02020603050405020304" pitchFamily="18" charset="0"/>
              </a:rPr>
              <a:t>Downtimes due to failures</a:t>
            </a:r>
            <a:endParaRPr lang="en-GB" sz="1600" dirty="0"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0"/>
          <p:cNvCxnSpPr>
            <a:stCxn id="4" idx="2"/>
          </p:cNvCxnSpPr>
          <p:nvPr/>
        </p:nvCxnSpPr>
        <p:spPr>
          <a:xfrm>
            <a:off x="1218353" y="2576946"/>
            <a:ext cx="10716" cy="4795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3"/>
          <p:cNvSpPr/>
          <p:nvPr/>
        </p:nvSpPr>
        <p:spPr>
          <a:xfrm>
            <a:off x="190174" y="3200268"/>
            <a:ext cx="2056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cs typeface="Times New Roman" panose="02020603050405020304" pitchFamily="18" charset="0"/>
              </a:rPr>
              <a:t>D</a:t>
            </a:r>
            <a:r>
              <a:rPr lang="en-GB" sz="2000" dirty="0" smtClean="0">
                <a:cs typeface="Times New Roman" panose="02020603050405020304" pitchFamily="18" charset="0"/>
              </a:rPr>
              <a:t>ecrease in power production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37"/>
          <p:cNvCxnSpPr/>
          <p:nvPr/>
        </p:nvCxnSpPr>
        <p:spPr>
          <a:xfrm flipH="1" flipV="1">
            <a:off x="2363014" y="2344158"/>
            <a:ext cx="259855" cy="328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9"/>
          <p:cNvCxnSpPr/>
          <p:nvPr/>
        </p:nvCxnSpPr>
        <p:spPr>
          <a:xfrm flipV="1">
            <a:off x="6204423" y="2420888"/>
            <a:ext cx="474329" cy="314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7"/>
          <p:cNvSpPr/>
          <p:nvPr/>
        </p:nvSpPr>
        <p:spPr>
          <a:xfrm rot="2812">
            <a:off x="4572291" y="2646522"/>
            <a:ext cx="1579395" cy="709824"/>
          </a:xfrm>
          <a:prstGeom prst="round2Same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TextBox 58"/>
          <p:cNvSpPr txBox="1"/>
          <p:nvPr/>
        </p:nvSpPr>
        <p:spPr>
          <a:xfrm>
            <a:off x="4547908" y="2678302"/>
            <a:ext cx="160407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cs typeface="Times New Roman" panose="02020603050405020304" pitchFamily="18" charset="0"/>
              </a:rPr>
              <a:t>Preventive Maintenance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29" name="Round Same Side Corner Rectangle 59"/>
          <p:cNvSpPr/>
          <p:nvPr/>
        </p:nvSpPr>
        <p:spPr>
          <a:xfrm rot="2812">
            <a:off x="2632036" y="2493545"/>
            <a:ext cx="1723940" cy="1007434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60"/>
          <p:cNvSpPr txBox="1"/>
          <p:nvPr/>
        </p:nvSpPr>
        <p:spPr>
          <a:xfrm>
            <a:off x="2690301" y="2630530"/>
            <a:ext cx="16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cs typeface="Times New Roman" panose="02020603050405020304" pitchFamily="18" charset="0"/>
              </a:rPr>
              <a:t>Corrective Maintenance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692" y="1916832"/>
            <a:ext cx="2289322" cy="660114"/>
          </a:xfrm>
          <a:prstGeom prst="roundRect">
            <a:avLst/>
          </a:prstGeom>
          <a:gradFill>
            <a:gsLst>
              <a:gs pos="100000">
                <a:srgbClr val="FFC000">
                  <a:alpha val="18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67370" y="3069270"/>
            <a:ext cx="2295643" cy="967367"/>
          </a:xfrm>
          <a:prstGeom prst="roundRect">
            <a:avLst/>
          </a:prstGeom>
          <a:gradFill>
            <a:gsLst>
              <a:gs pos="90000">
                <a:schemeClr val="accent6">
                  <a:lumMod val="60000"/>
                  <a:lumOff val="40000"/>
                  <a:alpha val="1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9473" y="93009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ceso 1"/>
          <p:cNvSpPr/>
          <p:nvPr/>
        </p:nvSpPr>
        <p:spPr>
          <a:xfrm>
            <a:off x="6710575" y="1958113"/>
            <a:ext cx="1744825" cy="995404"/>
          </a:xfrm>
          <a:prstGeom prst="flowChartProcess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Major</a:t>
            </a:r>
            <a:r>
              <a:rPr lang="es-ES" dirty="0" smtClean="0"/>
              <a:t> </a:t>
            </a:r>
            <a:r>
              <a:rPr lang="es-ES" dirty="0" err="1" smtClean="0"/>
              <a:t>concern</a:t>
            </a:r>
            <a:r>
              <a:rPr lang="es-ES" dirty="0" smtClean="0"/>
              <a:t>:</a:t>
            </a:r>
          </a:p>
          <a:p>
            <a:pPr algn="ctr"/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hours</a:t>
            </a:r>
            <a:endParaRPr lang="en-US" dirty="0"/>
          </a:p>
        </p:txBody>
      </p:sp>
      <p:cxnSp>
        <p:nvCxnSpPr>
          <p:cNvPr id="25" name="Straight Arrow Connector 17"/>
          <p:cNvCxnSpPr/>
          <p:nvPr/>
        </p:nvCxnSpPr>
        <p:spPr>
          <a:xfrm>
            <a:off x="5361699" y="3356346"/>
            <a:ext cx="933008" cy="1152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4"/>
          <p:cNvCxnSpPr/>
          <p:nvPr/>
        </p:nvCxnSpPr>
        <p:spPr>
          <a:xfrm flipH="1">
            <a:off x="2537346" y="5079656"/>
            <a:ext cx="102654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5"/>
          <p:cNvSpPr txBox="1"/>
          <p:nvPr/>
        </p:nvSpPr>
        <p:spPr>
          <a:xfrm>
            <a:off x="877140" y="4875321"/>
            <a:ext cx="1526636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cs typeface="Times New Roman" panose="02020603050405020304" pitchFamily="18" charset="0"/>
              </a:rPr>
              <a:t>Small repairs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879576" y="5686409"/>
            <a:ext cx="15242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cs typeface="Times New Roman" panose="02020603050405020304" pitchFamily="18" charset="0"/>
              </a:rPr>
              <a:t>Large repairs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1"/>
          <p:cNvCxnSpPr/>
          <p:nvPr/>
        </p:nvCxnSpPr>
        <p:spPr>
          <a:xfrm>
            <a:off x="5220072" y="5079656"/>
            <a:ext cx="867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2"/>
          <p:cNvSpPr txBox="1"/>
          <p:nvPr/>
        </p:nvSpPr>
        <p:spPr>
          <a:xfrm>
            <a:off x="3763332" y="4735490"/>
            <a:ext cx="131272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cs typeface="Times New Roman" panose="02020603050405020304" pitchFamily="18" charset="0"/>
              </a:rPr>
              <a:t>CTV</a:t>
            </a:r>
            <a:endParaRPr lang="en-GB" sz="3600" dirty="0">
              <a:cs typeface="Times New Roman" panose="02020603050405020304" pitchFamily="18" charset="0"/>
            </a:endParaRPr>
          </a:p>
        </p:txBody>
      </p:sp>
      <p:sp>
        <p:nvSpPr>
          <p:cNvPr id="35" name="Round Same Side Corner Rectangle 59"/>
          <p:cNvSpPr/>
          <p:nvPr/>
        </p:nvSpPr>
        <p:spPr>
          <a:xfrm rot="2812">
            <a:off x="6330077" y="4449575"/>
            <a:ext cx="2490057" cy="825869"/>
          </a:xfrm>
          <a:prstGeom prst="round2SameRect">
            <a:avLst/>
          </a:prstGeom>
          <a:solidFill>
            <a:srgbClr val="00B050">
              <a:alpha val="17000"/>
            </a:srgb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4"/>
          <p:cNvSpPr txBox="1"/>
          <p:nvPr/>
        </p:nvSpPr>
        <p:spPr>
          <a:xfrm>
            <a:off x="3635896" y="5486938"/>
            <a:ext cx="168059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cs typeface="Times New Roman" panose="02020603050405020304" pitchFamily="18" charset="0"/>
              </a:rPr>
              <a:t>Jack-up</a:t>
            </a:r>
            <a:endParaRPr lang="en-GB" sz="3600" dirty="0"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5"/>
          <p:cNvCxnSpPr/>
          <p:nvPr/>
        </p:nvCxnSpPr>
        <p:spPr>
          <a:xfrm flipH="1">
            <a:off x="2553553" y="5886464"/>
            <a:ext cx="9587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6"/>
          <p:cNvCxnSpPr/>
          <p:nvPr/>
        </p:nvCxnSpPr>
        <p:spPr>
          <a:xfrm flipH="1">
            <a:off x="2381701" y="3529872"/>
            <a:ext cx="1130581" cy="115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6343955" y="4735490"/>
            <a:ext cx="2561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cs typeface="Times New Roman" panose="02020603050405020304" pitchFamily="18" charset="0"/>
              </a:rPr>
              <a:t>Required to access site</a:t>
            </a:r>
          </a:p>
        </p:txBody>
      </p:sp>
    </p:spTree>
    <p:extLst>
      <p:ext uri="{BB962C8B-B14F-4D97-AF65-F5344CB8AC3E}">
        <p14:creationId xmlns:p14="http://schemas.microsoft.com/office/powerpoint/2010/main" val="41771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3257" y="489939"/>
            <a:ext cx="5832648" cy="922337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Corrective Analysis)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Διάγραμμα ροής: Διεργασία 2"/>
          <p:cNvSpPr/>
          <p:nvPr/>
        </p:nvSpPr>
        <p:spPr>
          <a:xfrm>
            <a:off x="58278" y="1330915"/>
            <a:ext cx="4384749" cy="79666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GB" b="1" dirty="0" smtClean="0">
              <a:solidFill>
                <a:schemeClr val="bg1"/>
              </a:solidFill>
              <a:latin typeface="Times New Roman"/>
            </a:endParaRPr>
          </a:p>
          <a:p>
            <a:pPr algn="ctr" fontAlgn="b"/>
            <a:r>
              <a:rPr lang="en-GB" sz="2400" b="1" dirty="0" smtClean="0">
                <a:solidFill>
                  <a:schemeClr val="bg1"/>
                </a:solidFill>
              </a:rPr>
              <a:t>Failures categorised </a:t>
            </a:r>
            <a:r>
              <a:rPr lang="en-GB" sz="2400" b="1" dirty="0">
                <a:solidFill>
                  <a:schemeClr val="bg1"/>
                </a:solidFill>
              </a:rPr>
              <a:t>per </a:t>
            </a:r>
            <a:r>
              <a:rPr lang="en-GB" sz="2400" b="1" dirty="0" smtClean="0">
                <a:solidFill>
                  <a:schemeClr val="bg1"/>
                </a:solidFill>
              </a:rPr>
              <a:t>severity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 fontAlgn="b"/>
            <a:r>
              <a:rPr lang="en-GB" sz="2400" b="1" i="1" dirty="0" smtClean="0">
                <a:solidFill>
                  <a:schemeClr val="bg1"/>
                </a:solidFill>
              </a:rPr>
              <a:t>(Failures </a:t>
            </a:r>
            <a:r>
              <a:rPr lang="en-GB" sz="2400" b="1" i="1" dirty="0">
                <a:solidFill>
                  <a:schemeClr val="bg1"/>
                </a:solidFill>
              </a:rPr>
              <a:t>per year per </a:t>
            </a:r>
            <a:r>
              <a:rPr lang="en-GB" sz="2400" b="1" i="1" dirty="0" smtClean="0">
                <a:solidFill>
                  <a:schemeClr val="bg1"/>
                </a:solidFill>
              </a:rPr>
              <a:t>turbine)</a:t>
            </a:r>
            <a:endParaRPr lang="en-GB" sz="2400" b="1" i="1" dirty="0">
              <a:solidFill>
                <a:schemeClr val="bg1"/>
              </a:solidFill>
            </a:endParaRPr>
          </a:p>
          <a:p>
            <a:pPr algn="ctr" fontAlgn="b"/>
            <a:r>
              <a:rPr lang="en-GB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Διάγραμμα ροής: Εναλλακτική διεργασία 6"/>
          <p:cNvSpPr/>
          <p:nvPr/>
        </p:nvSpPr>
        <p:spPr>
          <a:xfrm>
            <a:off x="125808" y="3024037"/>
            <a:ext cx="3449670" cy="1151719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GB" sz="2400" dirty="0"/>
              <a:t>Repair, cleaning, replacement of consumables</a:t>
            </a:r>
          </a:p>
        </p:txBody>
      </p:sp>
      <p:sp>
        <p:nvSpPr>
          <p:cNvPr id="8" name="Διάγραμμα ροής: Εναλλακτική διεργασία 7"/>
          <p:cNvSpPr/>
          <p:nvPr/>
        </p:nvSpPr>
        <p:spPr>
          <a:xfrm>
            <a:off x="107503" y="4211466"/>
            <a:ext cx="3467975" cy="504720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Small Parts</a:t>
            </a:r>
            <a:endParaRPr lang="en-GB" sz="2400" dirty="0"/>
          </a:p>
        </p:txBody>
      </p:sp>
      <p:sp>
        <p:nvSpPr>
          <p:cNvPr id="9" name="Διάγραμμα ροής: Εναλλακτική διεργασία 8"/>
          <p:cNvSpPr/>
          <p:nvPr/>
        </p:nvSpPr>
        <p:spPr>
          <a:xfrm>
            <a:off x="125808" y="4861092"/>
            <a:ext cx="3438081" cy="693335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Large Parts&gt; 50 tonnes</a:t>
            </a:r>
            <a:endParaRPr lang="en-GB" sz="2400" dirty="0"/>
          </a:p>
        </p:txBody>
      </p:sp>
      <p:sp>
        <p:nvSpPr>
          <p:cNvPr id="10" name="Διάγραμμα ροής: Εναλλακτική διεργασία 9"/>
          <p:cNvSpPr/>
          <p:nvPr/>
        </p:nvSpPr>
        <p:spPr>
          <a:xfrm>
            <a:off x="125809" y="5554427"/>
            <a:ext cx="3449669" cy="876778"/>
          </a:xfrm>
          <a:prstGeom prst="flowChartAlternateProcess">
            <a:avLst/>
          </a:prstGeom>
          <a:gradFill>
            <a:gsLst>
              <a:gs pos="79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Rotor, nacelle, yaw, main bearing replacement</a:t>
            </a:r>
            <a:endParaRPr lang="en-GB" sz="2400" dirty="0"/>
          </a:p>
        </p:txBody>
      </p:sp>
      <p:sp>
        <p:nvSpPr>
          <p:cNvPr id="11" name="Διάγραμμα ροής: Εναλλακτική διεργασία 10"/>
          <p:cNvSpPr/>
          <p:nvPr/>
        </p:nvSpPr>
        <p:spPr>
          <a:xfrm>
            <a:off x="125808" y="2195151"/>
            <a:ext cx="3438080" cy="792088"/>
          </a:xfrm>
          <a:prstGeom prst="flowChartAlternateProcess">
            <a:avLst/>
          </a:prstGeom>
          <a:gradFill>
            <a:gsLst>
              <a:gs pos="81000">
                <a:srgbClr val="00B0F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Cleaning, No replacements</a:t>
            </a:r>
            <a:endParaRPr lang="en-GB" sz="2400" dirty="0"/>
          </a:p>
        </p:txBody>
      </p:sp>
      <p:sp>
        <p:nvSpPr>
          <p:cNvPr id="12" name="Δεξιό άγκιστρο 11"/>
          <p:cNvSpPr/>
          <p:nvPr/>
        </p:nvSpPr>
        <p:spPr>
          <a:xfrm>
            <a:off x="3599233" y="2233512"/>
            <a:ext cx="648072" cy="24779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Δεξιό άγκιστρο 12"/>
          <p:cNvSpPr/>
          <p:nvPr/>
        </p:nvSpPr>
        <p:spPr>
          <a:xfrm>
            <a:off x="3605262" y="4861092"/>
            <a:ext cx="675273" cy="1570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Διάγραμμα ροής: Μαγνητικό μέσο 13"/>
          <p:cNvSpPr/>
          <p:nvPr/>
        </p:nvSpPr>
        <p:spPr>
          <a:xfrm>
            <a:off x="4294613" y="2803773"/>
            <a:ext cx="996522" cy="1250134"/>
          </a:xfrm>
          <a:prstGeom prst="flowChartMagneticDisk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Small Repairs</a:t>
            </a:r>
            <a:endParaRPr lang="en-GB" sz="2000" dirty="0"/>
          </a:p>
        </p:txBody>
      </p:sp>
      <p:sp>
        <p:nvSpPr>
          <p:cNvPr id="17" name="Διάγραμμα ροής: Μαγνητικό μέσο 14"/>
          <p:cNvSpPr/>
          <p:nvPr/>
        </p:nvSpPr>
        <p:spPr>
          <a:xfrm>
            <a:off x="4308866" y="5062433"/>
            <a:ext cx="982269" cy="1152129"/>
          </a:xfrm>
          <a:prstGeom prst="flowChartMagneticDisk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Large Repairs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397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3257" y="489939"/>
            <a:ext cx="5832648" cy="922337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 </a:t>
            </a:r>
            <a:b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Corrective Analysis)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Διάγραμμα ροής: Διεργασία 2"/>
          <p:cNvSpPr/>
          <p:nvPr/>
        </p:nvSpPr>
        <p:spPr>
          <a:xfrm>
            <a:off x="58278" y="1330915"/>
            <a:ext cx="4384749" cy="79666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GB" b="1" dirty="0" smtClean="0">
              <a:solidFill>
                <a:schemeClr val="bg1"/>
              </a:solidFill>
              <a:latin typeface="Times New Roman"/>
            </a:endParaRPr>
          </a:p>
          <a:p>
            <a:pPr algn="ctr" fontAlgn="b"/>
            <a:r>
              <a:rPr lang="en-GB" sz="2400" b="1" dirty="0" smtClean="0">
                <a:solidFill>
                  <a:schemeClr val="bg1"/>
                </a:solidFill>
              </a:rPr>
              <a:t>Failures categorised </a:t>
            </a:r>
            <a:r>
              <a:rPr lang="en-GB" sz="2400" b="1" dirty="0">
                <a:solidFill>
                  <a:schemeClr val="bg1"/>
                </a:solidFill>
              </a:rPr>
              <a:t>per </a:t>
            </a:r>
            <a:r>
              <a:rPr lang="en-GB" sz="2400" b="1" dirty="0" smtClean="0">
                <a:solidFill>
                  <a:schemeClr val="bg1"/>
                </a:solidFill>
              </a:rPr>
              <a:t>severity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 fontAlgn="b"/>
            <a:r>
              <a:rPr lang="en-GB" sz="2400" b="1" i="1" dirty="0" smtClean="0">
                <a:solidFill>
                  <a:schemeClr val="bg1"/>
                </a:solidFill>
              </a:rPr>
              <a:t>(Failures </a:t>
            </a:r>
            <a:r>
              <a:rPr lang="en-GB" sz="2400" b="1" i="1" dirty="0">
                <a:solidFill>
                  <a:schemeClr val="bg1"/>
                </a:solidFill>
              </a:rPr>
              <a:t>per year per </a:t>
            </a:r>
            <a:r>
              <a:rPr lang="en-GB" sz="2400" b="1" i="1" dirty="0" smtClean="0">
                <a:solidFill>
                  <a:schemeClr val="bg1"/>
                </a:solidFill>
              </a:rPr>
              <a:t>turbine)</a:t>
            </a:r>
            <a:endParaRPr lang="en-GB" sz="2400" b="1" i="1" dirty="0">
              <a:solidFill>
                <a:schemeClr val="bg1"/>
              </a:solidFill>
            </a:endParaRPr>
          </a:p>
          <a:p>
            <a:pPr algn="ctr" fontAlgn="b"/>
            <a:r>
              <a:rPr lang="en-GB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Διάγραμμα ροής: Εναλλακτική διεργασία 6"/>
          <p:cNvSpPr/>
          <p:nvPr/>
        </p:nvSpPr>
        <p:spPr>
          <a:xfrm>
            <a:off x="125808" y="3024037"/>
            <a:ext cx="3449670" cy="1151719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GB" sz="2400" dirty="0"/>
              <a:t>Repair, cleaning, replacement of consumables</a:t>
            </a:r>
          </a:p>
        </p:txBody>
      </p:sp>
      <p:sp>
        <p:nvSpPr>
          <p:cNvPr id="8" name="Διάγραμμα ροής: Εναλλακτική διεργασία 7"/>
          <p:cNvSpPr/>
          <p:nvPr/>
        </p:nvSpPr>
        <p:spPr>
          <a:xfrm>
            <a:off x="107503" y="4211466"/>
            <a:ext cx="3467975" cy="504720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Small Parts</a:t>
            </a:r>
            <a:endParaRPr lang="en-GB" sz="2400" dirty="0"/>
          </a:p>
        </p:txBody>
      </p:sp>
      <p:sp>
        <p:nvSpPr>
          <p:cNvPr id="9" name="Διάγραμμα ροής: Εναλλακτική διεργασία 8"/>
          <p:cNvSpPr/>
          <p:nvPr/>
        </p:nvSpPr>
        <p:spPr>
          <a:xfrm>
            <a:off x="125808" y="4861092"/>
            <a:ext cx="3438081" cy="693335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Large Parts&gt; 50 tonnes</a:t>
            </a:r>
            <a:endParaRPr lang="en-GB" sz="2400" dirty="0"/>
          </a:p>
        </p:txBody>
      </p:sp>
      <p:sp>
        <p:nvSpPr>
          <p:cNvPr id="10" name="Διάγραμμα ροής: Εναλλακτική διεργασία 9"/>
          <p:cNvSpPr/>
          <p:nvPr/>
        </p:nvSpPr>
        <p:spPr>
          <a:xfrm>
            <a:off x="125809" y="5554427"/>
            <a:ext cx="3449669" cy="876778"/>
          </a:xfrm>
          <a:prstGeom prst="flowChartAlternateProcess">
            <a:avLst/>
          </a:prstGeom>
          <a:gradFill>
            <a:gsLst>
              <a:gs pos="79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Rotor, nacelle, yaw, main bearing replacement</a:t>
            </a:r>
            <a:endParaRPr lang="en-GB" sz="2400" dirty="0"/>
          </a:p>
        </p:txBody>
      </p:sp>
      <p:sp>
        <p:nvSpPr>
          <p:cNvPr id="11" name="Διάγραμμα ροής: Εναλλακτική διεργασία 10"/>
          <p:cNvSpPr/>
          <p:nvPr/>
        </p:nvSpPr>
        <p:spPr>
          <a:xfrm>
            <a:off x="125808" y="2195151"/>
            <a:ext cx="3438080" cy="792088"/>
          </a:xfrm>
          <a:prstGeom prst="flowChartAlternateProcess">
            <a:avLst/>
          </a:prstGeom>
          <a:gradFill>
            <a:gsLst>
              <a:gs pos="81000">
                <a:srgbClr val="00B0F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Cleaning, No replacements</a:t>
            </a:r>
            <a:endParaRPr lang="en-GB" sz="2400" dirty="0"/>
          </a:p>
        </p:txBody>
      </p:sp>
      <p:sp>
        <p:nvSpPr>
          <p:cNvPr id="12" name="Δεξιό άγκιστρο 11"/>
          <p:cNvSpPr/>
          <p:nvPr/>
        </p:nvSpPr>
        <p:spPr>
          <a:xfrm>
            <a:off x="3599233" y="2233512"/>
            <a:ext cx="648072" cy="24779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Δεξιό άγκιστρο 12"/>
          <p:cNvSpPr/>
          <p:nvPr/>
        </p:nvSpPr>
        <p:spPr>
          <a:xfrm>
            <a:off x="3605262" y="4861092"/>
            <a:ext cx="675273" cy="1570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Διάγραμμα ροής: Διεργασία 16"/>
          <p:cNvSpPr/>
          <p:nvPr/>
        </p:nvSpPr>
        <p:spPr>
          <a:xfrm>
            <a:off x="5597212" y="1314803"/>
            <a:ext cx="2790702" cy="795600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GB" b="1" dirty="0" smtClean="0">
              <a:solidFill>
                <a:schemeClr val="bg1"/>
              </a:solidFill>
              <a:latin typeface="Times New Roman"/>
            </a:endParaRPr>
          </a:p>
          <a:p>
            <a:pPr algn="ctr" fontAlgn="b"/>
            <a:r>
              <a:rPr lang="en-US" sz="2400" b="1" dirty="0" smtClean="0">
                <a:solidFill>
                  <a:schemeClr val="bg1"/>
                </a:solidFill>
              </a:rPr>
              <a:t>Times spent in each category (h)</a:t>
            </a:r>
            <a:endParaRPr lang="en-GB" sz="2400" b="1" i="1" dirty="0">
              <a:solidFill>
                <a:schemeClr val="bg1"/>
              </a:solidFill>
            </a:endParaRPr>
          </a:p>
          <a:p>
            <a:pPr algn="ctr" fontAlgn="b"/>
            <a:r>
              <a:rPr lang="en-GB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7864" y="141279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*</a:t>
            </a:r>
            <a:endParaRPr lang="en-GB" sz="4800" dirty="0"/>
          </a:p>
        </p:txBody>
      </p:sp>
      <p:sp>
        <p:nvSpPr>
          <p:cNvPr id="19" name="Διάγραμμα ροής: Μαγνητικό μέσο 13"/>
          <p:cNvSpPr/>
          <p:nvPr/>
        </p:nvSpPr>
        <p:spPr>
          <a:xfrm>
            <a:off x="4294613" y="2803773"/>
            <a:ext cx="996522" cy="1250134"/>
          </a:xfrm>
          <a:prstGeom prst="flowChartMagneticDisk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Small Repairs</a:t>
            </a:r>
            <a:endParaRPr lang="en-GB" sz="2000" dirty="0"/>
          </a:p>
        </p:txBody>
      </p:sp>
      <p:sp>
        <p:nvSpPr>
          <p:cNvPr id="21" name="Διάγραμμα ροής: Μαγνητικό μέσο 14"/>
          <p:cNvSpPr/>
          <p:nvPr/>
        </p:nvSpPr>
        <p:spPr>
          <a:xfrm>
            <a:off x="4308866" y="5062433"/>
            <a:ext cx="982269" cy="1152129"/>
          </a:xfrm>
          <a:prstGeom prst="flowChartMagneticDisk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Large Repairs</a:t>
            </a:r>
            <a:endParaRPr lang="en-GB" sz="2000" dirty="0"/>
          </a:p>
        </p:txBody>
      </p:sp>
      <p:sp>
        <p:nvSpPr>
          <p:cNvPr id="26" name="Διάγραμμα ροής: Εναλλακτική διεργασία 19"/>
          <p:cNvSpPr/>
          <p:nvPr/>
        </p:nvSpPr>
        <p:spPr>
          <a:xfrm>
            <a:off x="5635066" y="2297733"/>
            <a:ext cx="2950119" cy="483625"/>
          </a:xfrm>
          <a:prstGeom prst="flowChartAlternateProcess">
            <a:avLst/>
          </a:prstGeom>
          <a:solidFill>
            <a:srgbClr val="03450E"/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Travel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Διάγραμμα ροής: Εναλλακτική διεργασία 21"/>
          <p:cNvSpPr/>
          <p:nvPr/>
        </p:nvSpPr>
        <p:spPr>
          <a:xfrm>
            <a:off x="5635066" y="2885376"/>
            <a:ext cx="2950119" cy="483625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Logistic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Διάγραμμα ροής: Εναλλακτική διεργασία 22"/>
          <p:cNvSpPr/>
          <p:nvPr/>
        </p:nvSpPr>
        <p:spPr>
          <a:xfrm>
            <a:off x="5632857" y="3448264"/>
            <a:ext cx="2950119" cy="483625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Weather delay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Διάγραμμα ροής: Εναλλακτική διεργασία 23"/>
          <p:cNvSpPr/>
          <p:nvPr/>
        </p:nvSpPr>
        <p:spPr>
          <a:xfrm>
            <a:off x="5632857" y="4035097"/>
            <a:ext cx="2950119" cy="483625"/>
          </a:xfrm>
          <a:prstGeom prst="flowChartAlternateProcess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Repair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53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3257" y="489939"/>
            <a:ext cx="5832648" cy="922337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 </a:t>
            </a:r>
            <a:b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Corrective Analysis)</a:t>
            </a:r>
            <a:r>
              <a:rPr lang="en-GB" b="1" dirty="0"/>
              <a:t/>
            </a:r>
            <a:br>
              <a:rPr lang="en-GB" b="1" dirty="0"/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Διάγραμμα ροής: Διεργασία 2"/>
          <p:cNvSpPr/>
          <p:nvPr/>
        </p:nvSpPr>
        <p:spPr>
          <a:xfrm>
            <a:off x="58278" y="1330915"/>
            <a:ext cx="4384749" cy="79666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GB" b="1" dirty="0" smtClean="0">
              <a:solidFill>
                <a:schemeClr val="bg1"/>
              </a:solidFill>
              <a:latin typeface="Times New Roman"/>
            </a:endParaRPr>
          </a:p>
          <a:p>
            <a:pPr algn="ctr" fontAlgn="b"/>
            <a:r>
              <a:rPr lang="en-GB" sz="2400" b="1" dirty="0" smtClean="0">
                <a:solidFill>
                  <a:schemeClr val="bg1"/>
                </a:solidFill>
              </a:rPr>
              <a:t>Failures categorised </a:t>
            </a:r>
            <a:r>
              <a:rPr lang="en-GB" sz="2400" b="1" dirty="0">
                <a:solidFill>
                  <a:schemeClr val="bg1"/>
                </a:solidFill>
              </a:rPr>
              <a:t>per </a:t>
            </a:r>
            <a:r>
              <a:rPr lang="en-GB" sz="2400" b="1" dirty="0" smtClean="0">
                <a:solidFill>
                  <a:schemeClr val="bg1"/>
                </a:solidFill>
              </a:rPr>
              <a:t>severity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 fontAlgn="b"/>
            <a:r>
              <a:rPr lang="en-GB" sz="2400" b="1" i="1" dirty="0" smtClean="0">
                <a:solidFill>
                  <a:schemeClr val="bg1"/>
                </a:solidFill>
              </a:rPr>
              <a:t>(Failures </a:t>
            </a:r>
            <a:r>
              <a:rPr lang="en-GB" sz="2400" b="1" i="1" dirty="0">
                <a:solidFill>
                  <a:schemeClr val="bg1"/>
                </a:solidFill>
              </a:rPr>
              <a:t>per year per </a:t>
            </a:r>
            <a:r>
              <a:rPr lang="en-GB" sz="2400" b="1" i="1" dirty="0" smtClean="0">
                <a:solidFill>
                  <a:schemeClr val="bg1"/>
                </a:solidFill>
              </a:rPr>
              <a:t>turbine)</a:t>
            </a:r>
            <a:endParaRPr lang="en-GB" sz="2400" b="1" i="1" dirty="0">
              <a:solidFill>
                <a:schemeClr val="bg1"/>
              </a:solidFill>
            </a:endParaRPr>
          </a:p>
          <a:p>
            <a:pPr algn="ctr" fontAlgn="b"/>
            <a:r>
              <a:rPr lang="en-GB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Διάγραμμα ροής: Εναλλακτική διεργασία 6"/>
          <p:cNvSpPr/>
          <p:nvPr/>
        </p:nvSpPr>
        <p:spPr>
          <a:xfrm>
            <a:off x="125808" y="3024037"/>
            <a:ext cx="3449670" cy="1151719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GB" sz="2400" dirty="0"/>
              <a:t>Repair, cleaning, replacement of consumables</a:t>
            </a:r>
          </a:p>
        </p:txBody>
      </p:sp>
      <p:sp>
        <p:nvSpPr>
          <p:cNvPr id="8" name="Διάγραμμα ροής: Εναλλακτική διεργασία 7"/>
          <p:cNvSpPr/>
          <p:nvPr/>
        </p:nvSpPr>
        <p:spPr>
          <a:xfrm>
            <a:off x="107503" y="4211466"/>
            <a:ext cx="3467975" cy="504720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Small Parts</a:t>
            </a:r>
            <a:endParaRPr lang="en-GB" sz="2400" dirty="0"/>
          </a:p>
        </p:txBody>
      </p:sp>
      <p:sp>
        <p:nvSpPr>
          <p:cNvPr id="9" name="Διάγραμμα ροής: Εναλλακτική διεργασία 8"/>
          <p:cNvSpPr/>
          <p:nvPr/>
        </p:nvSpPr>
        <p:spPr>
          <a:xfrm>
            <a:off x="125808" y="4861092"/>
            <a:ext cx="3438081" cy="693335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Large Parts&gt; 50 tonnes</a:t>
            </a:r>
            <a:endParaRPr lang="en-GB" sz="2400" dirty="0"/>
          </a:p>
        </p:txBody>
      </p:sp>
      <p:sp>
        <p:nvSpPr>
          <p:cNvPr id="10" name="Διάγραμμα ροής: Εναλλακτική διεργασία 9"/>
          <p:cNvSpPr/>
          <p:nvPr/>
        </p:nvSpPr>
        <p:spPr>
          <a:xfrm>
            <a:off x="125809" y="5554427"/>
            <a:ext cx="3449669" cy="876778"/>
          </a:xfrm>
          <a:prstGeom prst="flowChartAlternateProcess">
            <a:avLst/>
          </a:prstGeom>
          <a:gradFill>
            <a:gsLst>
              <a:gs pos="79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/>
              <a:t>Rotor, nacelle, yaw, main bearing replacement</a:t>
            </a:r>
            <a:endParaRPr lang="en-GB" sz="2400" dirty="0"/>
          </a:p>
        </p:txBody>
      </p:sp>
      <p:sp>
        <p:nvSpPr>
          <p:cNvPr id="11" name="Διάγραμμα ροής: Εναλλακτική διεργασία 10"/>
          <p:cNvSpPr/>
          <p:nvPr/>
        </p:nvSpPr>
        <p:spPr>
          <a:xfrm>
            <a:off x="125808" y="2195151"/>
            <a:ext cx="3438080" cy="792088"/>
          </a:xfrm>
          <a:prstGeom prst="flowChartAlternateProcess">
            <a:avLst/>
          </a:prstGeom>
          <a:gradFill>
            <a:gsLst>
              <a:gs pos="81000">
                <a:srgbClr val="00B0F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Cleaning, No replacements</a:t>
            </a:r>
            <a:endParaRPr lang="en-GB" sz="2400" dirty="0"/>
          </a:p>
        </p:txBody>
      </p:sp>
      <p:sp>
        <p:nvSpPr>
          <p:cNvPr id="12" name="Δεξιό άγκιστρο 11"/>
          <p:cNvSpPr/>
          <p:nvPr/>
        </p:nvSpPr>
        <p:spPr>
          <a:xfrm>
            <a:off x="3599233" y="2233512"/>
            <a:ext cx="648072" cy="24779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Δεξιό άγκιστρο 12"/>
          <p:cNvSpPr/>
          <p:nvPr/>
        </p:nvSpPr>
        <p:spPr>
          <a:xfrm>
            <a:off x="3605262" y="4861092"/>
            <a:ext cx="675273" cy="1570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6"/>
          <p:cNvSpPr/>
          <p:nvPr/>
        </p:nvSpPr>
        <p:spPr>
          <a:xfrm>
            <a:off x="5563621" y="4727515"/>
            <a:ext cx="2991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j-lt"/>
                <a:cs typeface="Times New Roman" panose="02020603050405020304" pitchFamily="18" charset="0"/>
              </a:rPr>
              <a:t>Total Downtimes</a:t>
            </a:r>
          </a:p>
        </p:txBody>
      </p:sp>
      <p:sp>
        <p:nvSpPr>
          <p:cNvPr id="19" name="Rectangle 9"/>
          <p:cNvSpPr/>
          <p:nvPr/>
        </p:nvSpPr>
        <p:spPr>
          <a:xfrm>
            <a:off x="5336888" y="5450943"/>
            <a:ext cx="3816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+mj-lt"/>
                <a:cs typeface="Times New Roman" panose="02020603050405020304" pitchFamily="18" charset="0"/>
              </a:rPr>
              <a:t>Small and large repairs</a:t>
            </a:r>
          </a:p>
          <a:p>
            <a:pPr algn="ctr"/>
            <a:r>
              <a:rPr lang="en-GB" sz="2800" b="1" dirty="0" smtClean="0">
                <a:latin typeface="+mj-lt"/>
                <a:cs typeface="Times New Roman" panose="02020603050405020304" pitchFamily="18" charset="0"/>
              </a:rPr>
              <a:t>(days per year)</a:t>
            </a:r>
            <a:endParaRPr lang="en-GB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9479" y="5139606"/>
            <a:ext cx="41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cs typeface="Times New Roman" panose="02020603050405020304" pitchFamily="18" charset="0"/>
              </a:rPr>
              <a:t>&amp;</a:t>
            </a:r>
          </a:p>
        </p:txBody>
      </p:sp>
      <p:sp>
        <p:nvSpPr>
          <p:cNvPr id="17" name="Διάγραμμα ροής: Διεργασία 16"/>
          <p:cNvSpPr/>
          <p:nvPr/>
        </p:nvSpPr>
        <p:spPr>
          <a:xfrm>
            <a:off x="5597212" y="1314803"/>
            <a:ext cx="2790702" cy="795600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en-GB" b="1" dirty="0" smtClean="0">
              <a:solidFill>
                <a:schemeClr val="bg1"/>
              </a:solidFill>
              <a:latin typeface="Times New Roman"/>
            </a:endParaRPr>
          </a:p>
          <a:p>
            <a:pPr algn="ctr" fontAlgn="b"/>
            <a:r>
              <a:rPr lang="en-US" sz="2400" b="1" dirty="0" smtClean="0">
                <a:solidFill>
                  <a:schemeClr val="bg1"/>
                </a:solidFill>
              </a:rPr>
              <a:t>Times spent in each category (h)</a:t>
            </a:r>
            <a:endParaRPr lang="en-GB" sz="2400" b="1" i="1" dirty="0">
              <a:solidFill>
                <a:schemeClr val="bg1"/>
              </a:solidFill>
            </a:endParaRPr>
          </a:p>
          <a:p>
            <a:pPr algn="ctr" fontAlgn="b"/>
            <a:r>
              <a:rPr lang="en-GB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7864" y="141279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*</a:t>
            </a:r>
            <a:endParaRPr lang="en-GB" sz="4800" dirty="0"/>
          </a:p>
        </p:txBody>
      </p:sp>
      <p:sp>
        <p:nvSpPr>
          <p:cNvPr id="26" name="Rectangle 2"/>
          <p:cNvSpPr/>
          <p:nvPr/>
        </p:nvSpPr>
        <p:spPr>
          <a:xfrm>
            <a:off x="8475605" y="1326867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=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Ορθογώνιο 3"/>
              <p:cNvSpPr/>
              <p:nvPr/>
            </p:nvSpPr>
            <p:spPr>
              <a:xfrm>
                <a:off x="8254241" y="4570440"/>
                <a:ext cx="560445" cy="98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8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28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𝑦𝑟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241" y="4570440"/>
                <a:ext cx="560445" cy="9839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Διάγραμμα ροής: Μαγνητικό μέσο 13"/>
          <p:cNvSpPr/>
          <p:nvPr/>
        </p:nvSpPr>
        <p:spPr>
          <a:xfrm>
            <a:off x="4294613" y="2803773"/>
            <a:ext cx="996522" cy="1250134"/>
          </a:xfrm>
          <a:prstGeom prst="flowChartMagneticDisk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Small Repairs</a:t>
            </a:r>
            <a:endParaRPr lang="en-GB" sz="2000" dirty="0"/>
          </a:p>
        </p:txBody>
      </p:sp>
      <p:sp>
        <p:nvSpPr>
          <p:cNvPr id="29" name="Διάγραμμα ροής: Μαγνητικό μέσο 14"/>
          <p:cNvSpPr/>
          <p:nvPr/>
        </p:nvSpPr>
        <p:spPr>
          <a:xfrm>
            <a:off x="4308866" y="5062433"/>
            <a:ext cx="982269" cy="1152129"/>
          </a:xfrm>
          <a:prstGeom prst="flowChartMagneticDisk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Large Repairs</a:t>
            </a:r>
            <a:endParaRPr lang="en-GB" sz="2000" dirty="0"/>
          </a:p>
        </p:txBody>
      </p:sp>
      <p:sp>
        <p:nvSpPr>
          <p:cNvPr id="30" name="Διάγραμμα ροής: Εναλλακτική διεργασία 19"/>
          <p:cNvSpPr/>
          <p:nvPr/>
        </p:nvSpPr>
        <p:spPr>
          <a:xfrm>
            <a:off x="5635066" y="2297733"/>
            <a:ext cx="2950119" cy="483625"/>
          </a:xfrm>
          <a:prstGeom prst="flowChartAlternateProcess">
            <a:avLst/>
          </a:prstGeom>
          <a:solidFill>
            <a:srgbClr val="03450E"/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Travel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Διάγραμμα ροής: Εναλλακτική διεργασία 21"/>
          <p:cNvSpPr/>
          <p:nvPr/>
        </p:nvSpPr>
        <p:spPr>
          <a:xfrm>
            <a:off x="5635066" y="2885376"/>
            <a:ext cx="2950119" cy="483625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Logistic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Διάγραμμα ροής: Εναλλακτική διεργασία 22"/>
          <p:cNvSpPr/>
          <p:nvPr/>
        </p:nvSpPr>
        <p:spPr>
          <a:xfrm>
            <a:off x="5632857" y="3448264"/>
            <a:ext cx="2950119" cy="483625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Weather delay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Διάγραμμα ροής: Εναλλακτική διεργασία 23"/>
          <p:cNvSpPr/>
          <p:nvPr/>
        </p:nvSpPr>
        <p:spPr>
          <a:xfrm>
            <a:off x="5632857" y="4035097"/>
            <a:ext cx="2950119" cy="483625"/>
          </a:xfrm>
          <a:prstGeom prst="flowChartAlternateProcess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Repair time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65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1216" y="95578"/>
            <a:ext cx="8229600" cy="9223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(Preventive Analysis)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4716015" y="1167862"/>
            <a:ext cx="2592288" cy="2376264"/>
          </a:xfrm>
          <a:prstGeom prst="flowChartDecision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Total days required within limit?</a:t>
            </a:r>
            <a:endParaRPr lang="en-GB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211960" y="2338508"/>
            <a:ext cx="504056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lowchart: Process 25"/>
          <p:cNvSpPr/>
          <p:nvPr/>
        </p:nvSpPr>
        <p:spPr>
          <a:xfrm>
            <a:off x="3203848" y="4023066"/>
            <a:ext cx="1872208" cy="1352892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Increase CTV number</a:t>
            </a:r>
            <a:endParaRPr lang="en-GB" sz="2400" dirty="0"/>
          </a:p>
        </p:txBody>
      </p:sp>
      <p:cxnSp>
        <p:nvCxnSpPr>
          <p:cNvPr id="32" name="Elbow Connector 31"/>
          <p:cNvCxnSpPr>
            <a:stCxn id="26" idx="1"/>
          </p:cNvCxnSpPr>
          <p:nvPr/>
        </p:nvCxnSpPr>
        <p:spPr>
          <a:xfrm rot="10800000">
            <a:off x="2375756" y="3490636"/>
            <a:ext cx="828093" cy="1208876"/>
          </a:xfrm>
          <a:prstGeom prst="bentConnector2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4" idx="2"/>
            <a:endCxn id="26" idx="3"/>
          </p:cNvCxnSpPr>
          <p:nvPr/>
        </p:nvCxnSpPr>
        <p:spPr>
          <a:xfrm rot="5400000">
            <a:off x="4966415" y="3653768"/>
            <a:ext cx="1155386" cy="936103"/>
          </a:xfrm>
          <a:prstGeom prst="bentConnector2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4" idx="3"/>
          </p:cNvCxnSpPr>
          <p:nvPr/>
        </p:nvCxnSpPr>
        <p:spPr>
          <a:xfrm>
            <a:off x="7308303" y="2355994"/>
            <a:ext cx="612068" cy="965089"/>
          </a:xfrm>
          <a:prstGeom prst="bentConnector2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287819" y="1882845"/>
            <a:ext cx="72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YES</a:t>
            </a:r>
            <a:endParaRPr lang="en-GB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5290751" y="3553552"/>
            <a:ext cx="72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</a:t>
            </a:r>
            <a:endParaRPr lang="en-GB" sz="2800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995223" y="1186380"/>
            <a:ext cx="3186353" cy="2304256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Inputs:</a:t>
            </a:r>
          </a:p>
          <a:p>
            <a:pPr algn="ctr"/>
            <a:r>
              <a:rPr lang="en-GB" sz="2200" dirty="0"/>
              <a:t>-Travel time from shore</a:t>
            </a:r>
          </a:p>
          <a:p>
            <a:pPr algn="ctr"/>
            <a:r>
              <a:rPr lang="en-GB" sz="2200" dirty="0"/>
              <a:t>-Time among turbines</a:t>
            </a:r>
          </a:p>
          <a:p>
            <a:pPr algn="ctr"/>
            <a:r>
              <a:rPr lang="en-GB" sz="2200" dirty="0"/>
              <a:t>-Technicians</a:t>
            </a:r>
          </a:p>
          <a:p>
            <a:pPr algn="ctr"/>
            <a:r>
              <a:rPr lang="en-GB" sz="2200" dirty="0"/>
              <a:t>-Total days required per turbine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6289949" y="3321083"/>
            <a:ext cx="2736304" cy="2304256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Outputs:</a:t>
            </a:r>
            <a:endParaRPr lang="en-GB" sz="2800" dirty="0"/>
          </a:p>
          <a:p>
            <a:pPr algn="ctr"/>
            <a:r>
              <a:rPr lang="en-GB" sz="2800" dirty="0"/>
              <a:t>-Working </a:t>
            </a:r>
            <a:r>
              <a:rPr lang="en-GB" sz="2800" dirty="0" smtClean="0"/>
              <a:t>hours</a:t>
            </a:r>
          </a:p>
          <a:p>
            <a:pPr algn="ctr"/>
            <a:r>
              <a:rPr lang="en-GB" sz="2800" dirty="0" smtClean="0"/>
              <a:t>-Days per year required</a:t>
            </a:r>
            <a:endParaRPr lang="en-GB" sz="2800" dirty="0"/>
          </a:p>
          <a:p>
            <a:pPr algn="ctr"/>
            <a:r>
              <a:rPr lang="en-GB" sz="2800" dirty="0"/>
              <a:t>-CTV needed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92" y="5245296"/>
            <a:ext cx="723993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Example:</a:t>
            </a:r>
          </a:p>
          <a:p>
            <a:r>
              <a:rPr lang="en-GB" sz="2000" dirty="0" smtClean="0"/>
              <a:t>150 turbines 150 km with 2 CTVs would take </a:t>
            </a:r>
            <a:r>
              <a:rPr lang="en-GB" sz="2800" dirty="0" smtClean="0"/>
              <a:t>282</a:t>
            </a:r>
            <a:r>
              <a:rPr lang="en-GB" sz="2000" dirty="0" smtClean="0"/>
              <a:t> days to complete</a:t>
            </a:r>
          </a:p>
          <a:p>
            <a:r>
              <a:rPr lang="en-GB" sz="2000" dirty="0" smtClean="0"/>
              <a:t>Instead 4 CTVs have to be used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539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34321"/>
            <a:ext cx="8229600" cy="922337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836689"/>
              </p:ext>
            </p:extLst>
          </p:nvPr>
        </p:nvGraphicFramePr>
        <p:xfrm>
          <a:off x="232733" y="1124744"/>
          <a:ext cx="8680841" cy="527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200"/>
                <a:gridCol w="2448272"/>
                <a:gridCol w="2088232"/>
                <a:gridCol w="2344137"/>
              </a:tblGrid>
              <a:tr h="587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Solution</a:t>
                      </a:r>
                      <a:endParaRPr lang="en-GB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Preventive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and small replacements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Large Replacements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Other parameters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43745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No Offshore Accommodation</a:t>
                      </a:r>
                      <a:endParaRPr lang="en-GB" sz="18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200" baseline="0" dirty="0" smtClean="0"/>
                        <a:t>Travelling with CTV from shore.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aseline="0" dirty="0" smtClean="0"/>
                        <a:t>Jack-up on the spot-market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aseline="0" dirty="0" smtClean="0"/>
                        <a:t>Larger vessel needed for distance &gt; 60 nm</a:t>
                      </a:r>
                    </a:p>
                  </a:txBody>
                  <a:tcPr anchor="ctr"/>
                </a:tc>
              </a:tr>
              <a:tr h="15238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Mothership</a:t>
                      </a:r>
                      <a:endParaRPr lang="en-GB" sz="24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="0" baseline="0" dirty="0" smtClean="0"/>
                        <a:t>Travel time </a:t>
                      </a:r>
                      <a:r>
                        <a:rPr lang="en-GB" sz="2200" baseline="0" dirty="0" smtClean="0"/>
                        <a:t>≈ 0, &amp; less number of CTV used</a:t>
                      </a:r>
                      <a:endParaRPr lang="en-GB" sz="2200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aseline="0" dirty="0" smtClean="0"/>
                        <a:t>Jack-up on the spot-market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aseline="0" dirty="0" smtClean="0"/>
                        <a:t>More flexible (less weather delay time)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200" baseline="0" dirty="0" smtClean="0"/>
                        <a:t>Cheaper than jack-up</a:t>
                      </a:r>
                    </a:p>
                  </a:txBody>
                  <a:tcPr anchor="ctr"/>
                </a:tc>
              </a:tr>
              <a:tr h="128370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Jack-up</a:t>
                      </a:r>
                      <a:endParaRPr lang="en-GB" sz="24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200" b="0" baseline="0" dirty="0" smtClean="0"/>
                        <a:t>Travel time </a:t>
                      </a:r>
                      <a:r>
                        <a:rPr lang="en-GB" sz="2200" baseline="0" dirty="0" smtClean="0"/>
                        <a:t>≈ 0, &amp; less number of CTV used</a:t>
                      </a:r>
                      <a:endParaRPr lang="en-GB" sz="2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200" dirty="0" smtClean="0">
                          <a:latin typeface="+mj-lt"/>
                          <a:cs typeface="Times New Roman" panose="02020603050405020304" pitchFamily="18" charset="0"/>
                        </a:rPr>
                        <a:t>Decreased</a:t>
                      </a:r>
                      <a:r>
                        <a:rPr lang="en-GB" sz="2200" baseline="0" dirty="0" smtClean="0">
                          <a:latin typeface="+mj-lt"/>
                          <a:cs typeface="Times New Roman" panose="02020603050405020304" pitchFamily="18" charset="0"/>
                        </a:rPr>
                        <a:t> downtimes since logistic times </a:t>
                      </a:r>
                      <a:r>
                        <a:rPr lang="en-GB" sz="2200" baseline="0" dirty="0" smtClean="0"/>
                        <a:t>≈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200" baseline="0" dirty="0" smtClean="0"/>
                        <a:t>Cost reduction comparing when rented in spot market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4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344" y="112391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Impacts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116610"/>
              </p:ext>
            </p:extLst>
          </p:nvPr>
        </p:nvGraphicFramePr>
        <p:xfrm>
          <a:off x="533400" y="1268760"/>
          <a:ext cx="8287071" cy="28083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198519"/>
                <a:gridCol w="1526565"/>
                <a:gridCol w="2068305"/>
                <a:gridCol w="1493682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Vessel Type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CTV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Mothership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Jack-up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*CO</a:t>
                      </a:r>
                      <a:r>
                        <a:rPr lang="en-US" sz="1600" baseline="0" dirty="0" smtClean="0"/>
                        <a:t>2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Emissions (kg/day)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2238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1678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5476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Seabed Disturbance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Major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62628" y="4356344"/>
            <a:ext cx="492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*CTV: Transit speed condition,</a:t>
            </a:r>
          </a:p>
          <a:p>
            <a:r>
              <a:rPr lang="en-GB" b="1" dirty="0" smtClean="0"/>
              <a:t> Mother-ship &amp; Jack-Up: Standby condition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5936" y="529430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+mj-lt"/>
              </a:rPr>
              <a:t>Jack-up operation</a:t>
            </a:r>
            <a:endParaRPr lang="en-GB" sz="2000" i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269" y="6122002"/>
            <a:ext cx="520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smtClean="0"/>
              <a:t>Source:http://www.maritimejournal.com/news101/marine-civils/port,-harbour-and-marine-construction/dutch_jv_begins_installation_work_on_offshore_wind_turbine_project</a:t>
            </a:r>
            <a:endParaRPr lang="en-GB" sz="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162305"/>
            <a:ext cx="2969627" cy="199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2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52622"/>
              </p:ext>
            </p:extLst>
          </p:nvPr>
        </p:nvGraphicFramePr>
        <p:xfrm>
          <a:off x="457588" y="1268760"/>
          <a:ext cx="8287072" cy="417646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088105"/>
                <a:gridCol w="1598567"/>
                <a:gridCol w="2016224"/>
                <a:gridCol w="1584176"/>
              </a:tblGrid>
              <a:tr h="8071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Vessel Type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CTV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Mothership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Jack-up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8071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Noise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Depends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Depends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Depends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8071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Vibration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1755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Accidental pollution of sea caused by collisions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Depends on the number of CTVs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Major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Major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2011.9.30- oil at s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63" y="4648200"/>
            <a:ext cx="3629937" cy="162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23144" y="6262792"/>
            <a:ext cx="5209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err="1" smtClean="0"/>
              <a:t>Source:http</a:t>
            </a:r>
            <a:r>
              <a:rPr lang="en-GB" sz="800" i="1" dirty="0" smtClean="0"/>
              <a:t>://www.safety4sea.com/pcg-and-crew-response-to-bunker-spill-in-the-philippines-13447</a:t>
            </a:r>
            <a:endParaRPr lang="en-GB" sz="800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8344" y="1123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Impacts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13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229600" cy="990117"/>
          </a:xfrm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55576" y="1628800"/>
            <a:ext cx="5544616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000" dirty="0"/>
              <a:t>Project Overview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000" dirty="0"/>
              <a:t>Methodology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000" dirty="0"/>
              <a:t>Our Work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000" dirty="0" smtClean="0"/>
              <a:t>Conclusion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202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726" t="30555" r="12920" b="33239"/>
          <a:stretch/>
        </p:blipFill>
        <p:spPr>
          <a:xfrm>
            <a:off x="0" y="1203186"/>
            <a:ext cx="9159506" cy="24418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1317" t="16234" r="27517" b="71705"/>
          <a:stretch/>
        </p:blipFill>
        <p:spPr>
          <a:xfrm>
            <a:off x="1800395" y="404665"/>
            <a:ext cx="5760640" cy="81346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34214" y="3920325"/>
            <a:ext cx="23042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b="1" dirty="0" err="1" smtClean="0"/>
              <a:t>Main</a:t>
            </a:r>
            <a:r>
              <a:rPr lang="es-ES" sz="2800" b="1" dirty="0" smtClean="0"/>
              <a:t> </a:t>
            </a:r>
            <a:r>
              <a:rPr lang="es-ES" sz="2800" b="1" dirty="0" err="1"/>
              <a:t>purpose</a:t>
            </a:r>
            <a:endParaRPr lang="en-US" sz="2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475656" y="471884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To choose the best support solution for each analysis performed</a:t>
            </a:r>
          </a:p>
        </p:txBody>
      </p:sp>
    </p:spTree>
    <p:extLst>
      <p:ext uri="{BB962C8B-B14F-4D97-AF65-F5344CB8AC3E}">
        <p14:creationId xmlns:p14="http://schemas.microsoft.com/office/powerpoint/2010/main" val="4239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726" t="30555" r="12920" b="33239"/>
          <a:stretch/>
        </p:blipFill>
        <p:spPr>
          <a:xfrm>
            <a:off x="0" y="1203186"/>
            <a:ext cx="9159506" cy="24418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8227" y="3920325"/>
            <a:ext cx="15121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b="1" dirty="0" err="1" smtClean="0"/>
              <a:t>Features</a:t>
            </a:r>
            <a:endParaRPr lang="en-US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339752" y="4108398"/>
            <a:ext cx="48965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b="1" dirty="0" smtClean="0"/>
              <a:t>Flexible</a:t>
            </a:r>
          </a:p>
          <a:p>
            <a:endParaRPr lang="en-GB" sz="2400" b="1" dirty="0" smtClean="0"/>
          </a:p>
          <a:p>
            <a:pPr marL="285750" indent="-285750">
              <a:buFontTx/>
              <a:buChar char="-"/>
            </a:pPr>
            <a:r>
              <a:rPr lang="en-GB" sz="2400" b="1" dirty="0" smtClean="0"/>
              <a:t>Large range of options</a:t>
            </a:r>
          </a:p>
          <a:p>
            <a:endParaRPr lang="en-GB" sz="2400" b="1" dirty="0" smtClean="0"/>
          </a:p>
          <a:p>
            <a:pPr marL="285750" indent="-285750">
              <a:buFontTx/>
              <a:buChar char="-"/>
            </a:pPr>
            <a:r>
              <a:rPr lang="en-GB" sz="2400" b="1" dirty="0" smtClean="0"/>
              <a:t>User friendly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CuadroTexto 7"/>
          <p:cNvSpPr txBox="1"/>
          <p:nvPr/>
        </p:nvSpPr>
        <p:spPr>
          <a:xfrm>
            <a:off x="6372200" y="4108398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Modify Inputs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9" name="Flecha derecha 8"/>
          <p:cNvSpPr/>
          <p:nvPr/>
        </p:nvSpPr>
        <p:spPr>
          <a:xfrm>
            <a:off x="3995936" y="4160813"/>
            <a:ext cx="2160240" cy="36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1317" t="16234" r="27517" b="71705"/>
          <a:stretch/>
        </p:blipFill>
        <p:spPr>
          <a:xfrm>
            <a:off x="1800395" y="404665"/>
            <a:ext cx="5760640" cy="8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-132154"/>
            <a:ext cx="8229600" cy="1143000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1259" t="24150" r="49447" b="60865"/>
          <a:stretch/>
        </p:blipFill>
        <p:spPr>
          <a:xfrm>
            <a:off x="2436365" y="843752"/>
            <a:ext cx="5112568" cy="109615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1259" t="37437" r="40038" b="43109"/>
          <a:stretch/>
        </p:blipFill>
        <p:spPr>
          <a:xfrm>
            <a:off x="2440418" y="3202096"/>
            <a:ext cx="6336704" cy="1423017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11284" t="48031" r="49422" b="37418"/>
          <a:stretch/>
        </p:blipFill>
        <p:spPr>
          <a:xfrm>
            <a:off x="2436365" y="2050228"/>
            <a:ext cx="5112568" cy="106446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25096" t="27360" r="29523" b="50984"/>
          <a:stretch/>
        </p:blipFill>
        <p:spPr>
          <a:xfrm>
            <a:off x="2438070" y="4732387"/>
            <a:ext cx="5904657" cy="158417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4" name="CuadroTexto 13"/>
          <p:cNvSpPr txBox="1"/>
          <p:nvPr/>
        </p:nvSpPr>
        <p:spPr>
          <a:xfrm>
            <a:off x="372546" y="3285430"/>
            <a:ext cx="12601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/>
              <a:t>Inputs</a:t>
            </a:r>
            <a:endParaRPr lang="en-US" sz="3200" b="1" dirty="0"/>
          </a:p>
        </p:txBody>
      </p:sp>
      <p:sp>
        <p:nvSpPr>
          <p:cNvPr id="15" name="Abrir llave 14"/>
          <p:cNvSpPr/>
          <p:nvPr/>
        </p:nvSpPr>
        <p:spPr>
          <a:xfrm>
            <a:off x="1839530" y="850569"/>
            <a:ext cx="504056" cy="547281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15361" y="1268760"/>
            <a:ext cx="27363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Outputs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7939" t="18500" r="60515" b="30708"/>
          <a:stretch/>
        </p:blipFill>
        <p:spPr>
          <a:xfrm>
            <a:off x="3717355" y="1268760"/>
            <a:ext cx="5170536" cy="46805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179512" y="2204864"/>
            <a:ext cx="3537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u="sng" dirty="0" smtClean="0"/>
              <a:t>Minimum cost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Maximum cost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Selection 2 solutions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48882" y="1235522"/>
            <a:ext cx="27363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Outputs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367" t="19483" r="11813" b="28408"/>
          <a:stretch/>
        </p:blipFill>
        <p:spPr>
          <a:xfrm>
            <a:off x="14733" y="2040332"/>
            <a:ext cx="9184745" cy="35489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3363800" y="1158577"/>
            <a:ext cx="358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u="sng" dirty="0" smtClean="0"/>
              <a:t>Cost Analysis Graph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89656" y="1620242"/>
            <a:ext cx="3454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Cumulative cost over the years</a:t>
            </a:r>
          </a:p>
        </p:txBody>
      </p:sp>
      <p:cxnSp>
        <p:nvCxnSpPr>
          <p:cNvPr id="6" name="Conector recto de flecha 5"/>
          <p:cNvCxnSpPr>
            <a:endCxn id="3" idx="1"/>
          </p:cNvCxnSpPr>
          <p:nvPr/>
        </p:nvCxnSpPr>
        <p:spPr>
          <a:xfrm>
            <a:off x="4788024" y="1620242"/>
            <a:ext cx="901632" cy="200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1737" t="61812" r="15687" b="28344"/>
          <a:stretch/>
        </p:blipFill>
        <p:spPr>
          <a:xfrm>
            <a:off x="1186724" y="5603119"/>
            <a:ext cx="6840761" cy="720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0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51520" y="1222514"/>
            <a:ext cx="606733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Outputs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04248" y="1526683"/>
            <a:ext cx="245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Indicative graph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1259" t="24406" r="19008" b="28812"/>
          <a:stretch/>
        </p:blipFill>
        <p:spPr>
          <a:xfrm>
            <a:off x="16364" y="1974859"/>
            <a:ext cx="9144000" cy="34417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989" t="70672" r="27309" b="15547"/>
          <a:stretch/>
        </p:blipFill>
        <p:spPr>
          <a:xfrm>
            <a:off x="1450689" y="5416643"/>
            <a:ext cx="6336705" cy="10081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5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58509" y="1860064"/>
            <a:ext cx="358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Intermediate results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397" t="34250" r="20668" b="41141"/>
          <a:stretch/>
        </p:blipFill>
        <p:spPr>
          <a:xfrm>
            <a:off x="975143" y="2340342"/>
            <a:ext cx="5744703" cy="17303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939" t="49015" r="37824" b="38188"/>
          <a:stretch/>
        </p:blipFill>
        <p:spPr>
          <a:xfrm>
            <a:off x="992636" y="4763381"/>
            <a:ext cx="7484592" cy="9928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975572" y="4239832"/>
            <a:ext cx="358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Specific figures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1520" y="1222514"/>
            <a:ext cx="606733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Outputs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2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9572" y="1193687"/>
            <a:ext cx="3986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Introduce inputs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1221" t="30313" r="10153" b="55906"/>
          <a:stretch/>
        </p:blipFill>
        <p:spPr>
          <a:xfrm>
            <a:off x="1088513" y="1823901"/>
            <a:ext cx="6377852" cy="720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367" t="28345" r="36718" b="18500"/>
          <a:stretch/>
        </p:blipFill>
        <p:spPr>
          <a:xfrm>
            <a:off x="1088514" y="2543981"/>
            <a:ext cx="6377852" cy="3743521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>
            <a:off x="6156176" y="2862473"/>
            <a:ext cx="763596" cy="386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6078428" y="3169722"/>
            <a:ext cx="743094" cy="4086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9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58573" y="1225487"/>
            <a:ext cx="3986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8931" t="46063" r="6278" b="16531"/>
          <a:stretch/>
        </p:blipFill>
        <p:spPr>
          <a:xfrm>
            <a:off x="632318" y="2420888"/>
            <a:ext cx="8066792" cy="3096344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H="1">
            <a:off x="3450974" y="2331584"/>
            <a:ext cx="82809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5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90746" y="1235741"/>
            <a:ext cx="528936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939" t="38189" r="61622" b="24406"/>
          <a:stretch/>
        </p:blipFill>
        <p:spPr>
          <a:xfrm>
            <a:off x="971600" y="1903836"/>
            <a:ext cx="6290948" cy="4346472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H="1">
            <a:off x="6048164" y="2119860"/>
            <a:ext cx="82809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6228184" y="3271988"/>
            <a:ext cx="82809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9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368" y="1455389"/>
            <a:ext cx="8291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Determine the best maintenance support solution leading to a reduction of O&amp;M costs for Far Offshore Wind Farms</a:t>
            </a:r>
            <a:endParaRPr lang="en-GB" sz="28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1500" y="3014166"/>
            <a:ext cx="8001000" cy="3145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b="1" dirty="0" smtClean="0"/>
              <a:t>Achieved by: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GB" dirty="0" smtClean="0"/>
              <a:t>Examining Technical Feasibility and Economical Viability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GB" dirty="0" smtClean="0"/>
              <a:t>Creating a Interactive Tool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GB" dirty="0" smtClean="0"/>
              <a:t>Analysing Costs (O&amp;M) of each Solution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GB" dirty="0" smtClean="0"/>
              <a:t>Comparing the Solutions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 smtClean="0"/>
          </a:p>
          <a:p>
            <a:pPr algn="just"/>
            <a:endParaRPr lang="en-GB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just"/>
            <a:endParaRPr lang="en-GB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375" y="116632"/>
            <a:ext cx="8229600" cy="990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7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55434" y="1167730"/>
            <a:ext cx="622547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35896" y="60518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/>
              <a:t>* Lifetime: 25 years</a:t>
            </a:r>
            <a:endParaRPr lang="en-GB" sz="20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2367" t="19484" r="11813" b="28082"/>
          <a:stretch/>
        </p:blipFill>
        <p:spPr>
          <a:xfrm>
            <a:off x="-4168" y="1788934"/>
            <a:ext cx="9148168" cy="35122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31737" t="61812" r="15687" b="28344"/>
          <a:stretch/>
        </p:blipFill>
        <p:spPr>
          <a:xfrm>
            <a:off x="1167823" y="5316479"/>
            <a:ext cx="6840761" cy="720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6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98413" y="1167730"/>
            <a:ext cx="622547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(5)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automatically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367" t="19486" r="11813" b="27582"/>
          <a:stretch/>
        </p:blipFill>
        <p:spPr>
          <a:xfrm>
            <a:off x="7392" y="1780807"/>
            <a:ext cx="9136607" cy="35204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1737" t="61812" r="15687" b="28344"/>
          <a:stretch/>
        </p:blipFill>
        <p:spPr>
          <a:xfrm>
            <a:off x="1167823" y="5316479"/>
            <a:ext cx="6840761" cy="720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ángulo 9"/>
          <p:cNvSpPr/>
          <p:nvPr/>
        </p:nvSpPr>
        <p:spPr>
          <a:xfrm>
            <a:off x="3622577" y="603655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/>
              <a:t>* Lifetime: 10 years</a:t>
            </a:r>
            <a:endParaRPr lang="en-GB" sz="2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3564" y="50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FOWIT O&amp;M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6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430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</a:p>
          <a:p>
            <a:endParaRPr lang="en-US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990600" y="1295400"/>
            <a:ext cx="2590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 of Wind Turbines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3886200" y="1828800"/>
            <a:ext cx="1828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Distance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219200" y="2438400"/>
            <a:ext cx="22860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Logistic Times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3733800" y="4114800"/>
            <a:ext cx="22860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Fatigue Rates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733800" y="3048000"/>
            <a:ext cx="22860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Vessel Costs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6172200" y="1600200"/>
            <a:ext cx="20574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Weather Delays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324600" y="4191000"/>
            <a:ext cx="20574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Lifetime of the project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1371600" y="5029200"/>
            <a:ext cx="20574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Sharing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6324600" y="2743200"/>
            <a:ext cx="17526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Turbine capacity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990600" y="3657600"/>
            <a:ext cx="2362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Days limit per 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04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</a:p>
          <a:p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990600" y="1295400"/>
            <a:ext cx="2590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 of Wind Turbines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3886200" y="1828800"/>
            <a:ext cx="1828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Distance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1219200" y="2438400"/>
            <a:ext cx="22860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Logistic Times</a:t>
            </a:r>
            <a:endParaRPr lang="en-US" sz="2800" dirty="0"/>
          </a:p>
        </p:txBody>
      </p:sp>
      <p:sp>
        <p:nvSpPr>
          <p:cNvPr id="17" name="Rounded Rectangle 16"/>
          <p:cNvSpPr/>
          <p:nvPr/>
        </p:nvSpPr>
        <p:spPr>
          <a:xfrm>
            <a:off x="3733800" y="4114800"/>
            <a:ext cx="22860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Fatigue Rates</a:t>
            </a:r>
            <a:endParaRPr lang="en-US" sz="2800" dirty="0"/>
          </a:p>
        </p:txBody>
      </p:sp>
      <p:sp>
        <p:nvSpPr>
          <p:cNvPr id="18" name="Rounded Rectangle 17"/>
          <p:cNvSpPr/>
          <p:nvPr/>
        </p:nvSpPr>
        <p:spPr>
          <a:xfrm>
            <a:off x="3733800" y="3048000"/>
            <a:ext cx="22860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Vessel Costs</a:t>
            </a:r>
            <a:endParaRPr lang="en-US" sz="2800" dirty="0"/>
          </a:p>
        </p:txBody>
      </p:sp>
      <p:sp>
        <p:nvSpPr>
          <p:cNvPr id="19" name="Rounded Rectangle 18"/>
          <p:cNvSpPr/>
          <p:nvPr/>
        </p:nvSpPr>
        <p:spPr>
          <a:xfrm>
            <a:off x="6172200" y="1600200"/>
            <a:ext cx="20574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Weather Delays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1371600" y="5029200"/>
            <a:ext cx="20574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Sharing</a:t>
            </a:r>
            <a:endParaRPr lang="en-US" sz="2800" dirty="0"/>
          </a:p>
        </p:txBody>
      </p:sp>
      <p:sp>
        <p:nvSpPr>
          <p:cNvPr id="22" name="Rounded Rectangle 21"/>
          <p:cNvSpPr/>
          <p:nvPr/>
        </p:nvSpPr>
        <p:spPr>
          <a:xfrm>
            <a:off x="6324600" y="2743200"/>
            <a:ext cx="17526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Turbine capacity</a:t>
            </a:r>
            <a:endParaRPr lang="en-US" sz="2800" dirty="0"/>
          </a:p>
        </p:txBody>
      </p:sp>
      <p:sp>
        <p:nvSpPr>
          <p:cNvPr id="23" name="Rounded Rectangle 22"/>
          <p:cNvSpPr/>
          <p:nvPr/>
        </p:nvSpPr>
        <p:spPr>
          <a:xfrm>
            <a:off x="990600" y="3657600"/>
            <a:ext cx="2362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Days limit per year</a:t>
            </a:r>
            <a:endParaRPr lang="en-US" sz="2800" dirty="0"/>
          </a:p>
        </p:txBody>
      </p:sp>
      <p:sp>
        <p:nvSpPr>
          <p:cNvPr id="24" name="Rounded Rectangle 23"/>
          <p:cNvSpPr/>
          <p:nvPr/>
        </p:nvSpPr>
        <p:spPr>
          <a:xfrm>
            <a:off x="6324600" y="4191000"/>
            <a:ext cx="20574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Lifetime of the project</a:t>
            </a:r>
            <a:endParaRPr lang="en-US" sz="28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3528" y="114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8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1041712" y="5877272"/>
            <a:ext cx="792088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03450E"/>
                </a:solidFill>
              </a:rPr>
              <a:t>NOA-No Offshore Accommodation</a:t>
            </a:r>
            <a:r>
              <a:rPr lang="en-US" sz="2000" dirty="0" smtClean="0"/>
              <a:t>		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MS- Mother-ship </a:t>
            </a:r>
            <a:r>
              <a:rPr lang="en-US" sz="2000" dirty="0" smtClean="0"/>
              <a:t>		</a:t>
            </a:r>
            <a:r>
              <a:rPr lang="en-US" sz="2000" b="1" dirty="0" smtClean="0">
                <a:solidFill>
                  <a:srgbClr val="C00000"/>
                </a:solidFill>
              </a:rPr>
              <a:t>JU- Jack 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427051"/>
              </p:ext>
            </p:extLst>
          </p:nvPr>
        </p:nvGraphicFramePr>
        <p:xfrm>
          <a:off x="1041712" y="1884780"/>
          <a:ext cx="7920880" cy="3733800"/>
        </p:xfrm>
        <a:graphic>
          <a:graphicData uri="http://schemas.openxmlformats.org/drawingml/2006/table">
            <a:tbl>
              <a:tblPr/>
              <a:tblGrid>
                <a:gridCol w="1656184"/>
                <a:gridCol w="1656184"/>
                <a:gridCol w="1512168"/>
                <a:gridCol w="1656184"/>
                <a:gridCol w="1440160"/>
              </a:tblGrid>
              <a:tr h="933450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12700" marR="12700" marT="1270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MS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MS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MS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200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3450E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JU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JU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JU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" name="Down Arrow 9"/>
          <p:cNvSpPr/>
          <p:nvPr/>
        </p:nvSpPr>
        <p:spPr>
          <a:xfrm>
            <a:off x="84176" y="2780928"/>
            <a:ext cx="840757" cy="19904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10"/>
          <p:cNvSpPr/>
          <p:nvPr/>
        </p:nvSpPr>
        <p:spPr>
          <a:xfrm rot="16200000">
            <a:off x="-335105" y="3389755"/>
            <a:ext cx="1679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1F497D"/>
                </a:solidFill>
              </a:rPr>
              <a:t>Turbines</a:t>
            </a:r>
            <a:endParaRPr lang="en-US" sz="2400" b="1" dirty="0" smtClean="0">
              <a:solidFill>
                <a:srgbClr val="1F497D"/>
              </a:solidFill>
            </a:endParaRPr>
          </a:p>
        </p:txBody>
      </p:sp>
      <p:sp>
        <p:nvSpPr>
          <p:cNvPr id="11" name="Down Arrow 9"/>
          <p:cNvSpPr/>
          <p:nvPr/>
        </p:nvSpPr>
        <p:spPr>
          <a:xfrm rot="16200000">
            <a:off x="4765090" y="-1018476"/>
            <a:ext cx="840758" cy="496575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0"/>
          <p:cNvSpPr/>
          <p:nvPr/>
        </p:nvSpPr>
        <p:spPr>
          <a:xfrm>
            <a:off x="3059832" y="1233879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1F497D"/>
                </a:solidFill>
              </a:rPr>
              <a:t>Distance</a:t>
            </a:r>
            <a:r>
              <a:rPr lang="es-ES" sz="2400" b="1" dirty="0" smtClean="0">
                <a:solidFill>
                  <a:srgbClr val="1F497D"/>
                </a:solidFill>
              </a:rPr>
              <a:t> </a:t>
            </a:r>
            <a:r>
              <a:rPr lang="es-ES" sz="2400" b="1" dirty="0" err="1" smtClean="0">
                <a:solidFill>
                  <a:srgbClr val="1F497D"/>
                </a:solidFill>
              </a:rPr>
              <a:t>from</a:t>
            </a:r>
            <a:r>
              <a:rPr lang="es-ES" sz="2400" b="1" dirty="0" smtClean="0">
                <a:solidFill>
                  <a:srgbClr val="1F497D"/>
                </a:solidFill>
              </a:rPr>
              <a:t> shore</a:t>
            </a:r>
            <a:endParaRPr lang="en-US" sz="2400" b="1" dirty="0" smtClean="0">
              <a:solidFill>
                <a:srgbClr val="1F497D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3528" y="114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 (1)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6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458103"/>
              </p:ext>
            </p:extLst>
          </p:nvPr>
        </p:nvGraphicFramePr>
        <p:xfrm>
          <a:off x="1066800" y="1676400"/>
          <a:ext cx="7162800" cy="1523158"/>
        </p:xfrm>
        <a:graphic>
          <a:graphicData uri="http://schemas.openxmlformats.org/drawingml/2006/table">
            <a:tbl>
              <a:tblPr/>
              <a:tblGrid>
                <a:gridCol w="4652473"/>
                <a:gridCol w="2510327"/>
              </a:tblGrid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No of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Wind Turbines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Distance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Base Case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NOA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32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Lifetime increases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Jack-up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799320"/>
              </p:ext>
            </p:extLst>
          </p:nvPr>
        </p:nvGraphicFramePr>
        <p:xfrm>
          <a:off x="1066800" y="4038600"/>
          <a:ext cx="7162800" cy="1523158"/>
        </p:xfrm>
        <a:graphic>
          <a:graphicData uri="http://schemas.openxmlformats.org/drawingml/2006/table">
            <a:tbl>
              <a:tblPr/>
              <a:tblGrid>
                <a:gridCol w="4652473"/>
                <a:gridCol w="2510327"/>
              </a:tblGrid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No of </a:t>
                      </a:r>
                      <a:r>
                        <a:rPr lang="en-US" sz="2400" b="0" i="0" u="none" strike="noStrike" dirty="0" smtClean="0">
                          <a:latin typeface="+mn-lt"/>
                        </a:rPr>
                        <a:t>Wind</a:t>
                      </a:r>
                      <a:r>
                        <a:rPr lang="en-US" sz="2400" b="0" i="0" u="none" strike="noStrike" baseline="0" dirty="0" smtClean="0">
                          <a:latin typeface="+mn-lt"/>
                        </a:rPr>
                        <a:t> Turbines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100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Distance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50 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Base Case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NOA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32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Failure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Rates Increase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Jack-up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23528" y="114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 (2)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7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171143"/>
              </p:ext>
            </p:extLst>
          </p:nvPr>
        </p:nvGraphicFramePr>
        <p:xfrm>
          <a:off x="1066800" y="1676400"/>
          <a:ext cx="7162800" cy="1523158"/>
        </p:xfrm>
        <a:graphic>
          <a:graphicData uri="http://schemas.openxmlformats.org/drawingml/2006/table">
            <a:tbl>
              <a:tblPr/>
              <a:tblGrid>
                <a:gridCol w="4652473"/>
                <a:gridCol w="2510327"/>
              </a:tblGrid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No of </a:t>
                      </a:r>
                      <a:r>
                        <a:rPr lang="en-US" sz="2400" b="0" i="0" u="none" strike="noStrike" dirty="0" smtClean="0">
                          <a:latin typeface="+mn-lt"/>
                        </a:rPr>
                        <a:t>Wind Turbines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200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+mn-lt"/>
                        </a:rPr>
                        <a:t>Distance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50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+mn-lt"/>
                        </a:rPr>
                        <a:t>Base Case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Jack up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32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Higher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WT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Capacity 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Mother-ship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256560"/>
              </p:ext>
            </p:extLst>
          </p:nvPr>
        </p:nvGraphicFramePr>
        <p:xfrm>
          <a:off x="1066800" y="4038600"/>
          <a:ext cx="7162800" cy="1523158"/>
        </p:xfrm>
        <a:graphic>
          <a:graphicData uri="http://schemas.openxmlformats.org/drawingml/2006/table">
            <a:tbl>
              <a:tblPr/>
              <a:tblGrid>
                <a:gridCol w="4652473"/>
                <a:gridCol w="2510327"/>
              </a:tblGrid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No of </a:t>
                      </a:r>
                      <a:r>
                        <a:rPr lang="en-US" sz="2400" b="0" i="0" u="none" strike="noStrike" dirty="0" smtClean="0">
                          <a:latin typeface="+mn-lt"/>
                        </a:rPr>
                        <a:t>Wind Turbines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100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+mn-lt"/>
                        </a:rPr>
                        <a:t>Distance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50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81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Option without sharing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+mn-lt"/>
                        </a:rPr>
                        <a:t>NOA</a:t>
                      </a:r>
                      <a:endParaRPr lang="en-US" sz="2400" b="0" i="0" u="none" strike="noStrike" dirty="0"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32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Sharing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Option (50%) 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Jack-up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23528" y="114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 (3)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5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722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722"/>
            <a:ext cx="9136631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7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6861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236647"/>
            <a:ext cx="8229600" cy="5562600"/>
          </a:xfrm>
        </p:spPr>
        <p:txBody>
          <a:bodyPr>
            <a:normAutofit/>
          </a:bodyPr>
          <a:lstStyle/>
          <a:p>
            <a:pPr marL="342900" lvl="1" indent="-342900" algn="just">
              <a:buNone/>
            </a:pPr>
            <a:endParaRPr lang="en-GB" dirty="0" smtClean="0"/>
          </a:p>
          <a:p>
            <a:pPr marL="342900" lvl="1" indent="-342900" algn="just">
              <a:buFont typeface="Arial"/>
              <a:buChar char="•"/>
            </a:pPr>
            <a:r>
              <a:rPr lang="en-GB" sz="3000" dirty="0" smtClean="0"/>
              <a:t>No ‘ultimate’ solution</a:t>
            </a:r>
          </a:p>
          <a:p>
            <a:pPr marL="342900" lvl="1" indent="-342900" algn="just">
              <a:buNone/>
            </a:pPr>
            <a:endParaRPr lang="en-GB" sz="3000" dirty="0" smtClean="0"/>
          </a:p>
          <a:p>
            <a:pPr marL="342900" lvl="1" indent="-342900" algn="just">
              <a:buFont typeface="Arial"/>
              <a:buChar char="•"/>
            </a:pPr>
            <a:r>
              <a:rPr lang="en-GB" sz="3000" dirty="0" smtClean="0"/>
              <a:t>Technical parameters of a wind farm changes</a:t>
            </a:r>
          </a:p>
          <a:p>
            <a:pPr marL="342900" lvl="1" indent="-342900" algn="just">
              <a:buNone/>
            </a:pPr>
            <a:r>
              <a:rPr lang="en-GB" sz="3000" dirty="0" smtClean="0"/>
              <a:t> 								choice of a solution will change</a:t>
            </a:r>
          </a:p>
          <a:p>
            <a:pPr marL="342900" lvl="1" indent="-342900" algn="just">
              <a:buNone/>
            </a:pPr>
            <a:endParaRPr lang="en-GB" sz="3000" dirty="0" smtClean="0"/>
          </a:p>
          <a:p>
            <a:pPr marL="342900" lvl="1" indent="-342900" algn="just">
              <a:buFont typeface="Arial"/>
              <a:buChar char="•"/>
            </a:pPr>
            <a:r>
              <a:rPr lang="en-GB" sz="3000" dirty="0" smtClean="0"/>
              <a:t>FOWIT - a </a:t>
            </a:r>
            <a:r>
              <a:rPr lang="en-GB" sz="3000" dirty="0"/>
              <a:t>valuable addition to the decision making </a:t>
            </a:r>
            <a:r>
              <a:rPr lang="en-GB" sz="3000" dirty="0" smtClean="0"/>
              <a:t>process</a:t>
            </a:r>
          </a:p>
          <a:p>
            <a:pPr marL="342900" lvl="1" indent="-342900" algn="just">
              <a:buFont typeface="Arial"/>
              <a:buChar char="•"/>
            </a:pPr>
            <a:endParaRPr lang="en-GB" dirty="0" smtClean="0"/>
          </a:p>
          <a:p>
            <a:pPr marL="342900" lvl="1" indent="-342900" algn="just">
              <a:buNone/>
            </a:pPr>
            <a:endParaRPr lang="en-GB" dirty="0" smtClean="0"/>
          </a:p>
          <a:p>
            <a:pPr marL="342900" lvl="1" indent="-342900" algn="just">
              <a:buNone/>
            </a:pP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699792" y="3441192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5419312"/>
            <a:ext cx="46292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88513" y="5990812"/>
            <a:ext cx="4373153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Supervisor: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Mahdi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Khorasanchi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3" y="5208011"/>
            <a:ext cx="1425382" cy="76921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" y="0"/>
            <a:ext cx="8686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and Economic Analysis for Far Offshore Wind Farm Accommodation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882"/>
            <a:ext cx="9144000" cy="3804514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358947" y="4950262"/>
            <a:ext cx="2808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800" b="1" dirty="0" smtClean="0"/>
              <a:t>Source: http://pixshark.com/offshore-wind-farm-sunset.htm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6407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1175" y="1432674"/>
            <a:ext cx="8229600" cy="4765675"/>
          </a:xfrm>
        </p:spPr>
        <p:txBody>
          <a:bodyPr>
            <a:noAutofit/>
          </a:bodyPr>
          <a:lstStyle/>
          <a:p>
            <a:r>
              <a:rPr lang="en-US" sz="2800" dirty="0" smtClean="0"/>
              <a:t>Round 3</a:t>
            </a:r>
          </a:p>
          <a:p>
            <a:pPr lvl="1"/>
            <a:r>
              <a:rPr lang="en-US" sz="2400" dirty="0" smtClean="0"/>
              <a:t>More Wind Potential</a:t>
            </a:r>
          </a:p>
          <a:p>
            <a:pPr lvl="2"/>
            <a:r>
              <a:rPr lang="en-US" sz="2000" dirty="0" smtClean="0"/>
              <a:t>More Energy</a:t>
            </a:r>
          </a:p>
          <a:p>
            <a:pPr lvl="1"/>
            <a:r>
              <a:rPr lang="en-US" sz="2400" dirty="0"/>
              <a:t>Wind </a:t>
            </a:r>
            <a:r>
              <a:rPr lang="en-US" sz="2400" dirty="0" smtClean="0"/>
              <a:t>Technologies</a:t>
            </a:r>
          </a:p>
          <a:p>
            <a:r>
              <a:rPr lang="en-US" sz="2800" dirty="0" smtClean="0"/>
              <a:t>Problems</a:t>
            </a:r>
          </a:p>
          <a:p>
            <a:pPr lvl="1"/>
            <a:r>
              <a:rPr lang="en-US" sz="2400" dirty="0" smtClean="0"/>
              <a:t>Weather Conditions</a:t>
            </a:r>
          </a:p>
          <a:p>
            <a:pPr lvl="1"/>
            <a:r>
              <a:rPr lang="en-US" sz="2400" dirty="0" smtClean="0"/>
              <a:t>Deeper Waters</a:t>
            </a:r>
          </a:p>
          <a:p>
            <a:pPr lvl="1"/>
            <a:r>
              <a:rPr lang="en-US" sz="2400" dirty="0" smtClean="0"/>
              <a:t>More Expensive</a:t>
            </a:r>
          </a:p>
          <a:p>
            <a:r>
              <a:rPr lang="en-US" sz="2800" dirty="0"/>
              <a:t>Our Scope</a:t>
            </a:r>
          </a:p>
          <a:p>
            <a:pPr lvl="1"/>
            <a:r>
              <a:rPr lang="en-US" sz="2400" dirty="0" smtClean="0"/>
              <a:t>Focus on O&amp;M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53427" y="1141534"/>
            <a:ext cx="5229200" cy="2470932"/>
            <a:chOff x="3124076" y="1518404"/>
            <a:chExt cx="5968952" cy="3074707"/>
          </a:xfrm>
        </p:grpSpPr>
        <p:sp>
          <p:nvSpPr>
            <p:cNvPr id="4" name="TextBox 3"/>
            <p:cNvSpPr txBox="1"/>
            <p:nvPr/>
          </p:nvSpPr>
          <p:spPr>
            <a:xfrm>
              <a:off x="3124076" y="1518404"/>
              <a:ext cx="5968952" cy="26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Source: </a:t>
              </a:r>
              <a:r>
                <a:rPr lang="en-US" sz="800" dirty="0"/>
                <a:t>https://www.ewea.org/fileadmin/files/library/publications/statistics/European_offshore_statistics_2012.pdf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8064" y="1798637"/>
              <a:ext cx="2365703" cy="20536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3831581" y="3801023"/>
              <a:ext cx="4896086" cy="792088"/>
              <a:chOff x="4575252" y="4428545"/>
              <a:chExt cx="4896086" cy="792088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5078850" y="4428545"/>
                <a:ext cx="4392488" cy="792088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5252" y="4593125"/>
                <a:ext cx="42221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dirty="0" smtClean="0">
                    <a:solidFill>
                      <a:srgbClr val="1F497D"/>
                    </a:solidFill>
                  </a:rPr>
                  <a:t>2002 to 2012, Consented and Planned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10" name="Down Arrow 9"/>
            <p:cNvSpPr/>
            <p:nvPr/>
          </p:nvSpPr>
          <p:spPr>
            <a:xfrm rot="10800000">
              <a:off x="4106848" y="1791082"/>
              <a:ext cx="959695" cy="205360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92384" y="2105529"/>
              <a:ext cx="588623" cy="1477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F497D"/>
                  </a:solidFill>
                </a:rPr>
                <a:t>600 </a:t>
              </a:r>
            </a:p>
            <a:p>
              <a:pPr algn="ctr"/>
              <a:r>
                <a:rPr lang="en-US" dirty="0" smtClean="0">
                  <a:solidFill>
                    <a:srgbClr val="1F497D"/>
                  </a:solidFill>
                </a:rPr>
                <a:t>to</a:t>
              </a:r>
            </a:p>
            <a:p>
              <a:pPr algn="ctr"/>
              <a:r>
                <a:rPr lang="en-US" dirty="0" smtClean="0">
                  <a:solidFill>
                    <a:srgbClr val="1F497D"/>
                  </a:solidFill>
                </a:rPr>
                <a:t>0 </a:t>
              </a:r>
            </a:p>
            <a:p>
              <a:pPr algn="ctr"/>
              <a:endParaRPr lang="en-US" dirty="0">
                <a:solidFill>
                  <a:srgbClr val="1F497D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1F497D"/>
                  </a:solidFill>
                </a:rPr>
                <a:t>MW</a:t>
              </a:r>
              <a:endParaRPr lang="en-US" dirty="0">
                <a:solidFill>
                  <a:srgbClr val="1F497D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434" y="3758626"/>
            <a:ext cx="3602577" cy="213670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592764" y="5764082"/>
            <a:ext cx="4118945" cy="63654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036234" y="5875021"/>
            <a:ext cx="280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>
                <a:solidFill>
                  <a:srgbClr val="1F497D"/>
                </a:solidFill>
              </a:rPr>
              <a:t>0 to 50m, Water Depth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3911869" y="3758626"/>
            <a:ext cx="684751" cy="213900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959932" y="4371573"/>
            <a:ext cx="588624" cy="120032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120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to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0 </a:t>
            </a:r>
            <a:endParaRPr lang="en-US" dirty="0">
              <a:solidFill>
                <a:srgbClr val="1F497D"/>
              </a:solidFill>
            </a:endParaRP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km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6302" y="3564282"/>
            <a:ext cx="52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/>
              <a:t>http://www.ewea.org/fileadmin/files/library/publications/reports/Deep_Water.pdf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361" y="3996962"/>
            <a:ext cx="927373" cy="1291011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63634" y="55599"/>
            <a:ext cx="8229600" cy="990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Far Offshore?</a:t>
            </a:r>
            <a:endParaRPr lang="en-GB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7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95736" y="114134"/>
            <a:ext cx="50525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Why Offshore Accommodation?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17054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Travelling less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Comfort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for technicians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More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time to work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 smtClean="0"/>
              <a:t>Downtimes reduced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1" dirty="0" smtClean="0"/>
              <a:t>Disadvantage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 of Vessels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Gráfico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982348"/>
              </p:ext>
            </p:extLst>
          </p:nvPr>
        </p:nvGraphicFramePr>
        <p:xfrm>
          <a:off x="4568021" y="3273697"/>
          <a:ext cx="4397844" cy="295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60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2980" y="6056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Content Placeholder 3"/>
          <p:cNvGrpSpPr>
            <a:grpSpLocks noGrp="1"/>
          </p:cNvGrpSpPr>
          <p:nvPr/>
        </p:nvGrpSpPr>
        <p:grpSpPr>
          <a:xfrm>
            <a:off x="0" y="1141810"/>
            <a:ext cx="9144000" cy="5253310"/>
            <a:chOff x="-2647" y="1504519"/>
            <a:chExt cx="9146646" cy="5353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" b="12837"/>
            <a:stretch>
              <a:fillRect/>
            </a:stretch>
          </p:blipFill>
          <p:spPr>
            <a:xfrm>
              <a:off x="2193723" y="4125464"/>
              <a:ext cx="5459800" cy="27325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862"/>
            <a:stretch/>
          </p:blipFill>
          <p:spPr>
            <a:xfrm>
              <a:off x="-2647" y="1504519"/>
              <a:ext cx="4861438" cy="2593430"/>
            </a:xfrm>
            <a:prstGeom prst="rect">
              <a:avLst/>
            </a:prstGeom>
          </p:spPr>
        </p:pic>
        <p:pic>
          <p:nvPicPr>
            <p:cNvPr id="7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91" y="1511903"/>
              <a:ext cx="4285208" cy="259396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803548" y="3375160"/>
            <a:ext cx="3324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http://www.renewableenergyfocus.com/view/15310/offshore-wind-farm-maintenance-vessel-designed/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6223842"/>
            <a:ext cx="1914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http://</a:t>
            </a:r>
            <a:r>
              <a:rPr lang="en-US" sz="800" dirty="0" err="1" smtClean="0"/>
              <a:t>soefart.dk</a:t>
            </a:r>
            <a:r>
              <a:rPr lang="en-US" sz="800" dirty="0" smtClean="0"/>
              <a:t>/?art=5987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-19711" y="3352046"/>
            <a:ext cx="243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err="1" smtClean="0"/>
              <a:t>http://www.hssb.dk/en/news/two-new-semi-swath-catamarans.asp</a:t>
            </a:r>
            <a:endParaRPr lang="en-US" sz="800" dirty="0"/>
          </a:p>
        </p:txBody>
      </p:sp>
      <p:sp>
        <p:nvSpPr>
          <p:cNvPr id="3" name="Rectángulo 2"/>
          <p:cNvSpPr/>
          <p:nvPr/>
        </p:nvSpPr>
        <p:spPr>
          <a:xfrm>
            <a:off x="2087601" y="1423713"/>
            <a:ext cx="2808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Crew Transfer Vessel</a:t>
            </a:r>
            <a:endParaRPr lang="en-GB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7287626" y="2863719"/>
            <a:ext cx="1681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/>
              <a:t>Mothership</a:t>
            </a:r>
            <a:endParaRPr lang="en-GB" sz="2400" b="1" dirty="0"/>
          </a:p>
        </p:txBody>
      </p:sp>
      <p:sp>
        <p:nvSpPr>
          <p:cNvPr id="16" name="Rectángulo 15"/>
          <p:cNvSpPr/>
          <p:nvPr/>
        </p:nvSpPr>
        <p:spPr>
          <a:xfrm>
            <a:off x="2336680" y="3727549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</a:rPr>
              <a:t>Jack-Up</a:t>
            </a:r>
            <a:endParaRPr lang="en-GB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1720" y="188640"/>
            <a:ext cx="5148064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No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Offshore Accommodation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486" y="1700808"/>
            <a:ext cx="4237038" cy="2692400"/>
          </a:xfrm>
        </p:spPr>
        <p:txBody>
          <a:bodyPr/>
          <a:lstStyle/>
          <a:p>
            <a:r>
              <a:rPr lang="en-GB" b="1" dirty="0" smtClean="0"/>
              <a:t>Advantages</a:t>
            </a:r>
          </a:p>
          <a:p>
            <a:pPr lvl="1"/>
            <a:r>
              <a:rPr lang="en-GB" dirty="0" smtClean="0"/>
              <a:t>Fast</a:t>
            </a:r>
          </a:p>
          <a:p>
            <a:pPr lvl="1"/>
            <a:r>
              <a:rPr lang="en-GB" dirty="0" smtClean="0"/>
              <a:t>Cost to Charter</a:t>
            </a:r>
          </a:p>
          <a:p>
            <a:pPr lvl="1"/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62"/>
          <a:stretch/>
        </p:blipFill>
        <p:spPr>
          <a:xfrm>
            <a:off x="184426" y="3587590"/>
            <a:ext cx="5048641" cy="2649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50892" y="1700808"/>
            <a:ext cx="3993108" cy="2794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Disadvantages</a:t>
            </a:r>
          </a:p>
          <a:p>
            <a:pPr lvl="1"/>
            <a:r>
              <a:rPr lang="en-GB" dirty="0" smtClean="0"/>
              <a:t>Cannot Travel Far</a:t>
            </a:r>
          </a:p>
          <a:p>
            <a:pPr lvl="1"/>
            <a:r>
              <a:rPr lang="en-GB" dirty="0" smtClean="0"/>
              <a:t>Number of CTVs Required</a:t>
            </a:r>
          </a:p>
          <a:p>
            <a:pPr lvl="1"/>
            <a:r>
              <a:rPr lang="en-GB" dirty="0" smtClean="0"/>
              <a:t>No Major Maintenance</a:t>
            </a:r>
          </a:p>
        </p:txBody>
      </p:sp>
    </p:spTree>
    <p:extLst>
      <p:ext uri="{BB962C8B-B14F-4D97-AF65-F5344CB8AC3E}">
        <p14:creationId xmlns:p14="http://schemas.microsoft.com/office/powerpoint/2010/main" val="36119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4102" y="80493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Mothership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and CTV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10629" y="1297361"/>
            <a:ext cx="4237038" cy="2692400"/>
          </a:xfrm>
        </p:spPr>
        <p:txBody>
          <a:bodyPr/>
          <a:lstStyle/>
          <a:p>
            <a:r>
              <a:rPr lang="en-GB" b="1" dirty="0" smtClean="0"/>
              <a:t>Advantages</a:t>
            </a:r>
          </a:p>
          <a:p>
            <a:pPr lvl="1"/>
            <a:r>
              <a:rPr lang="en-GB" dirty="0" smtClean="0"/>
              <a:t>Accommodation</a:t>
            </a:r>
          </a:p>
          <a:p>
            <a:pPr lvl="1"/>
            <a:r>
              <a:rPr lang="en-GB" dirty="0" smtClean="0"/>
              <a:t>Possible to Access Turbine</a:t>
            </a:r>
          </a:p>
          <a:p>
            <a:pPr lvl="1"/>
            <a:r>
              <a:rPr lang="en-GB" dirty="0" smtClean="0"/>
              <a:t>Room for Storage</a:t>
            </a:r>
          </a:p>
          <a:p>
            <a:pPr lvl="1"/>
            <a:endParaRPr lang="en-GB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923928" y="1484784"/>
            <a:ext cx="5112568" cy="3240360"/>
            <a:chOff x="-5028967" y="2363674"/>
            <a:chExt cx="3374069" cy="2042427"/>
          </a:xfrm>
        </p:grpSpPr>
        <p:pic>
          <p:nvPicPr>
            <p:cNvPr id="5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28967" y="2363674"/>
              <a:ext cx="3374069" cy="2042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862"/>
            <a:stretch/>
          </p:blipFill>
          <p:spPr>
            <a:xfrm>
              <a:off x="-2822623" y="3794079"/>
              <a:ext cx="1165078" cy="6114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210629" y="4063630"/>
            <a:ext cx="3993108" cy="279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prstClr val="white"/>
                </a:solidFill>
              </a:rPr>
              <a:t>Disadvantages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No Large Replacements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55512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2315" y="93374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Jack-up and CTV 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3648" y="3429000"/>
            <a:ext cx="5472608" cy="2808312"/>
            <a:chOff x="4239342" y="4397449"/>
            <a:chExt cx="4904658" cy="2457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" b="12837"/>
            <a:stretch>
              <a:fillRect/>
            </a:stretch>
          </p:blipFill>
          <p:spPr>
            <a:xfrm>
              <a:off x="4239342" y="4397449"/>
              <a:ext cx="4904658" cy="24546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862"/>
            <a:stretch/>
          </p:blipFill>
          <p:spPr>
            <a:xfrm>
              <a:off x="7518443" y="5953723"/>
              <a:ext cx="1625557" cy="9013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60623" y="1338218"/>
            <a:ext cx="4236492" cy="269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prstClr val="white"/>
                </a:solidFill>
              </a:rPr>
              <a:t>Advantages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Large Replacements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Storage</a:t>
            </a:r>
          </a:p>
          <a:p>
            <a:pPr lvl="1"/>
            <a:endParaRPr lang="en-GB" dirty="0" smtClean="0">
              <a:solidFill>
                <a:prstClr val="white"/>
              </a:solidFill>
            </a:endParaRPr>
          </a:p>
          <a:p>
            <a:pPr lvl="1"/>
            <a:endParaRPr lang="en-GB" dirty="0" smtClean="0">
              <a:solidFill>
                <a:prstClr val="white"/>
              </a:solidFill>
            </a:endParaRPr>
          </a:p>
          <a:p>
            <a:pPr lvl="1"/>
            <a:endParaRPr lang="en-GB" dirty="0" smtClean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58988" y="1316313"/>
            <a:ext cx="3993108" cy="279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prstClr val="white"/>
                </a:solidFill>
              </a:rPr>
              <a:t>Disadvantages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Slow Moving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Set-up time</a:t>
            </a:r>
          </a:p>
          <a:p>
            <a:pPr lvl="1"/>
            <a:r>
              <a:rPr lang="en-GB" dirty="0" smtClean="0">
                <a:solidFill>
                  <a:prstClr val="white"/>
                </a:solidFill>
              </a:rPr>
              <a:t>Cost</a:t>
            </a:r>
            <a:endParaRPr lang="en-GB" dirty="0" smtClean="0"/>
          </a:p>
          <a:p>
            <a:pPr lvl="1"/>
            <a:endParaRPr lang="en-GB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1022</Words>
  <Application>Microsoft Office PowerPoint</Application>
  <PresentationFormat>Presentación en pantalla (4:3)</PresentationFormat>
  <Paragraphs>393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 Math</vt:lpstr>
      <vt:lpstr>Times New Roman</vt:lpstr>
      <vt:lpstr>Wingdings</vt:lpstr>
      <vt:lpstr>Office Theme</vt:lpstr>
      <vt:lpstr>Technical and Economic Analysis for Far Offshore Wind Farm Accommodation</vt:lpstr>
      <vt:lpstr>Outline</vt:lpstr>
      <vt:lpstr>Presentación de PowerPoint</vt:lpstr>
      <vt:lpstr>Presentación de PowerPoint</vt:lpstr>
      <vt:lpstr>Presentación de PowerPoint</vt:lpstr>
      <vt:lpstr>Solutions</vt:lpstr>
      <vt:lpstr>No Offshore Accommodation</vt:lpstr>
      <vt:lpstr>Mothership and CTV</vt:lpstr>
      <vt:lpstr>Jack-up and CTV </vt:lpstr>
      <vt:lpstr>Methodology</vt:lpstr>
      <vt:lpstr>Presentación de PowerPoint</vt:lpstr>
      <vt:lpstr>Presentación de PowerPoint</vt:lpstr>
      <vt:lpstr>Methodology  (Corrective Analysis) </vt:lpstr>
      <vt:lpstr>Methodology  (Corrective Analysis) </vt:lpstr>
      <vt:lpstr>Methodology  (Corrective Analysis) </vt:lpstr>
      <vt:lpstr>Methodology  (Preventive Analysis)</vt:lpstr>
      <vt:lpstr>Methodology</vt:lpstr>
      <vt:lpstr>Environmental Impacts</vt:lpstr>
      <vt:lpstr>Presentación de PowerPoint</vt:lpstr>
      <vt:lpstr>Presentación de PowerPoint</vt:lpstr>
      <vt:lpstr>Presentación de PowerPoint</vt:lpstr>
      <vt:lpstr>FOWIT O&amp;M Tool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Sensitivity Analysis</vt:lpstr>
      <vt:lpstr>Presentación de PowerPoint</vt:lpstr>
      <vt:lpstr>Presentación de PowerPoint</vt:lpstr>
      <vt:lpstr>Presentación de PowerPoint</vt:lpstr>
      <vt:lpstr>Presentación de PowerPoint</vt:lpstr>
      <vt:lpstr>Website</vt:lpstr>
      <vt:lpstr>Conclusions</vt:lpstr>
      <vt:lpstr>Thank you !</vt:lpstr>
    </vt:vector>
  </TitlesOfParts>
  <Company>University of Strathclyde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and Economic Analysis for Far Offshore Wind Farm Accommodation</dc:title>
  <dc:creator>Olga Uflewska</dc:creator>
  <cp:lastModifiedBy>Pablo Morato</cp:lastModifiedBy>
  <cp:revision>150</cp:revision>
  <dcterms:created xsi:type="dcterms:W3CDTF">2015-04-29T17:32:27Z</dcterms:created>
  <dcterms:modified xsi:type="dcterms:W3CDTF">2015-05-04T20:51:21Z</dcterms:modified>
</cp:coreProperties>
</file>